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 id="214748367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494" r:id="rId247"/>
    <p:sldId id="495" r:id="rId248"/>
    <p:sldId id="496" r:id="rId249"/>
    <p:sldId id="497" r:id="rId250"/>
    <p:sldId id="498" r:id="rId251"/>
    <p:sldId id="499" r:id="rId252"/>
    <p:sldId id="500" r:id="rId253"/>
    <p:sldId id="501" r:id="rId254"/>
    <p:sldId id="502" r:id="rId255"/>
    <p:sldId id="503" r:id="rId256"/>
    <p:sldId id="504" r:id="rId257"/>
    <p:sldId id="505" r:id="rId258"/>
    <p:sldId id="506" r:id="rId259"/>
    <p:sldId id="507" r:id="rId260"/>
    <p:sldId id="508" r:id="rId261"/>
    <p:sldId id="509" r:id="rId262"/>
    <p:sldId id="510" r:id="rId263"/>
    <p:sldId id="511" r:id="rId264"/>
    <p:sldId id="512" r:id="rId265"/>
    <p:sldId id="513" r:id="rId266"/>
    <p:sldId id="514" r:id="rId267"/>
    <p:sldId id="515" r:id="rId268"/>
    <p:sldId id="516" r:id="rId269"/>
    <p:sldId id="517" r:id="rId270"/>
    <p:sldId id="518" r:id="rId271"/>
    <p:sldId id="519" r:id="rId272"/>
    <p:sldId id="520" r:id="rId273"/>
    <p:sldId id="521" r:id="rId274"/>
    <p:sldId id="522" r:id="rId275"/>
    <p:sldId id="523" r:id="rId276"/>
    <p:sldId id="524" r:id="rId277"/>
    <p:sldId id="525" r:id="rId278"/>
    <p:sldId id="526" r:id="rId279"/>
    <p:sldId id="527" r:id="rId280"/>
    <p:sldId id="528" r:id="rId281"/>
    <p:sldId id="529" r:id="rId282"/>
    <p:sldId id="530" r:id="rId283"/>
    <p:sldId id="531" r:id="rId284"/>
    <p:sldId id="532" r:id="rId285"/>
    <p:sldId id="533" r:id="rId286"/>
    <p:sldId id="534" r:id="rId287"/>
    <p:sldId id="535" r:id="rId288"/>
    <p:sldId id="536" r:id="rId289"/>
    <p:sldId id="537" r:id="rId290"/>
    <p:sldId id="538" r:id="rId291"/>
    <p:sldId id="539" r:id="rId292"/>
    <p:sldId id="540" r:id="rId293"/>
    <p:sldId id="541" r:id="rId294"/>
    <p:sldId id="542" r:id="rId295"/>
    <p:sldId id="543" r:id="rId296"/>
    <p:sldId id="544" r:id="rId297"/>
    <p:sldId id="545" r:id="rId298"/>
    <p:sldId id="546" r:id="rId299"/>
    <p:sldId id="547" r:id="rId300"/>
    <p:sldId id="548" r:id="rId301"/>
    <p:sldId id="549" r:id="rId302"/>
    <p:sldId id="550" r:id="rId303"/>
    <p:sldId id="551" r:id="rId304"/>
    <p:sldId id="552" r:id="rId305"/>
    <p:sldId id="553" r:id="rId306"/>
    <p:sldId id="554" r:id="rId307"/>
    <p:sldId id="555" r:id="rId308"/>
    <p:sldId id="556" r:id="rId309"/>
    <p:sldId id="557" r:id="rId310"/>
    <p:sldId id="558" r:id="rId311"/>
    <p:sldId id="559" r:id="rId312"/>
    <p:sldId id="560" r:id="rId313"/>
    <p:sldId id="561" r:id="rId314"/>
    <p:sldId id="562" r:id="rId315"/>
    <p:sldId id="563" r:id="rId316"/>
    <p:sldId id="564" r:id="rId317"/>
    <p:sldId id="565" r:id="rId318"/>
    <p:sldId id="566" r:id="rId319"/>
    <p:sldId id="567" r:id="rId320"/>
    <p:sldId id="568" r:id="rId321"/>
    <p:sldId id="569" r:id="rId322"/>
    <p:sldId id="570" r:id="rId323"/>
    <p:sldId id="571" r:id="rId324"/>
    <p:sldId id="572" r:id="rId325"/>
    <p:sldId id="573" r:id="rId326"/>
    <p:sldId id="574" r:id="rId327"/>
    <p:sldId id="575" r:id="rId328"/>
    <p:sldId id="576" r:id="rId329"/>
    <p:sldId id="577" r:id="rId330"/>
    <p:sldId id="578" r:id="rId331"/>
    <p:sldId id="579" r:id="rId332"/>
    <p:sldId id="580" r:id="rId333"/>
    <p:sldId id="581" r:id="rId334"/>
    <p:sldId id="582" r:id="rId335"/>
    <p:sldId id="583" r:id="rId336"/>
    <p:sldId id="584" r:id="rId337"/>
    <p:sldId id="585" r:id="rId338"/>
    <p:sldId id="586" r:id="rId339"/>
    <p:sldId id="587" r:id="rId340"/>
    <p:sldId id="588" r:id="rId341"/>
    <p:sldId id="589" r:id="rId342"/>
    <p:sldId id="590" r:id="rId343"/>
    <p:sldId id="591" r:id="rId344"/>
    <p:sldId id="592" r:id="rId345"/>
  </p:sldIdLst>
  <p:sldSz cy="6858000" cx="9144000"/>
  <p:notesSz cx="6858000" cy="9296400"/>
  <p:embeddedFontLst>
    <p:embeddedFont>
      <p:font typeface="Constantia"/>
      <p:regular r:id="rId346"/>
      <p:bold r:id="rId347"/>
      <p:italic r:id="rId348"/>
      <p:boldItalic r:id="rId349"/>
    </p:embeddedFont>
    <p:embeddedFont>
      <p:font typeface="Arimo"/>
      <p:regular r:id="rId350"/>
      <p:bold r:id="rId351"/>
      <p:italic r:id="rId352"/>
      <p:boldItalic r:id="rId353"/>
    </p:embeddedFont>
    <p:embeddedFont>
      <p:font typeface="Arial Narrow"/>
      <p:regular r:id="rId354"/>
      <p:bold r:id="rId355"/>
      <p:italic r:id="rId356"/>
      <p:boldItalic r:id="rId357"/>
    </p:embeddedFont>
    <p:embeddedFont>
      <p:font typeface="Courgette"/>
      <p:regular r:id="rId358"/>
    </p:embeddedFont>
    <p:embeddedFont>
      <p:font typeface="Quintessential"/>
      <p:regular r:id="rId359"/>
    </p:embeddedFont>
    <p:embeddedFont>
      <p:font typeface="Cambria Math"/>
      <p:regular r:id="rId3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C21D3B-2451-4451-8867-7A4002511FC3}">
  <a:tblStyle styleId="{B8C21D3B-2451-4451-8867-7A4002511FC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82FB251-B294-40A5-B5B1-4F51B4538F06}"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6F6FF"/>
          </a:solidFill>
        </a:fill>
      </a:tcStyle>
    </a:wholeTbl>
    <a:band1H>
      <a:tcTxStyle/>
      <a:tcStyle>
        <a:fill>
          <a:solidFill>
            <a:srgbClr val="ECECFF"/>
          </a:solidFill>
        </a:fill>
      </a:tcStyle>
    </a:band1H>
    <a:band2H>
      <a:tcTxStyle/>
    </a:band2H>
    <a:band1V>
      <a:tcTxStyle/>
      <a:tcStyle>
        <a:fill>
          <a:solidFill>
            <a:srgbClr val="ECECF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slide" Target="slides/slide18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slide" Target="slides/slide186.xml"/><Relationship Id="rId43" Type="http://schemas.openxmlformats.org/officeDocument/2006/relationships/slide" Target="slides/slide35.xml"/><Relationship Id="rId193" Type="http://schemas.openxmlformats.org/officeDocument/2006/relationships/slide" Target="slides/slide185.xml"/><Relationship Id="rId46" Type="http://schemas.openxmlformats.org/officeDocument/2006/relationships/slide" Target="slides/slide38.xml"/><Relationship Id="rId192" Type="http://schemas.openxmlformats.org/officeDocument/2006/relationships/slide" Target="slides/slide184.xml"/><Relationship Id="rId45" Type="http://schemas.openxmlformats.org/officeDocument/2006/relationships/slide" Target="slides/slide37.xml"/><Relationship Id="rId191" Type="http://schemas.openxmlformats.org/officeDocument/2006/relationships/slide" Target="slides/slide183.xml"/><Relationship Id="rId48" Type="http://schemas.openxmlformats.org/officeDocument/2006/relationships/slide" Target="slides/slide40.xml"/><Relationship Id="rId187" Type="http://schemas.openxmlformats.org/officeDocument/2006/relationships/slide" Target="slides/slide179.xml"/><Relationship Id="rId47" Type="http://schemas.openxmlformats.org/officeDocument/2006/relationships/slide" Target="slides/slide39.xml"/><Relationship Id="rId186" Type="http://schemas.openxmlformats.org/officeDocument/2006/relationships/slide" Target="slides/slide178.xml"/><Relationship Id="rId185" Type="http://schemas.openxmlformats.org/officeDocument/2006/relationships/slide" Target="slides/slide177.xml"/><Relationship Id="rId49" Type="http://schemas.openxmlformats.org/officeDocument/2006/relationships/slide" Target="slides/slide41.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297" Type="http://schemas.openxmlformats.org/officeDocument/2006/relationships/slide" Target="slides/slide289.xml"/><Relationship Id="rId36" Type="http://schemas.openxmlformats.org/officeDocument/2006/relationships/slide" Target="slides/slide28.xml"/><Relationship Id="rId175" Type="http://schemas.openxmlformats.org/officeDocument/2006/relationships/slide" Target="slides/slide167.xml"/><Relationship Id="rId296" Type="http://schemas.openxmlformats.org/officeDocument/2006/relationships/slide" Target="slides/slide288.xml"/><Relationship Id="rId39" Type="http://schemas.openxmlformats.org/officeDocument/2006/relationships/slide" Target="slides/slide31.xml"/><Relationship Id="rId174" Type="http://schemas.openxmlformats.org/officeDocument/2006/relationships/slide" Target="slides/slide166.xml"/><Relationship Id="rId295" Type="http://schemas.openxmlformats.org/officeDocument/2006/relationships/slide" Target="slides/slide287.xml"/><Relationship Id="rId38" Type="http://schemas.openxmlformats.org/officeDocument/2006/relationships/slide" Target="slides/slide30.xml"/><Relationship Id="rId173" Type="http://schemas.openxmlformats.org/officeDocument/2006/relationships/slide" Target="slides/slide165.xml"/><Relationship Id="rId294" Type="http://schemas.openxmlformats.org/officeDocument/2006/relationships/slide" Target="slides/slide286.xml"/><Relationship Id="rId179" Type="http://schemas.openxmlformats.org/officeDocument/2006/relationships/slide" Target="slides/slide171.xml"/><Relationship Id="rId178" Type="http://schemas.openxmlformats.org/officeDocument/2006/relationships/slide" Target="slides/slide170.xml"/><Relationship Id="rId299" Type="http://schemas.openxmlformats.org/officeDocument/2006/relationships/slide" Target="slides/slide291.xml"/><Relationship Id="rId177" Type="http://schemas.openxmlformats.org/officeDocument/2006/relationships/slide" Target="slides/slide169.xml"/><Relationship Id="rId298" Type="http://schemas.openxmlformats.org/officeDocument/2006/relationships/slide" Target="slides/slide29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slide" Target="slides/slide190.xml"/><Relationship Id="rId14" Type="http://schemas.openxmlformats.org/officeDocument/2006/relationships/slide" Target="slides/slide6.xml"/><Relationship Id="rId197" Type="http://schemas.openxmlformats.org/officeDocument/2006/relationships/slide" Target="slides/slide189.xml"/><Relationship Id="rId17" Type="http://schemas.openxmlformats.org/officeDocument/2006/relationships/slide" Target="slides/slide9.xml"/><Relationship Id="rId196" Type="http://schemas.openxmlformats.org/officeDocument/2006/relationships/slide" Target="slides/slide188.xml"/><Relationship Id="rId16" Type="http://schemas.openxmlformats.org/officeDocument/2006/relationships/slide" Target="slides/slide8.xml"/><Relationship Id="rId195" Type="http://schemas.openxmlformats.org/officeDocument/2006/relationships/slide" Target="slides/slide187.xml"/><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slide" Target="slides/slide191.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271" Type="http://schemas.openxmlformats.org/officeDocument/2006/relationships/slide" Target="slides/slide263.xml"/><Relationship Id="rId87" Type="http://schemas.openxmlformats.org/officeDocument/2006/relationships/slide" Target="slides/slide79.xml"/><Relationship Id="rId270" Type="http://schemas.openxmlformats.org/officeDocument/2006/relationships/slide" Target="slides/slide262.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269" Type="http://schemas.openxmlformats.org/officeDocument/2006/relationships/slide" Target="slides/slide261.xml"/><Relationship Id="rId9" Type="http://schemas.openxmlformats.org/officeDocument/2006/relationships/slide" Target="slides/slide1.xml"/><Relationship Id="rId143" Type="http://schemas.openxmlformats.org/officeDocument/2006/relationships/slide" Target="slides/slide135.xml"/><Relationship Id="rId264" Type="http://schemas.openxmlformats.org/officeDocument/2006/relationships/slide" Target="slides/slide256.xml"/><Relationship Id="rId142" Type="http://schemas.openxmlformats.org/officeDocument/2006/relationships/slide" Target="slides/slide134.xml"/><Relationship Id="rId263" Type="http://schemas.openxmlformats.org/officeDocument/2006/relationships/slide" Target="slides/slide255.xml"/><Relationship Id="rId141" Type="http://schemas.openxmlformats.org/officeDocument/2006/relationships/slide" Target="slides/slide133.xml"/><Relationship Id="rId262" Type="http://schemas.openxmlformats.org/officeDocument/2006/relationships/slide" Target="slides/slide254.xml"/><Relationship Id="rId140" Type="http://schemas.openxmlformats.org/officeDocument/2006/relationships/slide" Target="slides/slide132.xml"/><Relationship Id="rId261" Type="http://schemas.openxmlformats.org/officeDocument/2006/relationships/slide" Target="slides/slide253.xml"/><Relationship Id="rId5" Type="http://schemas.openxmlformats.org/officeDocument/2006/relationships/slideMaster" Target="slideMasters/slideMaster1.xml"/><Relationship Id="rId147" Type="http://schemas.openxmlformats.org/officeDocument/2006/relationships/slide" Target="slides/slide139.xml"/><Relationship Id="rId268" Type="http://schemas.openxmlformats.org/officeDocument/2006/relationships/slide" Target="slides/slide260.xml"/><Relationship Id="rId6" Type="http://schemas.openxmlformats.org/officeDocument/2006/relationships/slideMaster" Target="slideMasters/slideMaster2.xml"/><Relationship Id="rId146" Type="http://schemas.openxmlformats.org/officeDocument/2006/relationships/slide" Target="slides/slide138.xml"/><Relationship Id="rId267" Type="http://schemas.openxmlformats.org/officeDocument/2006/relationships/slide" Target="slides/slide259.xml"/><Relationship Id="rId7" Type="http://schemas.openxmlformats.org/officeDocument/2006/relationships/slideMaster" Target="slideMasters/slideMaster3.xml"/><Relationship Id="rId145" Type="http://schemas.openxmlformats.org/officeDocument/2006/relationships/slide" Target="slides/slide137.xml"/><Relationship Id="rId266" Type="http://schemas.openxmlformats.org/officeDocument/2006/relationships/slide" Target="slides/slide258.xml"/><Relationship Id="rId8" Type="http://schemas.openxmlformats.org/officeDocument/2006/relationships/notesMaster" Target="notesMasters/notesMaster1.xml"/><Relationship Id="rId144" Type="http://schemas.openxmlformats.org/officeDocument/2006/relationships/slide" Target="slides/slide136.xml"/><Relationship Id="rId265" Type="http://schemas.openxmlformats.org/officeDocument/2006/relationships/slide" Target="slides/slide257.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260" Type="http://schemas.openxmlformats.org/officeDocument/2006/relationships/slide" Target="slides/slide252.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259" Type="http://schemas.openxmlformats.org/officeDocument/2006/relationships/slide" Target="slides/slide251.xml"/><Relationship Id="rId137" Type="http://schemas.openxmlformats.org/officeDocument/2006/relationships/slide" Target="slides/slide129.xml"/><Relationship Id="rId258" Type="http://schemas.openxmlformats.org/officeDocument/2006/relationships/slide" Target="slides/slide250.xml"/><Relationship Id="rId132" Type="http://schemas.openxmlformats.org/officeDocument/2006/relationships/slide" Target="slides/slide124.xml"/><Relationship Id="rId253" Type="http://schemas.openxmlformats.org/officeDocument/2006/relationships/slide" Target="slides/slide245.xml"/><Relationship Id="rId131" Type="http://schemas.openxmlformats.org/officeDocument/2006/relationships/slide" Target="slides/slide123.xml"/><Relationship Id="rId252" Type="http://schemas.openxmlformats.org/officeDocument/2006/relationships/slide" Target="slides/slide244.xml"/><Relationship Id="rId130" Type="http://schemas.openxmlformats.org/officeDocument/2006/relationships/slide" Target="slides/slide122.xml"/><Relationship Id="rId251" Type="http://schemas.openxmlformats.org/officeDocument/2006/relationships/slide" Target="slides/slide243.xml"/><Relationship Id="rId250" Type="http://schemas.openxmlformats.org/officeDocument/2006/relationships/slide" Target="slides/slide242.xml"/><Relationship Id="rId136" Type="http://schemas.openxmlformats.org/officeDocument/2006/relationships/slide" Target="slides/slide128.xml"/><Relationship Id="rId257" Type="http://schemas.openxmlformats.org/officeDocument/2006/relationships/slide" Target="slides/slide249.xml"/><Relationship Id="rId135" Type="http://schemas.openxmlformats.org/officeDocument/2006/relationships/slide" Target="slides/slide127.xml"/><Relationship Id="rId256" Type="http://schemas.openxmlformats.org/officeDocument/2006/relationships/slide" Target="slides/slide248.xml"/><Relationship Id="rId134" Type="http://schemas.openxmlformats.org/officeDocument/2006/relationships/slide" Target="slides/slide126.xml"/><Relationship Id="rId255" Type="http://schemas.openxmlformats.org/officeDocument/2006/relationships/slide" Target="slides/slide247.xml"/><Relationship Id="rId133" Type="http://schemas.openxmlformats.org/officeDocument/2006/relationships/slide" Target="slides/slide125.xml"/><Relationship Id="rId254" Type="http://schemas.openxmlformats.org/officeDocument/2006/relationships/slide" Target="slides/slide246.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293" Type="http://schemas.openxmlformats.org/officeDocument/2006/relationships/slide" Target="slides/slide285.xml"/><Relationship Id="rId65" Type="http://schemas.openxmlformats.org/officeDocument/2006/relationships/slide" Target="slides/slide57.xml"/><Relationship Id="rId171" Type="http://schemas.openxmlformats.org/officeDocument/2006/relationships/slide" Target="slides/slide163.xml"/><Relationship Id="rId292" Type="http://schemas.openxmlformats.org/officeDocument/2006/relationships/slide" Target="slides/slide284.xml"/><Relationship Id="rId68" Type="http://schemas.openxmlformats.org/officeDocument/2006/relationships/slide" Target="slides/slide60.xml"/><Relationship Id="rId170" Type="http://schemas.openxmlformats.org/officeDocument/2006/relationships/slide" Target="slides/slide162.xml"/><Relationship Id="rId291" Type="http://schemas.openxmlformats.org/officeDocument/2006/relationships/slide" Target="slides/slide283.xml"/><Relationship Id="rId67" Type="http://schemas.openxmlformats.org/officeDocument/2006/relationships/slide" Target="slides/slide59.xml"/><Relationship Id="rId290" Type="http://schemas.openxmlformats.org/officeDocument/2006/relationships/slide" Target="slides/slide282.xml"/><Relationship Id="rId60" Type="http://schemas.openxmlformats.org/officeDocument/2006/relationships/slide" Target="slides/slide52.xml"/><Relationship Id="rId165" Type="http://schemas.openxmlformats.org/officeDocument/2006/relationships/slide" Target="slides/slide157.xml"/><Relationship Id="rId286" Type="http://schemas.openxmlformats.org/officeDocument/2006/relationships/slide" Target="slides/slide278.xml"/><Relationship Id="rId69" Type="http://schemas.openxmlformats.org/officeDocument/2006/relationships/slide" Target="slides/slide61.xml"/><Relationship Id="rId164" Type="http://schemas.openxmlformats.org/officeDocument/2006/relationships/slide" Target="slides/slide156.xml"/><Relationship Id="rId285" Type="http://schemas.openxmlformats.org/officeDocument/2006/relationships/slide" Target="slides/slide277.xml"/><Relationship Id="rId163" Type="http://schemas.openxmlformats.org/officeDocument/2006/relationships/slide" Target="slides/slide155.xml"/><Relationship Id="rId284" Type="http://schemas.openxmlformats.org/officeDocument/2006/relationships/slide" Target="slides/slide276.xml"/><Relationship Id="rId162" Type="http://schemas.openxmlformats.org/officeDocument/2006/relationships/slide" Target="slides/slide154.xml"/><Relationship Id="rId283" Type="http://schemas.openxmlformats.org/officeDocument/2006/relationships/slide" Target="slides/slide275.xml"/><Relationship Id="rId169" Type="http://schemas.openxmlformats.org/officeDocument/2006/relationships/slide" Target="slides/slide161.xml"/><Relationship Id="rId168" Type="http://schemas.openxmlformats.org/officeDocument/2006/relationships/slide" Target="slides/slide160.xml"/><Relationship Id="rId289" Type="http://schemas.openxmlformats.org/officeDocument/2006/relationships/slide" Target="slides/slide281.xml"/><Relationship Id="rId167" Type="http://schemas.openxmlformats.org/officeDocument/2006/relationships/slide" Target="slides/slide159.xml"/><Relationship Id="rId288" Type="http://schemas.openxmlformats.org/officeDocument/2006/relationships/slide" Target="slides/slide280.xml"/><Relationship Id="rId166" Type="http://schemas.openxmlformats.org/officeDocument/2006/relationships/slide" Target="slides/slide158.xml"/><Relationship Id="rId287" Type="http://schemas.openxmlformats.org/officeDocument/2006/relationships/slide" Target="slides/slide279.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282" Type="http://schemas.openxmlformats.org/officeDocument/2006/relationships/slide" Target="slides/slide274.xml"/><Relationship Id="rId54" Type="http://schemas.openxmlformats.org/officeDocument/2006/relationships/slide" Target="slides/slide46.xml"/><Relationship Id="rId160" Type="http://schemas.openxmlformats.org/officeDocument/2006/relationships/slide" Target="slides/slide152.xml"/><Relationship Id="rId281" Type="http://schemas.openxmlformats.org/officeDocument/2006/relationships/slide" Target="slides/slide273.xml"/><Relationship Id="rId57" Type="http://schemas.openxmlformats.org/officeDocument/2006/relationships/slide" Target="slides/slide49.xml"/><Relationship Id="rId280" Type="http://schemas.openxmlformats.org/officeDocument/2006/relationships/slide" Target="slides/slide272.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275" Type="http://schemas.openxmlformats.org/officeDocument/2006/relationships/slide" Target="slides/slide267.xml"/><Relationship Id="rId58" Type="http://schemas.openxmlformats.org/officeDocument/2006/relationships/slide" Target="slides/slide50.xml"/><Relationship Id="rId153" Type="http://schemas.openxmlformats.org/officeDocument/2006/relationships/slide" Target="slides/slide145.xml"/><Relationship Id="rId274" Type="http://schemas.openxmlformats.org/officeDocument/2006/relationships/slide" Target="slides/slide266.xml"/><Relationship Id="rId152" Type="http://schemas.openxmlformats.org/officeDocument/2006/relationships/slide" Target="slides/slide144.xml"/><Relationship Id="rId273" Type="http://schemas.openxmlformats.org/officeDocument/2006/relationships/slide" Target="slides/slide265.xml"/><Relationship Id="rId151" Type="http://schemas.openxmlformats.org/officeDocument/2006/relationships/slide" Target="slides/slide143.xml"/><Relationship Id="rId272" Type="http://schemas.openxmlformats.org/officeDocument/2006/relationships/slide" Target="slides/slide264.xml"/><Relationship Id="rId158" Type="http://schemas.openxmlformats.org/officeDocument/2006/relationships/slide" Target="slides/slide150.xml"/><Relationship Id="rId279" Type="http://schemas.openxmlformats.org/officeDocument/2006/relationships/slide" Target="slides/slide271.xml"/><Relationship Id="rId157" Type="http://schemas.openxmlformats.org/officeDocument/2006/relationships/slide" Target="slides/slide149.xml"/><Relationship Id="rId278" Type="http://schemas.openxmlformats.org/officeDocument/2006/relationships/slide" Target="slides/slide270.xml"/><Relationship Id="rId156" Type="http://schemas.openxmlformats.org/officeDocument/2006/relationships/slide" Target="slides/slide148.xml"/><Relationship Id="rId277" Type="http://schemas.openxmlformats.org/officeDocument/2006/relationships/slide" Target="slides/slide269.xml"/><Relationship Id="rId155" Type="http://schemas.openxmlformats.org/officeDocument/2006/relationships/slide" Target="slides/slide147.xml"/><Relationship Id="rId276" Type="http://schemas.openxmlformats.org/officeDocument/2006/relationships/slide" Target="slides/slide268.xml"/><Relationship Id="rId107" Type="http://schemas.openxmlformats.org/officeDocument/2006/relationships/slide" Target="slides/slide99.xml"/><Relationship Id="rId228" Type="http://schemas.openxmlformats.org/officeDocument/2006/relationships/slide" Target="slides/slide220.xml"/><Relationship Id="rId349" Type="http://schemas.openxmlformats.org/officeDocument/2006/relationships/font" Target="fonts/Constantia-boldItalic.fntdata"/><Relationship Id="rId106" Type="http://schemas.openxmlformats.org/officeDocument/2006/relationships/slide" Target="slides/slide98.xml"/><Relationship Id="rId227" Type="http://schemas.openxmlformats.org/officeDocument/2006/relationships/slide" Target="slides/slide219.xml"/><Relationship Id="rId348" Type="http://schemas.openxmlformats.org/officeDocument/2006/relationships/font" Target="fonts/Constantia-italic.fntdata"/><Relationship Id="rId105" Type="http://schemas.openxmlformats.org/officeDocument/2006/relationships/slide" Target="slides/slide97.xml"/><Relationship Id="rId226" Type="http://schemas.openxmlformats.org/officeDocument/2006/relationships/slide" Target="slides/slide218.xml"/><Relationship Id="rId347" Type="http://schemas.openxmlformats.org/officeDocument/2006/relationships/font" Target="fonts/Constantia-bold.fntdata"/><Relationship Id="rId104" Type="http://schemas.openxmlformats.org/officeDocument/2006/relationships/slide" Target="slides/slide96.xml"/><Relationship Id="rId225" Type="http://schemas.openxmlformats.org/officeDocument/2006/relationships/slide" Target="slides/slide217.xml"/><Relationship Id="rId346" Type="http://schemas.openxmlformats.org/officeDocument/2006/relationships/font" Target="fonts/Constantia-regular.fntdata"/><Relationship Id="rId109" Type="http://schemas.openxmlformats.org/officeDocument/2006/relationships/slide" Target="slides/slide101.xml"/><Relationship Id="rId108" Type="http://schemas.openxmlformats.org/officeDocument/2006/relationships/slide" Target="slides/slide100.xml"/><Relationship Id="rId229" Type="http://schemas.openxmlformats.org/officeDocument/2006/relationships/slide" Target="slides/slide221.xml"/><Relationship Id="rId220" Type="http://schemas.openxmlformats.org/officeDocument/2006/relationships/slide" Target="slides/slide212.xml"/><Relationship Id="rId341" Type="http://schemas.openxmlformats.org/officeDocument/2006/relationships/slide" Target="slides/slide333.xml"/><Relationship Id="rId340" Type="http://schemas.openxmlformats.org/officeDocument/2006/relationships/slide" Target="slides/slide332.xml"/><Relationship Id="rId103" Type="http://schemas.openxmlformats.org/officeDocument/2006/relationships/slide" Target="slides/slide95.xml"/><Relationship Id="rId224" Type="http://schemas.openxmlformats.org/officeDocument/2006/relationships/slide" Target="slides/slide216.xml"/><Relationship Id="rId345" Type="http://schemas.openxmlformats.org/officeDocument/2006/relationships/slide" Target="slides/slide337.xml"/><Relationship Id="rId102" Type="http://schemas.openxmlformats.org/officeDocument/2006/relationships/slide" Target="slides/slide94.xml"/><Relationship Id="rId223" Type="http://schemas.openxmlformats.org/officeDocument/2006/relationships/slide" Target="slides/slide215.xml"/><Relationship Id="rId344" Type="http://schemas.openxmlformats.org/officeDocument/2006/relationships/slide" Target="slides/slide336.xml"/><Relationship Id="rId101" Type="http://schemas.openxmlformats.org/officeDocument/2006/relationships/slide" Target="slides/slide93.xml"/><Relationship Id="rId222" Type="http://schemas.openxmlformats.org/officeDocument/2006/relationships/slide" Target="slides/slide214.xml"/><Relationship Id="rId343" Type="http://schemas.openxmlformats.org/officeDocument/2006/relationships/slide" Target="slides/slide335.xml"/><Relationship Id="rId100" Type="http://schemas.openxmlformats.org/officeDocument/2006/relationships/slide" Target="slides/slide92.xml"/><Relationship Id="rId221" Type="http://schemas.openxmlformats.org/officeDocument/2006/relationships/slide" Target="slides/slide213.xml"/><Relationship Id="rId342" Type="http://schemas.openxmlformats.org/officeDocument/2006/relationships/slide" Target="slides/slide334.xml"/><Relationship Id="rId217" Type="http://schemas.openxmlformats.org/officeDocument/2006/relationships/slide" Target="slides/slide209.xml"/><Relationship Id="rId338" Type="http://schemas.openxmlformats.org/officeDocument/2006/relationships/slide" Target="slides/slide330.xml"/><Relationship Id="rId216" Type="http://schemas.openxmlformats.org/officeDocument/2006/relationships/slide" Target="slides/slide208.xml"/><Relationship Id="rId337" Type="http://schemas.openxmlformats.org/officeDocument/2006/relationships/slide" Target="slides/slide329.xml"/><Relationship Id="rId215" Type="http://schemas.openxmlformats.org/officeDocument/2006/relationships/slide" Target="slides/slide207.xml"/><Relationship Id="rId336" Type="http://schemas.openxmlformats.org/officeDocument/2006/relationships/slide" Target="slides/slide328.xml"/><Relationship Id="rId214" Type="http://schemas.openxmlformats.org/officeDocument/2006/relationships/slide" Target="slides/slide206.xml"/><Relationship Id="rId335" Type="http://schemas.openxmlformats.org/officeDocument/2006/relationships/slide" Target="slides/slide327.xml"/><Relationship Id="rId219" Type="http://schemas.openxmlformats.org/officeDocument/2006/relationships/slide" Target="slides/slide211.xml"/><Relationship Id="rId218" Type="http://schemas.openxmlformats.org/officeDocument/2006/relationships/slide" Target="slides/slide210.xml"/><Relationship Id="rId339" Type="http://schemas.openxmlformats.org/officeDocument/2006/relationships/slide" Target="slides/slide331.xml"/><Relationship Id="rId330" Type="http://schemas.openxmlformats.org/officeDocument/2006/relationships/slide" Target="slides/slide322.xml"/><Relationship Id="rId213" Type="http://schemas.openxmlformats.org/officeDocument/2006/relationships/slide" Target="slides/slide205.xml"/><Relationship Id="rId334" Type="http://schemas.openxmlformats.org/officeDocument/2006/relationships/slide" Target="slides/slide326.xml"/><Relationship Id="rId212" Type="http://schemas.openxmlformats.org/officeDocument/2006/relationships/slide" Target="slides/slide204.xml"/><Relationship Id="rId333" Type="http://schemas.openxmlformats.org/officeDocument/2006/relationships/slide" Target="slides/slide325.xml"/><Relationship Id="rId211" Type="http://schemas.openxmlformats.org/officeDocument/2006/relationships/slide" Target="slides/slide203.xml"/><Relationship Id="rId332" Type="http://schemas.openxmlformats.org/officeDocument/2006/relationships/slide" Target="slides/slide324.xml"/><Relationship Id="rId210" Type="http://schemas.openxmlformats.org/officeDocument/2006/relationships/slide" Target="slides/slide202.xml"/><Relationship Id="rId331" Type="http://schemas.openxmlformats.org/officeDocument/2006/relationships/slide" Target="slides/slide323.xml"/><Relationship Id="rId129" Type="http://schemas.openxmlformats.org/officeDocument/2006/relationships/slide" Target="slides/slide121.xml"/><Relationship Id="rId128" Type="http://schemas.openxmlformats.org/officeDocument/2006/relationships/slide" Target="slides/slide120.xml"/><Relationship Id="rId249" Type="http://schemas.openxmlformats.org/officeDocument/2006/relationships/slide" Target="slides/slide241.xml"/><Relationship Id="rId127" Type="http://schemas.openxmlformats.org/officeDocument/2006/relationships/slide" Target="slides/slide119.xml"/><Relationship Id="rId248" Type="http://schemas.openxmlformats.org/officeDocument/2006/relationships/slide" Target="slides/slide240.xml"/><Relationship Id="rId126" Type="http://schemas.openxmlformats.org/officeDocument/2006/relationships/slide" Target="slides/slide118.xml"/><Relationship Id="rId247" Type="http://schemas.openxmlformats.org/officeDocument/2006/relationships/slide" Target="slides/slide239.xml"/><Relationship Id="rId121" Type="http://schemas.openxmlformats.org/officeDocument/2006/relationships/slide" Target="slides/slide113.xml"/><Relationship Id="rId242" Type="http://schemas.openxmlformats.org/officeDocument/2006/relationships/slide" Target="slides/slide234.xml"/><Relationship Id="rId120" Type="http://schemas.openxmlformats.org/officeDocument/2006/relationships/slide" Target="slides/slide112.xml"/><Relationship Id="rId241" Type="http://schemas.openxmlformats.org/officeDocument/2006/relationships/slide" Target="slides/slide233.xml"/><Relationship Id="rId240" Type="http://schemas.openxmlformats.org/officeDocument/2006/relationships/slide" Target="slides/slide232.xml"/><Relationship Id="rId360" Type="http://schemas.openxmlformats.org/officeDocument/2006/relationships/font" Target="fonts/CambriaMath-regular.fntdata"/><Relationship Id="rId125" Type="http://schemas.openxmlformats.org/officeDocument/2006/relationships/slide" Target="slides/slide117.xml"/><Relationship Id="rId246" Type="http://schemas.openxmlformats.org/officeDocument/2006/relationships/slide" Target="slides/slide238.xml"/><Relationship Id="rId124" Type="http://schemas.openxmlformats.org/officeDocument/2006/relationships/slide" Target="slides/slide116.xml"/><Relationship Id="rId245" Type="http://schemas.openxmlformats.org/officeDocument/2006/relationships/slide" Target="slides/slide237.xml"/><Relationship Id="rId123" Type="http://schemas.openxmlformats.org/officeDocument/2006/relationships/slide" Target="slides/slide115.xml"/><Relationship Id="rId244" Type="http://schemas.openxmlformats.org/officeDocument/2006/relationships/slide" Target="slides/slide236.xml"/><Relationship Id="rId122" Type="http://schemas.openxmlformats.org/officeDocument/2006/relationships/slide" Target="slides/slide114.xml"/><Relationship Id="rId243" Type="http://schemas.openxmlformats.org/officeDocument/2006/relationships/slide" Target="slides/slide235.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239" Type="http://schemas.openxmlformats.org/officeDocument/2006/relationships/slide" Target="slides/slide231.xml"/><Relationship Id="rId117" Type="http://schemas.openxmlformats.org/officeDocument/2006/relationships/slide" Target="slides/slide109.xml"/><Relationship Id="rId238" Type="http://schemas.openxmlformats.org/officeDocument/2006/relationships/slide" Target="slides/slide230.xml"/><Relationship Id="rId359" Type="http://schemas.openxmlformats.org/officeDocument/2006/relationships/font" Target="fonts/Quintessential-regular.fntdata"/><Relationship Id="rId116" Type="http://schemas.openxmlformats.org/officeDocument/2006/relationships/slide" Target="slides/slide108.xml"/><Relationship Id="rId237" Type="http://schemas.openxmlformats.org/officeDocument/2006/relationships/slide" Target="slides/slide229.xml"/><Relationship Id="rId358" Type="http://schemas.openxmlformats.org/officeDocument/2006/relationships/font" Target="fonts/Courgette-regular.fntdata"/><Relationship Id="rId115" Type="http://schemas.openxmlformats.org/officeDocument/2006/relationships/slide" Target="slides/slide107.xml"/><Relationship Id="rId236" Type="http://schemas.openxmlformats.org/officeDocument/2006/relationships/slide" Target="slides/slide228.xml"/><Relationship Id="rId357" Type="http://schemas.openxmlformats.org/officeDocument/2006/relationships/font" Target="fonts/ArialNarrow-boldItalic.fntdata"/><Relationship Id="rId119" Type="http://schemas.openxmlformats.org/officeDocument/2006/relationships/slide" Target="slides/slide111.xml"/><Relationship Id="rId110" Type="http://schemas.openxmlformats.org/officeDocument/2006/relationships/slide" Target="slides/slide102.xml"/><Relationship Id="rId231" Type="http://schemas.openxmlformats.org/officeDocument/2006/relationships/slide" Target="slides/slide223.xml"/><Relationship Id="rId352" Type="http://schemas.openxmlformats.org/officeDocument/2006/relationships/font" Target="fonts/Arimo-italic.fntdata"/><Relationship Id="rId230" Type="http://schemas.openxmlformats.org/officeDocument/2006/relationships/slide" Target="slides/slide222.xml"/><Relationship Id="rId351" Type="http://schemas.openxmlformats.org/officeDocument/2006/relationships/font" Target="fonts/Arimo-bold.fntdata"/><Relationship Id="rId350" Type="http://schemas.openxmlformats.org/officeDocument/2006/relationships/font" Target="fonts/Arimo-regular.fntdata"/><Relationship Id="rId114" Type="http://schemas.openxmlformats.org/officeDocument/2006/relationships/slide" Target="slides/slide106.xml"/><Relationship Id="rId235" Type="http://schemas.openxmlformats.org/officeDocument/2006/relationships/slide" Target="slides/slide227.xml"/><Relationship Id="rId356" Type="http://schemas.openxmlformats.org/officeDocument/2006/relationships/font" Target="fonts/ArialNarrow-italic.fntdata"/><Relationship Id="rId113" Type="http://schemas.openxmlformats.org/officeDocument/2006/relationships/slide" Target="slides/slide105.xml"/><Relationship Id="rId234" Type="http://schemas.openxmlformats.org/officeDocument/2006/relationships/slide" Target="slides/slide226.xml"/><Relationship Id="rId355" Type="http://schemas.openxmlformats.org/officeDocument/2006/relationships/font" Target="fonts/ArialNarrow-bold.fntdata"/><Relationship Id="rId112" Type="http://schemas.openxmlformats.org/officeDocument/2006/relationships/slide" Target="slides/slide104.xml"/><Relationship Id="rId233" Type="http://schemas.openxmlformats.org/officeDocument/2006/relationships/slide" Target="slides/slide225.xml"/><Relationship Id="rId354" Type="http://schemas.openxmlformats.org/officeDocument/2006/relationships/font" Target="fonts/ArialNarrow-regular.fntdata"/><Relationship Id="rId111" Type="http://schemas.openxmlformats.org/officeDocument/2006/relationships/slide" Target="slides/slide103.xml"/><Relationship Id="rId232" Type="http://schemas.openxmlformats.org/officeDocument/2006/relationships/slide" Target="slides/slide224.xml"/><Relationship Id="rId353" Type="http://schemas.openxmlformats.org/officeDocument/2006/relationships/font" Target="fonts/Arimo-boldItalic.fntdata"/><Relationship Id="rId305" Type="http://schemas.openxmlformats.org/officeDocument/2006/relationships/slide" Target="slides/slide297.xml"/><Relationship Id="rId304" Type="http://schemas.openxmlformats.org/officeDocument/2006/relationships/slide" Target="slides/slide296.xml"/><Relationship Id="rId303" Type="http://schemas.openxmlformats.org/officeDocument/2006/relationships/slide" Target="slides/slide295.xml"/><Relationship Id="rId302" Type="http://schemas.openxmlformats.org/officeDocument/2006/relationships/slide" Target="slides/slide294.xml"/><Relationship Id="rId309" Type="http://schemas.openxmlformats.org/officeDocument/2006/relationships/slide" Target="slides/slide301.xml"/><Relationship Id="rId308" Type="http://schemas.openxmlformats.org/officeDocument/2006/relationships/slide" Target="slides/slide300.xml"/><Relationship Id="rId307" Type="http://schemas.openxmlformats.org/officeDocument/2006/relationships/slide" Target="slides/slide299.xml"/><Relationship Id="rId306" Type="http://schemas.openxmlformats.org/officeDocument/2006/relationships/slide" Target="slides/slide298.xml"/><Relationship Id="rId301" Type="http://schemas.openxmlformats.org/officeDocument/2006/relationships/slide" Target="slides/slide293.xml"/><Relationship Id="rId300" Type="http://schemas.openxmlformats.org/officeDocument/2006/relationships/slide" Target="slides/slide292.xml"/><Relationship Id="rId206" Type="http://schemas.openxmlformats.org/officeDocument/2006/relationships/slide" Target="slides/slide198.xml"/><Relationship Id="rId327" Type="http://schemas.openxmlformats.org/officeDocument/2006/relationships/slide" Target="slides/slide319.xml"/><Relationship Id="rId205" Type="http://schemas.openxmlformats.org/officeDocument/2006/relationships/slide" Target="slides/slide197.xml"/><Relationship Id="rId326" Type="http://schemas.openxmlformats.org/officeDocument/2006/relationships/slide" Target="slides/slide318.xml"/><Relationship Id="rId204" Type="http://schemas.openxmlformats.org/officeDocument/2006/relationships/slide" Target="slides/slide196.xml"/><Relationship Id="rId325" Type="http://schemas.openxmlformats.org/officeDocument/2006/relationships/slide" Target="slides/slide317.xml"/><Relationship Id="rId203" Type="http://schemas.openxmlformats.org/officeDocument/2006/relationships/slide" Target="slides/slide195.xml"/><Relationship Id="rId324" Type="http://schemas.openxmlformats.org/officeDocument/2006/relationships/slide" Target="slides/slide316.xml"/><Relationship Id="rId209" Type="http://schemas.openxmlformats.org/officeDocument/2006/relationships/slide" Target="slides/slide201.xml"/><Relationship Id="rId208" Type="http://schemas.openxmlformats.org/officeDocument/2006/relationships/slide" Target="slides/slide200.xml"/><Relationship Id="rId329" Type="http://schemas.openxmlformats.org/officeDocument/2006/relationships/slide" Target="slides/slide321.xml"/><Relationship Id="rId207" Type="http://schemas.openxmlformats.org/officeDocument/2006/relationships/slide" Target="slides/slide199.xml"/><Relationship Id="rId328" Type="http://schemas.openxmlformats.org/officeDocument/2006/relationships/slide" Target="slides/slide320.xml"/><Relationship Id="rId202" Type="http://schemas.openxmlformats.org/officeDocument/2006/relationships/slide" Target="slides/slide194.xml"/><Relationship Id="rId323" Type="http://schemas.openxmlformats.org/officeDocument/2006/relationships/slide" Target="slides/slide315.xml"/><Relationship Id="rId201" Type="http://schemas.openxmlformats.org/officeDocument/2006/relationships/slide" Target="slides/slide193.xml"/><Relationship Id="rId322" Type="http://schemas.openxmlformats.org/officeDocument/2006/relationships/slide" Target="slides/slide314.xml"/><Relationship Id="rId200" Type="http://schemas.openxmlformats.org/officeDocument/2006/relationships/slide" Target="slides/slide192.xml"/><Relationship Id="rId321" Type="http://schemas.openxmlformats.org/officeDocument/2006/relationships/slide" Target="slides/slide313.xml"/><Relationship Id="rId320" Type="http://schemas.openxmlformats.org/officeDocument/2006/relationships/slide" Target="slides/slide312.xml"/><Relationship Id="rId316" Type="http://schemas.openxmlformats.org/officeDocument/2006/relationships/slide" Target="slides/slide308.xml"/><Relationship Id="rId315" Type="http://schemas.openxmlformats.org/officeDocument/2006/relationships/slide" Target="slides/slide307.xml"/><Relationship Id="rId314" Type="http://schemas.openxmlformats.org/officeDocument/2006/relationships/slide" Target="slides/slide306.xml"/><Relationship Id="rId313" Type="http://schemas.openxmlformats.org/officeDocument/2006/relationships/slide" Target="slides/slide305.xml"/><Relationship Id="rId319" Type="http://schemas.openxmlformats.org/officeDocument/2006/relationships/slide" Target="slides/slide311.xml"/><Relationship Id="rId318" Type="http://schemas.openxmlformats.org/officeDocument/2006/relationships/slide" Target="slides/slide310.xml"/><Relationship Id="rId317" Type="http://schemas.openxmlformats.org/officeDocument/2006/relationships/slide" Target="slides/slide309.xml"/><Relationship Id="rId312" Type="http://schemas.openxmlformats.org/officeDocument/2006/relationships/slide" Target="slides/slide304.xml"/><Relationship Id="rId311" Type="http://schemas.openxmlformats.org/officeDocument/2006/relationships/slide" Target="slides/slide303.xml"/><Relationship Id="rId310" Type="http://schemas.openxmlformats.org/officeDocument/2006/relationships/slide" Target="slides/slide3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651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651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675"/>
            <a:ext cx="2971800" cy="4651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p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 name="Google Shape;285;p1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0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3" name="Google Shape;1013;p10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0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19" name="Google Shape;1019;p101: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if we are interested in people other than those in this class, we look at the statement a little differently. Our statement can be expressed as</a:t>
            </a:r>
            <a:endParaRPr/>
          </a:p>
          <a:p>
            <a:pPr indent="0" lvl="0" marL="0" rtl="0" algn="l">
              <a:spcBef>
                <a:spcPts val="360"/>
              </a:spcBef>
              <a:spcAft>
                <a:spcPts val="0"/>
              </a:spcAft>
              <a:buNone/>
            </a:pPr>
            <a:r>
              <a:rPr b="1" lang="en-US"/>
              <a:t>“There is a person </a:t>
            </a:r>
            <a:r>
              <a:rPr b="1" i="1" lang="en-US"/>
              <a:t>x </a:t>
            </a:r>
            <a:r>
              <a:rPr b="1" lang="en-US"/>
              <a:t>having the properties that </a:t>
            </a:r>
            <a:r>
              <a:rPr b="1" i="1" lang="en-US"/>
              <a:t>x </a:t>
            </a:r>
            <a:r>
              <a:rPr b="1" lang="en-US"/>
              <a:t>is a student in this class and </a:t>
            </a:r>
            <a:r>
              <a:rPr b="1" i="1" lang="en-US"/>
              <a:t>x </a:t>
            </a:r>
            <a:r>
              <a:rPr b="1" lang="en-US"/>
              <a:t>has Studied Java.”</a:t>
            </a:r>
            <a:endParaRPr/>
          </a:p>
          <a:p>
            <a:pPr indent="0" lvl="0" marL="0" rtl="0" algn="l">
              <a:spcBef>
                <a:spcPts val="360"/>
              </a:spcBef>
              <a:spcAft>
                <a:spcPts val="0"/>
              </a:spcAft>
              <a:buNone/>
            </a:pPr>
            <a:r>
              <a:rPr b="1" lang="en-US"/>
              <a:t>In this case, the domain for the variable </a:t>
            </a:r>
            <a:r>
              <a:rPr b="1" i="1" lang="en-US"/>
              <a:t>x </a:t>
            </a:r>
            <a:r>
              <a:rPr b="1" lang="en-US"/>
              <a:t>consists of all people. We introduce </a:t>
            </a:r>
            <a:r>
              <a:rPr b="1" i="1" lang="en-US"/>
              <a:t>S(x) </a:t>
            </a:r>
            <a:r>
              <a:rPr b="1" lang="en-US"/>
              <a:t>to represent “</a:t>
            </a:r>
            <a:r>
              <a:rPr b="1" i="1" lang="en-US"/>
              <a:t>x </a:t>
            </a:r>
            <a:r>
              <a:rPr b="1" lang="en-US"/>
              <a:t>is a student in this class.” Our solution becomes ∃</a:t>
            </a:r>
            <a:r>
              <a:rPr b="1" i="1" lang="en-US"/>
              <a:t>x(S(x) </a:t>
            </a:r>
            <a:r>
              <a:rPr b="1" lang="en-US"/>
              <a:t>∧ </a:t>
            </a:r>
            <a:r>
              <a:rPr b="1" i="1" lang="en-US"/>
              <a:t>J(x)) </a:t>
            </a:r>
            <a:r>
              <a:rPr b="1" lang="en-US"/>
              <a:t>[</a:t>
            </a:r>
            <a:r>
              <a:rPr b="1" i="1" lang="en-US"/>
              <a:t>Caution! </a:t>
            </a:r>
            <a:r>
              <a:rPr b="1" lang="en-US"/>
              <a:t>Our statement cannot be expressed as ∃</a:t>
            </a:r>
            <a:r>
              <a:rPr b="1" i="1" lang="en-US"/>
              <a:t>x(S(x) </a:t>
            </a:r>
            <a:r>
              <a:rPr b="1" lang="en-US"/>
              <a:t>→ </a:t>
            </a:r>
            <a:r>
              <a:rPr b="1" i="1" lang="en-US"/>
              <a:t>J(x))</a:t>
            </a:r>
            <a:r>
              <a:rPr b="1" lang="en-US"/>
              <a:t>, which is true when there is someone not</a:t>
            </a:r>
            <a:endParaRPr/>
          </a:p>
          <a:p>
            <a:pPr indent="0" lvl="0" marL="0" rtl="0" algn="l">
              <a:spcBef>
                <a:spcPts val="360"/>
              </a:spcBef>
              <a:spcAft>
                <a:spcPts val="0"/>
              </a:spcAft>
              <a:buNone/>
            </a:pPr>
            <a:r>
              <a:rPr b="1" lang="en-US"/>
              <a:t>in the class because, in that case, for such a person </a:t>
            </a:r>
            <a:r>
              <a:rPr b="1" i="1" lang="en-US"/>
              <a:t>x</a:t>
            </a:r>
            <a:r>
              <a:rPr b="1" lang="en-US"/>
              <a:t>, </a:t>
            </a:r>
            <a:r>
              <a:rPr b="1" i="1" lang="en-US"/>
              <a:t>S(x) </a:t>
            </a:r>
            <a:r>
              <a:rPr b="1" lang="en-US"/>
              <a:t>→ </a:t>
            </a:r>
            <a:r>
              <a:rPr b="1" i="1" lang="en-US"/>
              <a:t>J(x) </a:t>
            </a:r>
            <a:r>
              <a:rPr b="1" lang="en-US"/>
              <a:t>becomes either F→T or F→F, both of which are true.]</a:t>
            </a:r>
            <a:endParaRPr/>
          </a:p>
        </p:txBody>
      </p:sp>
      <p:sp>
        <p:nvSpPr>
          <p:cNvPr id="1020" name="Google Shape;1020;p101: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0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6" name="Google Shape;1026;p10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0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2" name="Google Shape;1032;p10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10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41" name="Google Shape;1041;p104: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04: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10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48" name="Google Shape;1048;p105: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05: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0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7" name="Google Shape;1057;p10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0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3" name="Google Shape;1063;p10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0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9" name="Google Shape;1069;p10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10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8" name="Google Shape;1078;p10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292" name="Google Shape;292;p1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3" name="Google Shape;293;p11: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1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4" name="Google Shape;1084;p11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1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0" name="Google Shape;1090;p11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11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6" name="Google Shape;1096;p11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1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2" name="Google Shape;1102;p11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11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8" name="Google Shape;1108;p11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11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4" name="Google Shape;1114;p11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1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0" name="Google Shape;1120;p11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1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8" name="Google Shape;1128;p11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1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4" name="Google Shape;1134;p11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11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0" name="Google Shape;1140;p11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2: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309" name="Google Shape;309;p1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0" name="Google Shape;310;p12: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solution is for Alice and Bob to exchange a digital key, so they both know it, but it's otherwise secret. Alice uses this key to encrypt messages she sends, and Bob reconstructs the original messages by decrypting with the same key. The encrypted messages (ciphertexts) are useless to Eve, who doesn't know the key, and so can't reconstruct the original messages. With a good encryption algorithm, this scheme can work well, but exchanging the key while keeping it secret from Eve is a problem. This really requires a face to face meeting, which is not always practical.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12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6" name="Google Shape;1146;p12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12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2" name="Google Shape;1152;p12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12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8" name="Google Shape;1158;p12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2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4" name="Google Shape;1164;p12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12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0" name="Google Shape;1170;p12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12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6" name="Google Shape;1176;p12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2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8" name="Google Shape;1188;p12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2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4" name="Google Shape;1194;p12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2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0" name="Google Shape;1200;p12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2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6" name="Google Shape;1206;p12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3: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322" name="Google Shape;322;p1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3" name="Google Shape;323;p13: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3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2" name="Google Shape;1212;p13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13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18" name="Google Shape;1218;p131: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p131: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13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9" name="Google Shape;1229;p13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3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5" name="Google Shape;1235;p13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3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1" name="Google Shape;1241;p13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3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7" name="Google Shape;1247;p13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13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3" name="Google Shape;1253;p13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13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9" name="Google Shape;1259;p13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3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9" name="Google Shape;1269;p13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13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5" name="Google Shape;1275;p13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4: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333" name="Google Shape;333;p1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4" name="Google Shape;334;p14: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4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1" name="Google Shape;1281;p14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4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8" name="Google Shape;1288;p14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4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4" name="Google Shape;1294;p14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4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0" name="Google Shape;1300;p14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4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5" name="Google Shape;1305;p14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4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1" name="Google Shape;1311;p14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4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9" name="Google Shape;1319;p14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14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8" name="Google Shape;1328;p14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14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4" name="Google Shape;1334;p14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14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2" name="Google Shape;1342;p14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3" name="Google Shape;343;p1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5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1" name="Google Shape;1351;p15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5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0" name="Google Shape;1360;p15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15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6" name="Google Shape;1366;p15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15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5" name="Google Shape;1375;p15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15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4" name="Google Shape;1384;p15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15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0" name="Google Shape;1390;p15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5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9" name="Google Shape;1399;p15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15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5" name="Google Shape;1405;p15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5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4" name="Google Shape;1414;p15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15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4" name="Google Shape;1424;p15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0" name="Google Shape;350;p1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16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1" name="Google Shape;1431;p16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16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37" name="Google Shape;1437;p161: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p161: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6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5" name="Google Shape;1445;p16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6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1" name="Google Shape;1451;p16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16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8" name="Google Shape;1458;p16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16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6" name="Google Shape;1466;p16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16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2" name="Google Shape;1472;p16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16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8" name="Google Shape;1478;p16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16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4" name="Google Shape;1484;p16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16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0" name="Google Shape;1490;p16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4" name="Google Shape;364;p1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17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6" name="Google Shape;1496;p17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7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3" name="Google Shape;1503;p17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17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9" name="Google Shape;1509;p17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17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5" name="Google Shape;1515;p17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p17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1" name="Google Shape;1521;p17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p17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0" name="Google Shape;1530;p17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17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7" name="Google Shape;1537;p17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17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4" name="Google Shape;1544;p17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17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1" name="Google Shape;1551;p17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7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8" name="Google Shape;1558;p17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 name="Google Shape;372;p1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8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5" name="Google Shape;1565;p18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18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1" name="Google Shape;1571;p18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18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7" name="Google Shape;1577;p18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18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3" name="Google Shape;1583;p18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18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9" name="Google Shape;1589;p18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p18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5" name="Google Shape;1595;p18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18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1" name="Google Shape;1601;p18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18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7" name="Google Shape;1607;p18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8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3" name="Google Shape;1613;p18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18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9" name="Google Shape;1619;p18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0" name="Google Shape;380;p1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19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3" name="Google Shape;1633;p19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19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39" name="Google Shape;1639;p191: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0" name="Google Shape;1640;p191: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19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7" name="Google Shape;1647;p19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19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4" name="Google Shape;1654;p19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19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60" name="Google Shape;1660;p19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19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68" name="Google Shape;1668;p19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p19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1" name="Google Shape;1681;p19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19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7" name="Google Shape;1687;p19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19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3" name="Google Shape;1693;p19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p19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9" name="Google Shape;1699;p19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p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8" name="Google Shape;388;p2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20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8" name="Google Shape;1708;p20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20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5" name="Google Shape;1715;p20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p20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2" name="Google Shape;1722;p20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20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8" name="Google Shape;1728;p20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20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4" name="Google Shape;1734;p20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20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0" name="Google Shape;1740;p20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20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7" name="Google Shape;1757;p20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p20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6" name="Google Shape;1776;p20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20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0" name="Google Shape;1790;p20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p20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5" name="Google Shape;1805;p20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5" name="Google Shape;395;p2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21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3" name="Google Shape;1823;p21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p21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1" name="Google Shape;1831;p21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21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8" name="Google Shape;1838;p21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21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58" name="Google Shape;1858;p213: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9" name="Google Shape;1859;p213: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p21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73" name="Google Shape;1873;p214: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4" name="Google Shape;1874;p214: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21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87" name="Google Shape;1887;p215: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8" name="Google Shape;1888;p215: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p21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0" name="Google Shape;1900;p21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21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6" name="Google Shape;1906;p21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p21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2" name="Google Shape;1912;p21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p21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9" name="Google Shape;1919;p21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4" name="Google Shape;404;p2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p22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9" name="Google Shape;1929;p22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p22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8" name="Google Shape;1938;p22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22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7" name="Google Shape;1947;p22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22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4" name="Google Shape;1954;p22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p22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9" name="Google Shape;1969;p22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22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6" name="Google Shape;1976;p22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p22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7" name="Google Shape;1987;p22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p22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6" name="Google Shape;1996;p22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p22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4" name="Google Shape;2004;p22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p22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2" name="Google Shape;2012;p22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4" name="Google Shape;414;p2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23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0" name="Google Shape;2020;p23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23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7" name="Google Shape;2027;p23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p23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4" name="Google Shape;2034;p23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p23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1" name="Google Shape;2041;p23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23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8" name="Google Shape;2048;p23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23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5" name="Google Shape;2055;p23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23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2" name="Google Shape;2062;p23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23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9" name="Google Shape;2069;p23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p23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6" name="Google Shape;2076;p23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23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3" name="Google Shape;2083;p23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5" name="Google Shape;425;p2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24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0" name="Google Shape;2090;p24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24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6" name="Google Shape;2096;p24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24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2" name="Google Shape;2102;p24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24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2" name="Google Shape;2132;p24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p24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9" name="Google Shape;2139;p24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p24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7" name="Google Shape;2147;p24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p24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4" name="Google Shape;2154;p24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p24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0" name="Google Shape;2160;p24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p24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6" name="Google Shape;2166;p24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p24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4" name="Google Shape;2174;p24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5" name="Google Shape;435;p2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25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0" name="Google Shape;2180;p25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p25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9" name="Google Shape;2219;p25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p25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2" name="Google Shape;2252;p25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p25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5" name="Google Shape;2285;p25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p25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5" name="Google Shape;2315;p25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p25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4" name="Google Shape;2344;p25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p25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9" name="Google Shape;2349;p25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25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5" name="Google Shape;2355;p25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p25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1" name="Google Shape;2361;p25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p25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7" name="Google Shape;2367;p25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6" name="Google Shape;446;p2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26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3" name="Google Shape;2373;p26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p26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0" name="Google Shape;2380;p26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p26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6" name="Google Shape;2386;p26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p26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2" name="Google Shape;2392;p26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p26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9" name="Google Shape;2399;p26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p26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5" name="Google Shape;2405;p26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p26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1" name="Google Shape;2411;p26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p26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7" name="Google Shape;2417;p26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p26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6" name="Google Shape;2426;p26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p26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2" name="Google Shape;2482;p26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5" name="Google Shape;455;p2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p27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9" name="Google Shape;2489;p27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p27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6" name="Google Shape;2496;p27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p27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4" name="Google Shape;2504;p27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p27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3" name="Google Shape;2513;p27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p27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9" name="Google Shape;2579;p27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p27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5" name="Google Shape;2585;p27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p27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1" name="Google Shape;2591;p27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p27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1" name="Google Shape;2601;p27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p27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11" name="Google Shape;2611;p27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p27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4" name="Google Shape;2624;p27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2" name="Google Shape;462;p2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p28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1" name="Google Shape;2631;p28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p28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7" name="Google Shape;2637;p28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p28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3" name="Google Shape;2643;p28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p28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9" name="Google Shape;2649;p28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p28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6" name="Google Shape;2656;p28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p28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5" name="Google Shape;2665;p28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p28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2" name="Google Shape;2672;p28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p28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8" name="Google Shape;2678;p28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p28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4" name="Google Shape;2684;p28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p28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0" name="Google Shape;2690;p28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6" name="Google Shape;476;p2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p29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7" name="Google Shape;2697;p29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p29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03" name="Google Shape;2703;p29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p29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0" name="Google Shape;2710;p29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p29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7" name="Google Shape;2717;p293: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8" name="Google Shape;2718;p293: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p29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4" name="Google Shape;2724;p29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p29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1" name="Google Shape;2731;p29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p29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7" name="Google Shape;2737;p29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p29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3" name="Google Shape;2743;p29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p29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9" name="Google Shape;2749;p29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p29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54" name="Google Shape;2754;p29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p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4" name="Google Shape;484;p3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p30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1" name="Google Shape;2761;p30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p30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8" name="Google Shape;2768;p30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p30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5" name="Google Shape;2775;p30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p30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2" name="Google Shape;2782;p30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p30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8" name="Google Shape;2788;p30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p30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7" name="Google Shape;2797;p30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p30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2" name="Google Shape;2802;p30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p30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8" name="Google Shape;2808;p30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p30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7" name="Google Shape;2817;p30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p30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3" name="Google Shape;2823;p30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1" name="Google Shape;491;p3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p31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2" name="Google Shape;2832;p31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p31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8" name="Google Shape;2838;p31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p31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7" name="Google Shape;2847;p312: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8" name="Google Shape;2848;p312: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p31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4" name="Google Shape;2854;p31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p31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3" name="Google Shape;2863;p31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p31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9" name="Google Shape;2869;p31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p31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8" name="Google Shape;2878;p31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p31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4" name="Google Shape;2884;p31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p31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3" name="Google Shape;2893;p31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p31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9" name="Google Shape;2899;p31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1" name="Google Shape;501;p3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p32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05" name="Google Shape;2905;p32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p32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0" name="Google Shape;2910;p32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p32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6" name="Google Shape;2916;p32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0" name="Shape 2920"/>
        <p:cNvGrpSpPr/>
        <p:nvPr/>
      </p:nvGrpSpPr>
      <p:grpSpPr>
        <a:xfrm>
          <a:off x="0" y="0"/>
          <a:ext cx="0" cy="0"/>
          <a:chOff x="0" y="0"/>
          <a:chExt cx="0" cy="0"/>
        </a:xfrm>
      </p:grpSpPr>
      <p:sp>
        <p:nvSpPr>
          <p:cNvPr id="2921" name="Google Shape;2921;p32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2" name="Google Shape;2922;p32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p32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8" name="Google Shape;2928;p32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p32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7" name="Google Shape;2967;p32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2" name="Shape 2972"/>
        <p:cNvGrpSpPr/>
        <p:nvPr/>
      </p:nvGrpSpPr>
      <p:grpSpPr>
        <a:xfrm>
          <a:off x="0" y="0"/>
          <a:ext cx="0" cy="0"/>
          <a:chOff x="0" y="0"/>
          <a:chExt cx="0" cy="0"/>
        </a:xfrm>
      </p:grpSpPr>
      <p:sp>
        <p:nvSpPr>
          <p:cNvPr id="2973" name="Google Shape;2973;p32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4" name="Google Shape;2974;p32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p32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0" name="Google Shape;2980;p32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p32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8" name="Google Shape;2988;p32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1" name="Shape 2991"/>
        <p:cNvGrpSpPr/>
        <p:nvPr/>
      </p:nvGrpSpPr>
      <p:grpSpPr>
        <a:xfrm>
          <a:off x="0" y="0"/>
          <a:ext cx="0" cy="0"/>
          <a:chOff x="0" y="0"/>
          <a:chExt cx="0" cy="0"/>
        </a:xfrm>
      </p:grpSpPr>
      <p:sp>
        <p:nvSpPr>
          <p:cNvPr id="2992" name="Google Shape;2992;p32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3" name="Google Shape;2993;p32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0" name="Google Shape;510;p3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7" name="Shape 2997"/>
        <p:cNvGrpSpPr/>
        <p:nvPr/>
      </p:nvGrpSpPr>
      <p:grpSpPr>
        <a:xfrm>
          <a:off x="0" y="0"/>
          <a:ext cx="0" cy="0"/>
          <a:chOff x="0" y="0"/>
          <a:chExt cx="0" cy="0"/>
        </a:xfrm>
      </p:grpSpPr>
      <p:sp>
        <p:nvSpPr>
          <p:cNvPr id="2998" name="Google Shape;2998;p33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9" name="Google Shape;2999;p33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p33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05" name="Google Shape;3005;p33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p33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1" name="Google Shape;3011;p33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5" name="Shape 3015"/>
        <p:cNvGrpSpPr/>
        <p:nvPr/>
      </p:nvGrpSpPr>
      <p:grpSpPr>
        <a:xfrm>
          <a:off x="0" y="0"/>
          <a:ext cx="0" cy="0"/>
          <a:chOff x="0" y="0"/>
          <a:chExt cx="0" cy="0"/>
        </a:xfrm>
      </p:grpSpPr>
      <p:sp>
        <p:nvSpPr>
          <p:cNvPr id="3016" name="Google Shape;3016;p33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7" name="Google Shape;3017;p33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p33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22" name="Google Shape;3022;p33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6" name="Shape 3026"/>
        <p:cNvGrpSpPr/>
        <p:nvPr/>
      </p:nvGrpSpPr>
      <p:grpSpPr>
        <a:xfrm>
          <a:off x="0" y="0"/>
          <a:ext cx="0" cy="0"/>
          <a:chOff x="0" y="0"/>
          <a:chExt cx="0" cy="0"/>
        </a:xfrm>
      </p:grpSpPr>
      <p:sp>
        <p:nvSpPr>
          <p:cNvPr id="3027" name="Google Shape;3027;p33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28" name="Google Shape;3028;p33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p33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5" name="Google Shape;3035;p33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9" name="Shape 3039"/>
        <p:cNvGrpSpPr/>
        <p:nvPr/>
      </p:nvGrpSpPr>
      <p:grpSpPr>
        <a:xfrm>
          <a:off x="0" y="0"/>
          <a:ext cx="0" cy="0"/>
          <a:chOff x="0" y="0"/>
          <a:chExt cx="0" cy="0"/>
        </a:xfrm>
      </p:grpSpPr>
      <p:sp>
        <p:nvSpPr>
          <p:cNvPr id="3040" name="Google Shape;3040;p33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1" name="Google Shape;3041;p33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7" name="Google Shape;517;p3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6" name="Google Shape;526;p3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4" name="Google Shape;534;p3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2" name="Google Shape;542;p3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8" name="Google Shape;548;p3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5" name="Google Shape;555;p3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p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2" name="Google Shape;562;p4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9" name="Google Shape;569;p4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6" name="Google Shape;576;p4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3" name="Google Shape;583;p4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2" name="Google Shape;592;p44: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ODD 1, 3, 5, 7</a:t>
            </a:r>
            <a:endParaRPr/>
          </a:p>
          <a:p>
            <a:pPr indent="0" lvl="0" marL="0" rtl="0" algn="l">
              <a:spcBef>
                <a:spcPts val="360"/>
              </a:spcBef>
              <a:spcAft>
                <a:spcPts val="0"/>
              </a:spcAft>
              <a:buNone/>
            </a:pPr>
            <a:r>
              <a:rPr lang="en-US"/>
              <a:t>Even 2, 4, 6, 8</a:t>
            </a:r>
            <a:endParaRPr/>
          </a:p>
        </p:txBody>
      </p:sp>
      <p:sp>
        <p:nvSpPr>
          <p:cNvPr id="593" name="Google Shape;593;p44: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3" name="Google Shape;603;p4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9" name="Google Shape;609;p4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6" name="Google Shape;616;p4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4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5" name="Google Shape;625;p4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3" name="Google Shape;633;p4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 name="Google Shape;251;p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5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9" name="Google Shape;639;p5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5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9" name="Google Shape;649;p51: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51: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0" name="Google Shape;660;p5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0" name="Google Shape;670;p5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5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0" name="Google Shape;680;p5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5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6" name="Google Shape;686;p55: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55: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5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8" name="Google Shape;698;p5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5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08" name="Google Shape;708;p57: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57: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5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8" name="Google Shape;718;p5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5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4" name="Google Shape;724;p5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p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30" name="Google Shape;730;p60: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60: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1" name="Google Shape;741;p6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6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0" name="Google Shape;750;p6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8" name="Google Shape;758;p6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6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8" name="Google Shape;768;p6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6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6" name="Google Shape;776;p6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6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5" name="Google Shape;785;p66: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66: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3" name="Google Shape;793;p6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6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1" name="Google Shape;801;p6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6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9" name="Google Shape;809;p6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p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7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7" name="Google Shape;817;p7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7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5" name="Google Shape;825;p7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7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4" name="Google Shape;834;p7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7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2" name="Google Shape;842;p7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7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9" name="Google Shape;849;p7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7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6" name="Google Shape;856;p7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7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2" name="Google Shape;862;p7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7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8" name="Google Shape;868;p7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7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4" name="Google Shape;874;p7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7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0" name="Google Shape;880;p7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 name="Google Shape;273;p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8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6" name="Google Shape;886;p8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8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3" name="Google Shape;893;p8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8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0" name="Google Shape;900;p8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8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6" name="Google Shape;906;p8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8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2" name="Google Shape;912;p8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8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8" name="Google Shape;918;p8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8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4" name="Google Shape;924;p8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8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0" name="Google Shape;930;p8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8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6" name="Google Shape;936;p8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8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2" name="Google Shape;942;p8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 name="Google Shape;279;p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9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8" name="Google Shape;948;p90: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9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4" name="Google Shape;954;p9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9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2" name="Google Shape;962;p92: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9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0" name="Google Shape;970;p93: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9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6" name="Google Shape;976;p94: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9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2" name="Google Shape;982;p95: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9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8" name="Google Shape;988;p96: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9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4" name="Google Shape;994;p97: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9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0" name="Google Shape;1000;p9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99: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06" name="Google Shape;1006;p99: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If we change the domain to consist of all people, we will need to express our statement as</a:t>
            </a:r>
            <a:endParaRPr/>
          </a:p>
          <a:p>
            <a:pPr indent="0" lvl="0" marL="0" rtl="0" algn="l">
              <a:spcBef>
                <a:spcPts val="360"/>
              </a:spcBef>
              <a:spcAft>
                <a:spcPts val="0"/>
              </a:spcAft>
              <a:buNone/>
            </a:pPr>
            <a:r>
              <a:rPr b="1" lang="en-US"/>
              <a:t>“For every person x, if person x is a student in this class then x has studied java.”</a:t>
            </a:r>
            <a:endParaRPr/>
          </a:p>
          <a:p>
            <a:pPr indent="0" lvl="0" marL="0" rtl="0" algn="l">
              <a:spcBef>
                <a:spcPts val="360"/>
              </a:spcBef>
              <a:spcAft>
                <a:spcPts val="0"/>
              </a:spcAft>
              <a:buNone/>
            </a:pPr>
            <a:r>
              <a:rPr b="1" lang="en-US"/>
              <a:t>If S(x) represents the statement that person x is in this class, we see that our statement can be expressed as ∀x(S(x) → J(x)). [Caution! Our statement cannot be expressed as ∀x(S(x) ∧ J(x)) because this statement says that all people are students in this class and have studied java!]</a:t>
            </a:r>
            <a:endParaRPr/>
          </a:p>
        </p:txBody>
      </p:sp>
      <p:sp>
        <p:nvSpPr>
          <p:cNvPr id="1007" name="Google Shape;1007;p99:notes"/>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1" name="Shape 21"/>
        <p:cNvGrpSpPr/>
        <p:nvPr/>
      </p:nvGrpSpPr>
      <p:grpSpPr>
        <a:xfrm>
          <a:off x="0" y="0"/>
          <a:ext cx="0" cy="0"/>
          <a:chOff x="0" y="0"/>
          <a:chExt cx="0" cy="0"/>
        </a:xfrm>
      </p:grpSpPr>
      <p:grpSp>
        <p:nvGrpSpPr>
          <p:cNvPr id="22" name="Google Shape;22;p2"/>
          <p:cNvGrpSpPr/>
          <p:nvPr/>
        </p:nvGrpSpPr>
        <p:grpSpPr>
          <a:xfrm>
            <a:off x="1658938" y="1600200"/>
            <a:ext cx="6837362" cy="3200400"/>
            <a:chOff x="1045" y="1008"/>
            <a:chExt cx="4307" cy="2016"/>
          </a:xfrm>
        </p:grpSpPr>
        <p:sp>
          <p:nvSpPr>
            <p:cNvPr id="23" name="Google Shape;23;p2"/>
            <p:cNvSpPr/>
            <p:nvPr/>
          </p:nvSpPr>
          <p:spPr>
            <a:xfrm flipH="1">
              <a:off x="4392" y="1008"/>
              <a:ext cx="960" cy="96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4" name="Google Shape;24;p2"/>
            <p:cNvSpPr/>
            <p:nvPr/>
          </p:nvSpPr>
          <p:spPr>
            <a:xfrm flipH="1">
              <a:off x="3264" y="1008"/>
              <a:ext cx="960" cy="96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5" name="Google Shape;25;p2"/>
            <p:cNvSpPr/>
            <p:nvPr/>
          </p:nvSpPr>
          <p:spPr>
            <a:xfrm flipH="1">
              <a:off x="2136" y="1008"/>
              <a:ext cx="960" cy="960"/>
            </a:xfrm>
            <a:prstGeom prst="ellipse">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6" name="Google Shape;26;p2"/>
            <p:cNvSpPr/>
            <p:nvPr/>
          </p:nvSpPr>
          <p:spPr>
            <a:xfrm flipH="1">
              <a:off x="2136" y="2064"/>
              <a:ext cx="960" cy="96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7" name="Google Shape;27;p2"/>
            <p:cNvSpPr/>
            <p:nvPr/>
          </p:nvSpPr>
          <p:spPr>
            <a:xfrm flipH="1">
              <a:off x="1045" y="2064"/>
              <a:ext cx="960" cy="96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28" name="Google Shape;28;p2"/>
            <p:cNvSpPr/>
            <p:nvPr/>
          </p:nvSpPr>
          <p:spPr>
            <a:xfrm flipH="1">
              <a:off x="4392" y="2064"/>
              <a:ext cx="960" cy="960"/>
            </a:xfrm>
            <a:prstGeom prst="ellipse">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grpSp>
      <p:sp>
        <p:nvSpPr>
          <p:cNvPr id="29" name="Google Shape;29;p2"/>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lvl1pPr lvl="0" algn="r">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31" name="Google Shape;31;p2"/>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5" name="Shape 95"/>
        <p:cNvGrpSpPr/>
        <p:nvPr/>
      </p:nvGrpSpPr>
      <p:grpSpPr>
        <a:xfrm>
          <a:off x="0" y="0"/>
          <a:ext cx="0" cy="0"/>
          <a:chOff x="0" y="0"/>
          <a:chExt cx="0" cy="0"/>
        </a:xfrm>
      </p:grpSpPr>
      <p:sp>
        <p:nvSpPr>
          <p:cNvPr id="96" name="Google Shape;96;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98" name="Google Shape;98;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99" name="Google Shape;99;p12"/>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2" name="Shape 102"/>
        <p:cNvGrpSpPr/>
        <p:nvPr/>
      </p:nvGrpSpPr>
      <p:grpSpPr>
        <a:xfrm>
          <a:off x="0" y="0"/>
          <a:ext cx="0" cy="0"/>
          <a:chOff x="0" y="0"/>
          <a:chExt cx="0" cy="0"/>
        </a:xfrm>
      </p:grpSpPr>
      <p:sp>
        <p:nvSpPr>
          <p:cNvPr id="103" name="Google Shape;103;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
          <p:cNvSpPr/>
          <p:nvPr>
            <p:ph idx="2" type="pic"/>
          </p:nvPr>
        </p:nvSpPr>
        <p:spPr>
          <a:xfrm>
            <a:off x="1792288" y="612775"/>
            <a:ext cx="5486400" cy="4114800"/>
          </a:xfrm>
          <a:prstGeom prst="rect">
            <a:avLst/>
          </a:prstGeom>
          <a:noFill/>
          <a:ln>
            <a:noFill/>
          </a:ln>
        </p:spPr>
      </p:sp>
      <p:sp>
        <p:nvSpPr>
          <p:cNvPr id="105" name="Google Shape;105;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Font typeface="Arial"/>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106" name="Google Shape;106;p13"/>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9" name="Shape 109"/>
        <p:cNvGrpSpPr/>
        <p:nvPr/>
      </p:nvGrpSpPr>
      <p:grpSpPr>
        <a:xfrm>
          <a:off x="0" y="0"/>
          <a:ext cx="0" cy="0"/>
          <a:chOff x="0" y="0"/>
          <a:chExt cx="0" cy="0"/>
        </a:xfrm>
      </p:grpSpPr>
      <p:sp>
        <p:nvSpPr>
          <p:cNvPr id="110" name="Google Shape;11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4"/>
          <p:cNvSpPr txBox="1"/>
          <p:nvPr>
            <p:ph idx="1" type="body"/>
          </p:nvPr>
        </p:nvSpPr>
        <p:spPr>
          <a:xfrm rot="5400000">
            <a:off x="2306638" y="-249237"/>
            <a:ext cx="453072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2" name="Google Shape;112;p14"/>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5" name="Shape 115"/>
        <p:cNvGrpSpPr/>
        <p:nvPr/>
      </p:nvGrpSpPr>
      <p:grpSpPr>
        <a:xfrm>
          <a:off x="0" y="0"/>
          <a:ext cx="0" cy="0"/>
          <a:chOff x="0" y="0"/>
          <a:chExt cx="0" cy="0"/>
        </a:xfrm>
      </p:grpSpPr>
      <p:sp>
        <p:nvSpPr>
          <p:cNvPr id="116" name="Google Shape;116;p15"/>
          <p:cNvSpPr txBox="1"/>
          <p:nvPr>
            <p:ph type="title"/>
          </p:nvPr>
        </p:nvSpPr>
        <p:spPr>
          <a:xfrm rot="5400000">
            <a:off x="4729957" y="2174082"/>
            <a:ext cx="5856287"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 type="body"/>
          </p:nvPr>
        </p:nvSpPr>
        <p:spPr>
          <a:xfrm rot="5400000">
            <a:off x="538956" y="192881"/>
            <a:ext cx="5856287"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8" name="Google Shape;118;p15"/>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132" name="Shape 132"/>
        <p:cNvGrpSpPr/>
        <p:nvPr/>
      </p:nvGrpSpPr>
      <p:grpSpPr>
        <a:xfrm>
          <a:off x="0" y="0"/>
          <a:ext cx="0" cy="0"/>
          <a:chOff x="0" y="0"/>
          <a:chExt cx="0" cy="0"/>
        </a:xfrm>
      </p:grpSpPr>
      <p:sp>
        <p:nvSpPr>
          <p:cNvPr id="133" name="Google Shape;133;p17"/>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7"/>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135" name="Google Shape;135;p1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9" name="Shape 149"/>
        <p:cNvGrpSpPr/>
        <p:nvPr/>
      </p:nvGrpSpPr>
      <p:grpSpPr>
        <a:xfrm>
          <a:off x="0" y="0"/>
          <a:ext cx="0" cy="0"/>
          <a:chOff x="0" y="0"/>
          <a:chExt cx="0" cy="0"/>
        </a:xfrm>
      </p:grpSpPr>
      <p:sp>
        <p:nvSpPr>
          <p:cNvPr id="150" name="Google Shape;150;p1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19"/>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52" name="Google Shape;152;p1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155" name="Shape 155"/>
        <p:cNvGrpSpPr/>
        <p:nvPr/>
      </p:nvGrpSpPr>
      <p:grpSpPr>
        <a:xfrm>
          <a:off x="0" y="0"/>
          <a:ext cx="0" cy="0"/>
          <a:chOff x="0" y="0"/>
          <a:chExt cx="0" cy="0"/>
        </a:xfrm>
      </p:grpSpPr>
      <p:sp>
        <p:nvSpPr>
          <p:cNvPr id="156" name="Google Shape;156;p20"/>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0"/>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158" name="Google Shape;158;p2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161" name="Shape 161"/>
        <p:cNvGrpSpPr/>
        <p:nvPr/>
      </p:nvGrpSpPr>
      <p:grpSpPr>
        <a:xfrm>
          <a:off x="0" y="0"/>
          <a:ext cx="0" cy="0"/>
          <a:chOff x="0" y="0"/>
          <a:chExt cx="0" cy="0"/>
        </a:xfrm>
      </p:grpSpPr>
      <p:sp>
        <p:nvSpPr>
          <p:cNvPr id="162" name="Google Shape;162;p21"/>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21"/>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rmAutofit/>
          </a:bodyPr>
          <a:lstStyle>
            <a:lvl1pPr indent="-228600" lvl="0" marL="457200" algn="l">
              <a:spcBef>
                <a:spcPts val="440"/>
              </a:spcBef>
              <a:spcAft>
                <a:spcPts val="0"/>
              </a:spcAft>
              <a:buSzPts val="2090"/>
              <a:buNone/>
              <a:defRPr sz="2200">
                <a:solidFill>
                  <a:schemeClr val="lt1"/>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10"/>
              <a:buNone/>
              <a:defRPr sz="1400">
                <a:solidFill>
                  <a:schemeClr val="lt1"/>
                </a:solidFill>
              </a:defRPr>
            </a:lvl4pPr>
            <a:lvl5pPr indent="-228600" lvl="4" marL="2286000" algn="l">
              <a:spcBef>
                <a:spcPts val="280"/>
              </a:spcBef>
              <a:spcAft>
                <a:spcPts val="0"/>
              </a:spcAft>
              <a:buSzPts val="910"/>
              <a:buNone/>
              <a:defRPr sz="1400">
                <a:solidFill>
                  <a:schemeClr val="lt1"/>
                </a:solidFill>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4" name="Google Shape;164;p2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7" name="Shape 167"/>
        <p:cNvGrpSpPr/>
        <p:nvPr/>
      </p:nvGrpSpPr>
      <p:grpSpPr>
        <a:xfrm>
          <a:off x="0" y="0"/>
          <a:ext cx="0" cy="0"/>
          <a:chOff x="0" y="0"/>
          <a:chExt cx="0" cy="0"/>
        </a:xfrm>
      </p:grpSpPr>
      <p:sp>
        <p:nvSpPr>
          <p:cNvPr id="168" name="Google Shape;168;p2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22"/>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0" name="Google Shape;170;p22"/>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1" name="Google Shape;171;p2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7" name="Google Shape;37;p3"/>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4" name="Shape 174"/>
        <p:cNvGrpSpPr/>
        <p:nvPr/>
      </p:nvGrpSpPr>
      <p:grpSpPr>
        <a:xfrm>
          <a:off x="0" y="0"/>
          <a:ext cx="0" cy="0"/>
          <a:chOff x="0" y="0"/>
          <a:chExt cx="0" cy="0"/>
        </a:xfrm>
      </p:grpSpPr>
      <p:sp>
        <p:nvSpPr>
          <p:cNvPr id="175" name="Google Shape;175;p2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23"/>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7" name="Google Shape;177;p23"/>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rm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8" name="Google Shape;178;p23"/>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9" name="Google Shape;179;p23"/>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0" name="Google Shape;180;p2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3" name="Shape 183"/>
        <p:cNvGrpSpPr/>
        <p:nvPr/>
      </p:nvGrpSpPr>
      <p:grpSpPr>
        <a:xfrm>
          <a:off x="0" y="0"/>
          <a:ext cx="0" cy="0"/>
          <a:chOff x="0" y="0"/>
          <a:chExt cx="0" cy="0"/>
        </a:xfrm>
      </p:grpSpPr>
      <p:sp>
        <p:nvSpPr>
          <p:cNvPr id="184" name="Google Shape;184;p24"/>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2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2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2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 name="Shape 188"/>
        <p:cNvGrpSpPr/>
        <p:nvPr/>
      </p:nvGrpSpPr>
      <p:grpSpPr>
        <a:xfrm>
          <a:off x="0" y="0"/>
          <a:ext cx="0" cy="0"/>
          <a:chOff x="0" y="0"/>
          <a:chExt cx="0" cy="0"/>
        </a:xfrm>
      </p:grpSpPr>
      <p:sp>
        <p:nvSpPr>
          <p:cNvPr id="189" name="Google Shape;189;p2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2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2" name="Shape 192"/>
        <p:cNvGrpSpPr/>
        <p:nvPr/>
      </p:nvGrpSpPr>
      <p:grpSpPr>
        <a:xfrm>
          <a:off x="0" y="0"/>
          <a:ext cx="0" cy="0"/>
          <a:chOff x="0" y="0"/>
          <a:chExt cx="0" cy="0"/>
        </a:xfrm>
      </p:grpSpPr>
      <p:sp>
        <p:nvSpPr>
          <p:cNvPr id="193" name="Google Shape;193;p26"/>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26"/>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rmAutofit/>
          </a:bodyPr>
          <a:lstStyle>
            <a:lvl1pPr indent="-228600" lvl="0" marL="457200" algn="l">
              <a:spcBef>
                <a:spcPts val="280"/>
              </a:spcBef>
              <a:spcAft>
                <a:spcPts val="0"/>
              </a:spcAft>
              <a:buSzPts val="133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5" name="Google Shape;195;p26"/>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rmAutofit/>
          </a:bodyPr>
          <a:lstStyle>
            <a:lvl1pPr indent="-397510" lvl="0" marL="457200" algn="l">
              <a:spcBef>
                <a:spcPts val="560"/>
              </a:spcBef>
              <a:spcAft>
                <a:spcPts val="0"/>
              </a:spcAft>
              <a:buSzPts val="2660"/>
              <a:buChar char="⚫"/>
              <a:defRPr sz="2800"/>
            </a:lvl1pPr>
            <a:lvl2pPr indent="-368935" lvl="1" marL="914400" algn="l">
              <a:spcBef>
                <a:spcPts val="520"/>
              </a:spcBef>
              <a:spcAft>
                <a:spcPts val="0"/>
              </a:spcAft>
              <a:buSzPts val="2210"/>
              <a:buChar char="⚫"/>
              <a:defRPr sz="2600"/>
            </a:lvl2pPr>
            <a:lvl3pPr indent="-335280" lvl="2" marL="1371600" algn="l">
              <a:spcBef>
                <a:spcPts val="480"/>
              </a:spcBef>
              <a:spcAft>
                <a:spcPts val="0"/>
              </a:spcAft>
              <a:buSzPts val="1680"/>
              <a:buChar char="⚫"/>
              <a:defRPr sz="2400"/>
            </a:lvl3pPr>
            <a:lvl4pPr indent="-311150" lvl="3" marL="1828800" algn="l">
              <a:spcBef>
                <a:spcPts val="400"/>
              </a:spcBef>
              <a:spcAft>
                <a:spcPts val="0"/>
              </a:spcAft>
              <a:buSzPts val="1300"/>
              <a:buChar char="⚫"/>
              <a:defRPr sz="20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6" name="Google Shape;196;p2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2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2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99" name="Shape 199"/>
        <p:cNvGrpSpPr/>
        <p:nvPr/>
      </p:nvGrpSpPr>
      <p:grpSpPr>
        <a:xfrm>
          <a:off x="0" y="0"/>
          <a:ext cx="0" cy="0"/>
          <a:chOff x="0" y="0"/>
          <a:chExt cx="0" cy="0"/>
        </a:xfrm>
      </p:grpSpPr>
      <p:sp>
        <p:nvSpPr>
          <p:cNvPr id="200" name="Google Shape;200;p27"/>
          <p:cNvSpPr/>
          <p:nvPr/>
        </p:nvSpPr>
        <p:spPr>
          <a:xfrm flipH="1" rot="-10380000">
            <a:off x="3165753" y="1108077"/>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27"/>
          <p:cNvSpPr/>
          <p:nvPr/>
        </p:nvSpPr>
        <p:spPr>
          <a:xfrm flipH="1" rot="-10380000">
            <a:off x="8004134" y="5359769"/>
            <a:ext cx="155448" cy="155448"/>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 name="Google Shape;202;p27"/>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rmAutofit/>
          </a:bodyPr>
          <a:lstStyle>
            <a:lvl1pPr lvl="0" algn="l">
              <a:spcBef>
                <a:spcPts val="0"/>
              </a:spcBef>
              <a:spcAft>
                <a:spcPts val="0"/>
              </a:spcAft>
              <a:buClr>
                <a:schemeClr val="dk2"/>
              </a:buClr>
              <a:buSzPts val="2000"/>
              <a:buFont typeface="Calibri"/>
              <a:buNone/>
              <a:defRPr b="1" sz="2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27"/>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rmAutofit/>
          </a:bodyPr>
          <a:lstStyle>
            <a:lvl1pPr indent="-228600" lvl="0" marL="457200" algn="l">
              <a:spcBef>
                <a:spcPts val="250"/>
              </a:spcBef>
              <a:spcAft>
                <a:spcPts val="0"/>
              </a:spcAft>
              <a:buSzPts val="1235"/>
              <a:buFont typeface="Constantia"/>
              <a:buNone/>
              <a:defRPr sz="1300"/>
            </a:lvl1pPr>
            <a:lvl2pPr indent="-293369" lvl="1" marL="914400" algn="l">
              <a:spcBef>
                <a:spcPts val="240"/>
              </a:spcBef>
              <a:spcAft>
                <a:spcPts val="0"/>
              </a:spcAft>
              <a:buSzPts val="1020"/>
              <a:buChar char="⚫"/>
              <a:defRPr sz="1200"/>
            </a:lvl2pPr>
            <a:lvl3pPr indent="-273050" lvl="2" marL="1371600" algn="l">
              <a:spcBef>
                <a:spcPts val="200"/>
              </a:spcBef>
              <a:spcAft>
                <a:spcPts val="0"/>
              </a:spcAft>
              <a:buSzPts val="700"/>
              <a:buChar char="⚫"/>
              <a:defRPr sz="1000"/>
            </a:lvl3pPr>
            <a:lvl4pPr indent="-265747" lvl="3" marL="1828800" algn="l">
              <a:spcBef>
                <a:spcPts val="180"/>
              </a:spcBef>
              <a:spcAft>
                <a:spcPts val="0"/>
              </a:spcAft>
              <a:buSzPts val="585"/>
              <a:buChar char="⚫"/>
              <a:defRPr sz="900"/>
            </a:lvl4pPr>
            <a:lvl5pPr indent="-265747" lvl="4" marL="2286000" algn="l">
              <a:spcBef>
                <a:spcPts val="180"/>
              </a:spcBef>
              <a:spcAft>
                <a:spcPts val="0"/>
              </a:spcAft>
              <a:buSzPts val="585"/>
              <a:buChar char="⚫"/>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04" name="Google Shape;204;p2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2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27"/>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27"/>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sp>
      <p:sp>
        <p:nvSpPr>
          <p:cNvPr id="208" name="Google Shape;208;p27"/>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209" name="Google Shape;209;p27"/>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0" name="Shape 210"/>
        <p:cNvGrpSpPr/>
        <p:nvPr/>
      </p:nvGrpSpPr>
      <p:grpSpPr>
        <a:xfrm>
          <a:off x="0" y="0"/>
          <a:ext cx="0" cy="0"/>
          <a:chOff x="0" y="0"/>
          <a:chExt cx="0" cy="0"/>
        </a:xfrm>
      </p:grpSpPr>
      <p:sp>
        <p:nvSpPr>
          <p:cNvPr id="211" name="Google Shape;211;p2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28"/>
          <p:cNvSpPr txBox="1"/>
          <p:nvPr>
            <p:ph idx="1" type="body"/>
          </p:nvPr>
        </p:nvSpPr>
        <p:spPr>
          <a:xfrm rot="5400000">
            <a:off x="2377440" y="15240"/>
            <a:ext cx="4389120" cy="82296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3" name="Google Shape;213;p2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2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2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6" name="Shape 216"/>
        <p:cNvGrpSpPr/>
        <p:nvPr/>
      </p:nvGrpSpPr>
      <p:grpSpPr>
        <a:xfrm>
          <a:off x="0" y="0"/>
          <a:ext cx="0" cy="0"/>
          <a:chOff x="0" y="0"/>
          <a:chExt cx="0" cy="0"/>
        </a:xfrm>
      </p:grpSpPr>
      <p:sp>
        <p:nvSpPr>
          <p:cNvPr id="217" name="Google Shape;217;p29"/>
          <p:cNvSpPr txBox="1"/>
          <p:nvPr>
            <p:ph type="title"/>
          </p:nvPr>
        </p:nvSpPr>
        <p:spPr>
          <a:xfrm rot="5400000">
            <a:off x="5052219" y="2491582"/>
            <a:ext cx="5211763" cy="20574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29"/>
          <p:cNvSpPr txBox="1"/>
          <p:nvPr>
            <p:ph idx="1" type="body"/>
          </p:nvPr>
        </p:nvSpPr>
        <p:spPr>
          <a:xfrm rot="5400000">
            <a:off x="861219" y="510382"/>
            <a:ext cx="5211763" cy="60198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9" name="Google Shape;219;p2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2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2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40" name="Shape 40"/>
        <p:cNvGrpSpPr/>
        <p:nvPr/>
      </p:nvGrpSpPr>
      <p:grpSpPr>
        <a:xfrm>
          <a:off x="0" y="0"/>
          <a:ext cx="0" cy="0"/>
          <a:chOff x="0" y="0"/>
          <a:chExt cx="0" cy="0"/>
        </a:xfrm>
      </p:grpSpPr>
      <p:sp>
        <p:nvSpPr>
          <p:cNvPr id="41" name="Google Shape;41;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3" name="Google Shape;43;p4"/>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4" name="Google Shape;44;p4"/>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47" name="Shape 47"/>
        <p:cNvGrpSpPr/>
        <p:nvPr/>
      </p:nvGrpSpPr>
      <p:grpSpPr>
        <a:xfrm>
          <a:off x="0" y="0"/>
          <a:ext cx="0" cy="0"/>
          <a:chOff x="0" y="0"/>
          <a:chExt cx="0" cy="0"/>
        </a:xfrm>
      </p:grpSpPr>
      <p:sp>
        <p:nvSpPr>
          <p:cNvPr id="48" name="Google Shape;48;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
          <p:cNvSpPr txBox="1"/>
          <p:nvPr>
            <p:ph idx="1" type="body"/>
          </p:nvPr>
        </p:nvSpPr>
        <p:spPr>
          <a:xfrm>
            <a:off x="457200" y="1600200"/>
            <a:ext cx="4038600" cy="21891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0" name="Google Shape;50;p5"/>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1" name="Google Shape;51;p5"/>
          <p:cNvSpPr txBox="1"/>
          <p:nvPr>
            <p:ph idx="3" type="body"/>
          </p:nvPr>
        </p:nvSpPr>
        <p:spPr>
          <a:xfrm>
            <a:off x="457200" y="3941763"/>
            <a:ext cx="4038600" cy="21891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2" name="Google Shape;52;p5"/>
          <p:cNvSpPr txBox="1"/>
          <p:nvPr>
            <p:ph idx="4"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3" name="Google Shape;53;p5"/>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56" name="Shape 56"/>
        <p:cNvGrpSpPr/>
        <p:nvPr/>
      </p:nvGrpSpPr>
      <p:grpSpPr>
        <a:xfrm>
          <a:off x="0" y="0"/>
          <a:ext cx="0" cy="0"/>
          <a:chOff x="0" y="0"/>
          <a:chExt cx="0" cy="0"/>
        </a:xfrm>
      </p:grpSpPr>
      <p:sp>
        <p:nvSpPr>
          <p:cNvPr id="57" name="Google Shape;5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9" name="Google Shape;59;p6"/>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0" name="Google Shape;60;p6"/>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1" name="Google Shape;61;p6"/>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7"/>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Font typeface="Arial"/>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71" name="Google Shape;71;p8"/>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7" name="Google Shape;77;p9"/>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Font typeface="Arial"/>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78" name="Google Shape;78;p9"/>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84" name="Google Shape;84;p1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85" name="Google Shape;85;p1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86" name="Google Shape;86;p1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Font typeface="Arial"/>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87" name="Google Shape;87;p10"/>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000">
                <a:solidFill>
                  <a:schemeClr val="dk1"/>
                </a:solidFill>
                <a:latin typeface="Arial"/>
                <a:ea typeface="Arial"/>
                <a:cs typeface="Arial"/>
                <a:sym typeface="Arial"/>
              </a:defRPr>
            </a:lvl1pPr>
            <a:lvl2pPr indent="0" lvl="1" marL="0" marR="0" algn="r">
              <a:spcBef>
                <a:spcPts val="0"/>
              </a:spcBef>
              <a:spcAft>
                <a:spcPts val="0"/>
              </a:spcAft>
              <a:buNone/>
              <a:defRPr sz="1000">
                <a:solidFill>
                  <a:schemeClr val="dk1"/>
                </a:solidFill>
                <a:latin typeface="Arial"/>
                <a:ea typeface="Arial"/>
                <a:cs typeface="Arial"/>
                <a:sym typeface="Arial"/>
              </a:defRPr>
            </a:lvl2pPr>
            <a:lvl3pPr indent="0" lvl="2" marL="0" marR="0" algn="r">
              <a:spcBef>
                <a:spcPts val="0"/>
              </a:spcBef>
              <a:spcAft>
                <a:spcPts val="0"/>
              </a:spcAft>
              <a:buNone/>
              <a:defRPr sz="1000">
                <a:solidFill>
                  <a:schemeClr val="dk1"/>
                </a:solidFill>
                <a:latin typeface="Arial"/>
                <a:ea typeface="Arial"/>
                <a:cs typeface="Arial"/>
                <a:sym typeface="Arial"/>
              </a:defRPr>
            </a:lvl3pPr>
            <a:lvl4pPr indent="0" lvl="3" marL="0" marR="0" algn="r">
              <a:spcBef>
                <a:spcPts val="0"/>
              </a:spcBef>
              <a:spcAft>
                <a:spcPts val="0"/>
              </a:spcAft>
              <a:buNone/>
              <a:defRPr sz="1000">
                <a:solidFill>
                  <a:schemeClr val="dk1"/>
                </a:solidFill>
                <a:latin typeface="Arial"/>
                <a:ea typeface="Arial"/>
                <a:cs typeface="Arial"/>
                <a:sym typeface="Arial"/>
              </a:defRPr>
            </a:lvl4pPr>
            <a:lvl5pPr indent="0" lvl="4" marL="0" marR="0" algn="r">
              <a:spcBef>
                <a:spcPts val="0"/>
              </a:spcBef>
              <a:spcAft>
                <a:spcPts val="0"/>
              </a:spcAft>
              <a:buNone/>
              <a:defRPr sz="1000">
                <a:solidFill>
                  <a:schemeClr val="dk1"/>
                </a:solidFill>
                <a:latin typeface="Arial"/>
                <a:ea typeface="Arial"/>
                <a:cs typeface="Arial"/>
                <a:sym typeface="Arial"/>
              </a:defRPr>
            </a:lvl5pPr>
            <a:lvl6pPr indent="0" lvl="5" marL="0" marR="0" algn="r">
              <a:spcBef>
                <a:spcPts val="0"/>
              </a:spcBef>
              <a:spcAft>
                <a:spcPts val="0"/>
              </a:spcAft>
              <a:buNone/>
              <a:defRPr sz="1000">
                <a:solidFill>
                  <a:schemeClr val="dk1"/>
                </a:solidFill>
                <a:latin typeface="Arial"/>
                <a:ea typeface="Arial"/>
                <a:cs typeface="Arial"/>
                <a:sym typeface="Arial"/>
              </a:defRPr>
            </a:lvl6pPr>
            <a:lvl7pPr indent="0" lvl="6" marL="0" marR="0" algn="r">
              <a:spcBef>
                <a:spcPts val="0"/>
              </a:spcBef>
              <a:spcAft>
                <a:spcPts val="0"/>
              </a:spcAft>
              <a:buNone/>
              <a:defRPr sz="1000">
                <a:solidFill>
                  <a:schemeClr val="dk1"/>
                </a:solidFill>
                <a:latin typeface="Arial"/>
                <a:ea typeface="Arial"/>
                <a:cs typeface="Arial"/>
                <a:sym typeface="Arial"/>
              </a:defRPr>
            </a:lvl7pPr>
            <a:lvl8pPr indent="0" lvl="7" marL="0" marR="0" algn="r">
              <a:spcBef>
                <a:spcPts val="0"/>
              </a:spcBef>
              <a:spcAft>
                <a:spcPts val="0"/>
              </a:spcAft>
              <a:buNone/>
              <a:defRPr sz="1000">
                <a:solidFill>
                  <a:schemeClr val="dk1"/>
                </a:solidFill>
                <a:latin typeface="Arial"/>
                <a:ea typeface="Arial"/>
                <a:cs typeface="Arial"/>
                <a:sym typeface="Arial"/>
              </a:defRPr>
            </a:lvl8pPr>
            <a:lvl9pPr indent="0" lvl="8" marL="0" marR="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4.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5.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slideLayout" Target="../slideLayouts/slideLayout26.xml"/><Relationship Id="rId1" Type="http://schemas.openxmlformats.org/officeDocument/2006/relationships/image" Target="../media/image2.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1071563" y="304800"/>
            <a:ext cx="7615237" cy="1106488"/>
            <a:chOff x="675" y="192"/>
            <a:chExt cx="4797" cy="697"/>
          </a:xfrm>
        </p:grpSpPr>
        <p:sp>
          <p:nvSpPr>
            <p:cNvPr id="11" name="Google Shape;11;p1"/>
            <p:cNvSpPr/>
            <p:nvPr/>
          </p:nvSpPr>
          <p:spPr>
            <a:xfrm flipH="1">
              <a:off x="3067" y="192"/>
              <a:ext cx="696" cy="69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2" name="Google Shape;12;p1"/>
            <p:cNvSpPr/>
            <p:nvPr/>
          </p:nvSpPr>
          <p:spPr>
            <a:xfrm flipH="1">
              <a:off x="4777" y="192"/>
              <a:ext cx="695" cy="69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3" name="Google Shape;13;p1"/>
            <p:cNvSpPr/>
            <p:nvPr/>
          </p:nvSpPr>
          <p:spPr>
            <a:xfrm flipH="1">
              <a:off x="675" y="193"/>
              <a:ext cx="695" cy="69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4" name="Google Shape;14;p1"/>
            <p:cNvSpPr/>
            <p:nvPr/>
          </p:nvSpPr>
          <p:spPr>
            <a:xfrm flipH="1">
              <a:off x="3984" y="192"/>
              <a:ext cx="695" cy="696"/>
            </a:xfrm>
            <a:prstGeom prst="ellipse">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5" name="Google Shape;15;p1"/>
            <p:cNvSpPr/>
            <p:nvPr/>
          </p:nvSpPr>
          <p:spPr>
            <a:xfrm flipH="1">
              <a:off x="1486" y="192"/>
              <a:ext cx="695" cy="696"/>
            </a:xfrm>
            <a:prstGeom prst="ellipse">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grpSp>
      <p:sp>
        <p:nvSpPr>
          <p:cNvPr id="16" name="Google Shape;16;p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1"/>
              </a:buClr>
              <a:buSzPts val="3200"/>
              <a:buFont typeface="Noto Sans Symbols"/>
              <a:buChar char="●"/>
              <a:defRPr b="0" i="0" sz="3200" u="none" cap="none" strike="noStrike">
                <a:solidFill>
                  <a:schemeClr val="dk1"/>
                </a:solidFill>
                <a:latin typeface="Arial"/>
                <a:ea typeface="Arial"/>
                <a:cs typeface="Arial"/>
                <a:sym typeface="Arial"/>
              </a:defRPr>
            </a:lvl1pPr>
            <a:lvl2pPr indent="-400050" lvl="1" marL="914400" marR="0" rtl="0" algn="l">
              <a:spcBef>
                <a:spcPts val="540"/>
              </a:spcBef>
              <a:spcAft>
                <a:spcPts val="0"/>
              </a:spcAft>
              <a:buClr>
                <a:schemeClr val="accent1"/>
              </a:buClr>
              <a:buSzPts val="2700"/>
              <a:buFont typeface="Noto Sans Symbols"/>
              <a:buChar char="⚪"/>
              <a:defRPr b="0" i="0" sz="2700" u="none" cap="none" strike="noStrike">
                <a:solidFill>
                  <a:schemeClr val="dk1"/>
                </a:solidFill>
                <a:latin typeface="Arial"/>
                <a:ea typeface="Arial"/>
                <a:cs typeface="Arial"/>
                <a:sym typeface="Arial"/>
              </a:defRPr>
            </a:lvl2pPr>
            <a:lvl3pPr indent="-374650" lvl="2" marL="1371600" marR="0" rtl="0" algn="l">
              <a:spcBef>
                <a:spcPts val="460"/>
              </a:spcBef>
              <a:spcAft>
                <a:spcPts val="0"/>
              </a:spcAft>
              <a:buClr>
                <a:schemeClr val="accent1"/>
              </a:buClr>
              <a:buSzPts val="2300"/>
              <a:buFont typeface="Noto Sans Symbols"/>
              <a:buChar char="●"/>
              <a:defRPr b="0" i="0" sz="23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7" name="Google Shape;17;p1"/>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0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0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0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0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0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0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0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0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8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8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8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8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8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8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8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8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8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121" name="Shape 121"/>
        <p:cNvGrpSpPr/>
        <p:nvPr/>
      </p:nvGrpSpPr>
      <p:grpSpPr>
        <a:xfrm>
          <a:off x="0" y="0"/>
          <a:ext cx="0" cy="0"/>
          <a:chOff x="0" y="0"/>
          <a:chExt cx="0" cy="0"/>
        </a:xfrm>
      </p:grpSpPr>
      <p:sp>
        <p:nvSpPr>
          <p:cNvPr id="122" name="Google Shape;122;p16"/>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23" name="Google Shape;123;p16"/>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24" name="Google Shape;124;p1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lt2"/>
              </a:buClr>
              <a:buSzPts val="5000"/>
              <a:buFont typeface="Calibri"/>
              <a:buNone/>
              <a:defRPr b="0" i="0" sz="5000" u="none" cap="none" strike="noStrike">
                <a:solidFill>
                  <a:schemeClr val="lt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5" name="Google Shape;125;p1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26" name="Google Shape;126;p1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D0E9ED"/>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27" name="Google Shape;127;p1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D0E9ED"/>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28" name="Google Shape;128;p1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D0E9ED"/>
                </a:solidFill>
                <a:latin typeface="Arial"/>
                <a:ea typeface="Arial"/>
                <a:cs typeface="Arial"/>
                <a:sym typeface="Arial"/>
              </a:defRPr>
            </a:lvl1pPr>
            <a:lvl2pPr indent="0" lvl="1" marL="0" marR="0" rtl="0" algn="r">
              <a:spcBef>
                <a:spcPts val="0"/>
              </a:spcBef>
              <a:spcAft>
                <a:spcPts val="0"/>
              </a:spcAft>
              <a:buNone/>
              <a:defRPr sz="1200">
                <a:solidFill>
                  <a:srgbClr val="D0E9ED"/>
                </a:solidFill>
                <a:latin typeface="Arial"/>
                <a:ea typeface="Arial"/>
                <a:cs typeface="Arial"/>
                <a:sym typeface="Arial"/>
              </a:defRPr>
            </a:lvl2pPr>
            <a:lvl3pPr indent="0" lvl="2" marL="0" marR="0" rtl="0" algn="r">
              <a:spcBef>
                <a:spcPts val="0"/>
              </a:spcBef>
              <a:spcAft>
                <a:spcPts val="0"/>
              </a:spcAft>
              <a:buNone/>
              <a:defRPr sz="1200">
                <a:solidFill>
                  <a:srgbClr val="D0E9ED"/>
                </a:solidFill>
                <a:latin typeface="Arial"/>
                <a:ea typeface="Arial"/>
                <a:cs typeface="Arial"/>
                <a:sym typeface="Arial"/>
              </a:defRPr>
            </a:lvl3pPr>
            <a:lvl4pPr indent="0" lvl="3" marL="0" marR="0" rtl="0" algn="r">
              <a:spcBef>
                <a:spcPts val="0"/>
              </a:spcBef>
              <a:spcAft>
                <a:spcPts val="0"/>
              </a:spcAft>
              <a:buNone/>
              <a:defRPr sz="1200">
                <a:solidFill>
                  <a:srgbClr val="D0E9ED"/>
                </a:solidFill>
                <a:latin typeface="Arial"/>
                <a:ea typeface="Arial"/>
                <a:cs typeface="Arial"/>
                <a:sym typeface="Arial"/>
              </a:defRPr>
            </a:lvl4pPr>
            <a:lvl5pPr indent="0" lvl="4" marL="0" marR="0" rtl="0" algn="r">
              <a:spcBef>
                <a:spcPts val="0"/>
              </a:spcBef>
              <a:spcAft>
                <a:spcPts val="0"/>
              </a:spcAft>
              <a:buNone/>
              <a:defRPr sz="1200">
                <a:solidFill>
                  <a:srgbClr val="D0E9ED"/>
                </a:solidFill>
                <a:latin typeface="Arial"/>
                <a:ea typeface="Arial"/>
                <a:cs typeface="Arial"/>
                <a:sym typeface="Arial"/>
              </a:defRPr>
            </a:lvl5pPr>
            <a:lvl6pPr indent="0" lvl="5" marL="0" marR="0" rtl="0" algn="r">
              <a:spcBef>
                <a:spcPts val="0"/>
              </a:spcBef>
              <a:spcAft>
                <a:spcPts val="0"/>
              </a:spcAft>
              <a:buNone/>
              <a:defRPr sz="1200">
                <a:solidFill>
                  <a:srgbClr val="D0E9ED"/>
                </a:solidFill>
                <a:latin typeface="Arial"/>
                <a:ea typeface="Arial"/>
                <a:cs typeface="Arial"/>
                <a:sym typeface="Arial"/>
              </a:defRPr>
            </a:lvl6pPr>
            <a:lvl7pPr indent="0" lvl="6" marL="0" marR="0" rtl="0" algn="r">
              <a:spcBef>
                <a:spcPts val="0"/>
              </a:spcBef>
              <a:spcAft>
                <a:spcPts val="0"/>
              </a:spcAft>
              <a:buNone/>
              <a:defRPr sz="1200">
                <a:solidFill>
                  <a:srgbClr val="D0E9ED"/>
                </a:solidFill>
                <a:latin typeface="Arial"/>
                <a:ea typeface="Arial"/>
                <a:cs typeface="Arial"/>
                <a:sym typeface="Arial"/>
              </a:defRPr>
            </a:lvl7pPr>
            <a:lvl8pPr indent="0" lvl="7" marL="0" marR="0" rtl="0" algn="r">
              <a:spcBef>
                <a:spcPts val="0"/>
              </a:spcBef>
              <a:spcAft>
                <a:spcPts val="0"/>
              </a:spcAft>
              <a:buNone/>
              <a:defRPr sz="1200">
                <a:solidFill>
                  <a:srgbClr val="D0E9ED"/>
                </a:solidFill>
                <a:latin typeface="Arial"/>
                <a:ea typeface="Arial"/>
                <a:cs typeface="Arial"/>
                <a:sym typeface="Arial"/>
              </a:defRPr>
            </a:lvl8pPr>
            <a:lvl9pPr indent="0" lvl="8" marL="0" marR="0" rtl="0" algn="r">
              <a:spcBef>
                <a:spcPts val="0"/>
              </a:spcBef>
              <a:spcAft>
                <a:spcPts val="0"/>
              </a:spcAft>
              <a:buNone/>
              <a:defRPr sz="1200">
                <a:solidFill>
                  <a:srgbClr val="D0E9E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29" name="Google Shape;129;p16"/>
          <p:cNvGrpSpPr/>
          <p:nvPr/>
        </p:nvGrpSpPr>
        <p:grpSpPr>
          <a:xfrm>
            <a:off x="-29294" y="-16113"/>
            <a:ext cx="9198255" cy="1086266"/>
            <a:chOff x="-29322" y="-1971"/>
            <a:chExt cx="9198255" cy="1086266"/>
          </a:xfrm>
        </p:grpSpPr>
        <p:sp>
          <p:nvSpPr>
            <p:cNvPr id="130" name="Google Shape;130;p16"/>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16"/>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6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138" name="Shape 138"/>
        <p:cNvGrpSpPr/>
        <p:nvPr/>
      </p:nvGrpSpPr>
      <p:grpSpPr>
        <a:xfrm>
          <a:off x="0" y="0"/>
          <a:ext cx="0" cy="0"/>
          <a:chOff x="0" y="0"/>
          <a:chExt cx="0" cy="0"/>
        </a:xfrm>
      </p:grpSpPr>
      <p:sp>
        <p:nvSpPr>
          <p:cNvPr id="139" name="Google Shape;139;p18"/>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140" name="Google Shape;140;p18"/>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141" name="Google Shape;141;p1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2" name="Google Shape;142;p18"/>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143" name="Google Shape;143;p1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 name="Google Shape;144;p1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5" name="Google Shape;145;p1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46" name="Google Shape;146;p18"/>
          <p:cNvGrpSpPr/>
          <p:nvPr/>
        </p:nvGrpSpPr>
        <p:grpSpPr>
          <a:xfrm>
            <a:off x="-29294" y="-16113"/>
            <a:ext cx="9198255" cy="1086266"/>
            <a:chOff x="-29322" y="-1971"/>
            <a:chExt cx="9198255" cy="1086266"/>
          </a:xfrm>
        </p:grpSpPr>
        <p:sp>
          <p:nvSpPr>
            <p:cNvPr id="147" name="Google Shape;147;p18"/>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18"/>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4.png"/><Relationship Id="rId4" Type="http://schemas.openxmlformats.org/officeDocument/2006/relationships/image" Target="../media/image79.png"/><Relationship Id="rId5" Type="http://schemas.openxmlformats.org/officeDocument/2006/relationships/image" Target="../media/image7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0.png"/><Relationship Id="rId4" Type="http://schemas.openxmlformats.org/officeDocument/2006/relationships/image" Target="../media/image6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3.jpg"/><Relationship Id="rId4" Type="http://schemas.openxmlformats.org/officeDocument/2006/relationships/image" Target="../media/image65.png"/><Relationship Id="rId5" Type="http://schemas.openxmlformats.org/officeDocument/2006/relationships/image" Target="../media/image7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67.png"/><Relationship Id="rId4" Type="http://schemas.openxmlformats.org/officeDocument/2006/relationships/image" Target="../media/image7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93.png"/><Relationship Id="rId4" Type="http://schemas.openxmlformats.org/officeDocument/2006/relationships/image" Target="../media/image74.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88.png"/><Relationship Id="rId8" Type="http://schemas.openxmlformats.org/officeDocument/2006/relationships/image" Target="../media/image8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77.png"/><Relationship Id="rId4" Type="http://schemas.openxmlformats.org/officeDocument/2006/relationships/image" Target="../media/image87.png"/><Relationship Id="rId5" Type="http://schemas.openxmlformats.org/officeDocument/2006/relationships/image" Target="../media/image107.png"/><Relationship Id="rId6" Type="http://schemas.openxmlformats.org/officeDocument/2006/relationships/image" Target="../media/image9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25.png"/><Relationship Id="rId4" Type="http://schemas.openxmlformats.org/officeDocument/2006/relationships/image" Target="../media/image79.png"/><Relationship Id="rId5" Type="http://schemas.openxmlformats.org/officeDocument/2006/relationships/image" Target="../media/image8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9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89.png"/><Relationship Id="rId4" Type="http://schemas.openxmlformats.org/officeDocument/2006/relationships/image" Target="../media/image7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8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9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0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0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9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1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9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0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9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9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2.xml"/><Relationship Id="rId3" Type="http://schemas.openxmlformats.org/officeDocument/2006/relationships/image" Target="../media/image9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1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15.png"/><Relationship Id="rId4" Type="http://schemas.openxmlformats.org/officeDocument/2006/relationships/image" Target="../media/image11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5.xml"/><Relationship Id="rId3" Type="http://schemas.openxmlformats.org/officeDocument/2006/relationships/image" Target="../media/image11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6.xml"/><Relationship Id="rId3" Type="http://schemas.openxmlformats.org/officeDocument/2006/relationships/image" Target="../media/image13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7.xml"/><Relationship Id="rId3" Type="http://schemas.openxmlformats.org/officeDocument/2006/relationships/image" Target="../media/image10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8.xml"/><Relationship Id="rId3" Type="http://schemas.openxmlformats.org/officeDocument/2006/relationships/image" Target="../media/image10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9.xml"/><Relationship Id="rId3" Type="http://schemas.openxmlformats.org/officeDocument/2006/relationships/image" Target="../media/image1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3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0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1.xml"/><Relationship Id="rId3" Type="http://schemas.openxmlformats.org/officeDocument/2006/relationships/image" Target="../media/image11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2.xml"/><Relationship Id="rId3" Type="http://schemas.openxmlformats.org/officeDocument/2006/relationships/image" Target="../media/image12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3.xml"/><Relationship Id="rId3" Type="http://schemas.openxmlformats.org/officeDocument/2006/relationships/image" Target="../media/image14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267.png"/><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11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1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13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117.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121.png"/><Relationship Id="rId4" Type="http://schemas.openxmlformats.org/officeDocument/2006/relationships/image" Target="../media/image13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12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116.png"/><Relationship Id="rId4" Type="http://schemas.openxmlformats.org/officeDocument/2006/relationships/image" Target="../media/image1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gi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18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11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12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15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3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12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12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129.png"/><Relationship Id="rId4" Type="http://schemas.openxmlformats.org/officeDocument/2006/relationships/image" Target="../media/image126.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131.png"/><Relationship Id="rId4" Type="http://schemas.openxmlformats.org/officeDocument/2006/relationships/image" Target="../media/image134.png"/><Relationship Id="rId9" Type="http://schemas.openxmlformats.org/officeDocument/2006/relationships/image" Target="../media/image136.png"/><Relationship Id="rId5" Type="http://schemas.openxmlformats.org/officeDocument/2006/relationships/image" Target="../media/image140.png"/><Relationship Id="rId6" Type="http://schemas.openxmlformats.org/officeDocument/2006/relationships/image" Target="../media/image135.png"/><Relationship Id="rId7" Type="http://schemas.openxmlformats.org/officeDocument/2006/relationships/image" Target="../media/image137.png"/><Relationship Id="rId8" Type="http://schemas.openxmlformats.org/officeDocument/2006/relationships/image" Target="../media/image14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144.png"/><Relationship Id="rId4" Type="http://schemas.openxmlformats.org/officeDocument/2006/relationships/image" Target="../media/image139.png"/><Relationship Id="rId5" Type="http://schemas.openxmlformats.org/officeDocument/2006/relationships/image" Target="../media/image153.png"/><Relationship Id="rId6" Type="http://schemas.openxmlformats.org/officeDocument/2006/relationships/image" Target="../media/image146.png"/><Relationship Id="rId7" Type="http://schemas.openxmlformats.org/officeDocument/2006/relationships/image" Target="../media/image157.png"/><Relationship Id="rId8" Type="http://schemas.openxmlformats.org/officeDocument/2006/relationships/image" Target="../media/image14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147.png"/><Relationship Id="rId4" Type="http://schemas.openxmlformats.org/officeDocument/2006/relationships/image" Target="../media/image138.png"/><Relationship Id="rId5" Type="http://schemas.openxmlformats.org/officeDocument/2006/relationships/image" Target="../media/image154.png"/><Relationship Id="rId6" Type="http://schemas.openxmlformats.org/officeDocument/2006/relationships/image" Target="../media/image143.png"/><Relationship Id="rId7" Type="http://schemas.openxmlformats.org/officeDocument/2006/relationships/image" Target="../media/image174.png"/><Relationship Id="rId8" Type="http://schemas.openxmlformats.org/officeDocument/2006/relationships/image" Target="../media/image165.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15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138.png"/><Relationship Id="rId4" Type="http://schemas.openxmlformats.org/officeDocument/2006/relationships/image" Target="../media/image142.png"/><Relationship Id="rId5" Type="http://schemas.openxmlformats.org/officeDocument/2006/relationships/image" Target="../media/image1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161.png"/><Relationship Id="rId4" Type="http://schemas.openxmlformats.org/officeDocument/2006/relationships/image" Target="../media/image16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 Id="rId3" Type="http://schemas.openxmlformats.org/officeDocument/2006/relationships/image" Target="../media/image155.png"/><Relationship Id="rId4" Type="http://schemas.openxmlformats.org/officeDocument/2006/relationships/image" Target="../media/image14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21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image" Target="../media/image167.png"/><Relationship Id="rId4" Type="http://schemas.openxmlformats.org/officeDocument/2006/relationships/image" Target="../media/image177.png"/><Relationship Id="rId5" Type="http://schemas.openxmlformats.org/officeDocument/2006/relationships/image" Target="../media/image205.png"/><Relationship Id="rId6" Type="http://schemas.openxmlformats.org/officeDocument/2006/relationships/image" Target="../media/image156.png"/><Relationship Id="rId7" Type="http://schemas.openxmlformats.org/officeDocument/2006/relationships/image" Target="../media/image180.png"/><Relationship Id="rId8" Type="http://schemas.openxmlformats.org/officeDocument/2006/relationships/image" Target="../media/image14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image" Target="../media/image166.png"/><Relationship Id="rId4" Type="http://schemas.openxmlformats.org/officeDocument/2006/relationships/image" Target="../media/image176.png"/><Relationship Id="rId5" Type="http://schemas.openxmlformats.org/officeDocument/2006/relationships/image" Target="../media/image158.png"/><Relationship Id="rId6" Type="http://schemas.openxmlformats.org/officeDocument/2006/relationships/image" Target="../media/image168.png"/><Relationship Id="rId7" Type="http://schemas.openxmlformats.org/officeDocument/2006/relationships/image" Target="../media/image16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170.png"/><Relationship Id="rId4" Type="http://schemas.openxmlformats.org/officeDocument/2006/relationships/image" Target="../media/image187.png"/><Relationship Id="rId5" Type="http://schemas.openxmlformats.org/officeDocument/2006/relationships/image" Target="../media/image18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181.png"/><Relationship Id="rId4" Type="http://schemas.openxmlformats.org/officeDocument/2006/relationships/image" Target="../media/image16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173.png"/><Relationship Id="rId4" Type="http://schemas.openxmlformats.org/officeDocument/2006/relationships/image" Target="../media/image16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171.png"/><Relationship Id="rId4" Type="http://schemas.openxmlformats.org/officeDocument/2006/relationships/image" Target="../media/image1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image" Target="../media/image1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19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 Id="rId3" Type="http://schemas.openxmlformats.org/officeDocument/2006/relationships/image" Target="../media/image18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image" Target="../media/image189.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175.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190.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18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178.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19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3.xml"/><Relationship Id="rId3" Type="http://schemas.openxmlformats.org/officeDocument/2006/relationships/image" Target="../media/image179.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4.xml"/><Relationship Id="rId3" Type="http://schemas.openxmlformats.org/officeDocument/2006/relationships/image" Target="../media/image184.png"/><Relationship Id="rId4" Type="http://schemas.openxmlformats.org/officeDocument/2006/relationships/image" Target="../media/image195.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5.xml"/><Relationship Id="rId3" Type="http://schemas.openxmlformats.org/officeDocument/2006/relationships/image" Target="../media/image193.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8.xml"/><Relationship Id="rId3" Type="http://schemas.openxmlformats.org/officeDocument/2006/relationships/image" Target="../media/image196.png"/><Relationship Id="rId4" Type="http://schemas.openxmlformats.org/officeDocument/2006/relationships/image" Target="../media/image10.gif"/></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1.xml"/><Relationship Id="rId3" Type="http://schemas.openxmlformats.org/officeDocument/2006/relationships/image" Target="../media/image201.png"/><Relationship Id="rId4" Type="http://schemas.openxmlformats.org/officeDocument/2006/relationships/image" Target="../media/image20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2.xml"/><Relationship Id="rId3" Type="http://schemas.openxmlformats.org/officeDocument/2006/relationships/image" Target="../media/image23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3.xml"/><Relationship Id="rId3" Type="http://schemas.openxmlformats.org/officeDocument/2006/relationships/image" Target="../media/image233.png"/><Relationship Id="rId4" Type="http://schemas.openxmlformats.org/officeDocument/2006/relationships/image" Target="../media/image199.png"/><Relationship Id="rId5" Type="http://schemas.openxmlformats.org/officeDocument/2006/relationships/image" Target="../media/image191.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5.xml"/><Relationship Id="rId3" Type="http://schemas.openxmlformats.org/officeDocument/2006/relationships/image" Target="../media/image24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7.xml"/><Relationship Id="rId3" Type="http://schemas.openxmlformats.org/officeDocument/2006/relationships/image" Target="../media/image21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8.xml"/><Relationship Id="rId3" Type="http://schemas.openxmlformats.org/officeDocument/2006/relationships/image" Target="../media/image209.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0.xml"/><Relationship Id="rId3" Type="http://schemas.openxmlformats.org/officeDocument/2006/relationships/image" Target="../media/image19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3.xml"/><Relationship Id="rId3" Type="http://schemas.openxmlformats.org/officeDocument/2006/relationships/image" Target="../media/image198.png"/><Relationship Id="rId4" Type="http://schemas.openxmlformats.org/officeDocument/2006/relationships/image" Target="../media/image21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7.xml"/><Relationship Id="rId3" Type="http://schemas.openxmlformats.org/officeDocument/2006/relationships/image" Target="../media/image204.png"/><Relationship Id="rId4" Type="http://schemas.openxmlformats.org/officeDocument/2006/relationships/image" Target="../media/image200.png"/><Relationship Id="rId5" Type="http://schemas.openxmlformats.org/officeDocument/2006/relationships/image" Target="../media/image262.jp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8.xml"/><Relationship Id="rId3" Type="http://schemas.openxmlformats.org/officeDocument/2006/relationships/image" Target="../media/image204.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2.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1.xml"/><Relationship Id="rId3" Type="http://schemas.openxmlformats.org/officeDocument/2006/relationships/image" Target="../media/image203.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2.xml"/><Relationship Id="rId3" Type="http://schemas.openxmlformats.org/officeDocument/2006/relationships/image" Target="../media/image235.png"/><Relationship Id="rId4" Type="http://schemas.openxmlformats.org/officeDocument/2006/relationships/image" Target="../media/image215.png"/><Relationship Id="rId5" Type="http://schemas.openxmlformats.org/officeDocument/2006/relationships/image" Target="../media/image207.jp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3.xml"/><Relationship Id="rId3" Type="http://schemas.openxmlformats.org/officeDocument/2006/relationships/image" Target="../media/image235.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6.xml"/><Relationship Id="rId3" Type="http://schemas.openxmlformats.org/officeDocument/2006/relationships/image" Target="../media/image203.png"/><Relationship Id="rId4" Type="http://schemas.openxmlformats.org/officeDocument/2006/relationships/image" Target="../media/image223.png"/><Relationship Id="rId5" Type="http://schemas.openxmlformats.org/officeDocument/2006/relationships/image" Target="../media/image212.png"/><Relationship Id="rId6" Type="http://schemas.openxmlformats.org/officeDocument/2006/relationships/image" Target="../media/image226.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7.xml"/><Relationship Id="rId3" Type="http://schemas.openxmlformats.org/officeDocument/2006/relationships/image" Target="../media/image220.jpg"/><Relationship Id="rId4" Type="http://schemas.openxmlformats.org/officeDocument/2006/relationships/image" Target="../media/image217.jp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8.xml"/><Relationship Id="rId3" Type="http://schemas.openxmlformats.org/officeDocument/2006/relationships/image" Target="../media/image221.png"/><Relationship Id="rId4" Type="http://schemas.openxmlformats.org/officeDocument/2006/relationships/image" Target="../media/image219.png"/><Relationship Id="rId5" Type="http://schemas.openxmlformats.org/officeDocument/2006/relationships/image" Target="../media/image218.png"/><Relationship Id="rId6" Type="http://schemas.openxmlformats.org/officeDocument/2006/relationships/image" Target="../media/image214.png"/><Relationship Id="rId7" Type="http://schemas.openxmlformats.org/officeDocument/2006/relationships/image" Target="../media/image216.png"/><Relationship Id="rId8" Type="http://schemas.openxmlformats.org/officeDocument/2006/relationships/image" Target="../media/image232.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9.xml"/><Relationship Id="rId3" Type="http://schemas.openxmlformats.org/officeDocument/2006/relationships/image" Target="../media/image2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12.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0.xml"/><Relationship Id="rId3" Type="http://schemas.openxmlformats.org/officeDocument/2006/relationships/image" Target="../media/image234.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2.xml"/><Relationship Id="rId3" Type="http://schemas.openxmlformats.org/officeDocument/2006/relationships/image" Target="../media/image229.jp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4.xml"/><Relationship Id="rId3" Type="http://schemas.openxmlformats.org/officeDocument/2006/relationships/image" Target="../media/image227.png"/><Relationship Id="rId4" Type="http://schemas.openxmlformats.org/officeDocument/2006/relationships/image" Target="../media/image225.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9.xml"/><Relationship Id="rId3" Type="http://schemas.openxmlformats.org/officeDocument/2006/relationships/image" Target="../media/image2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9.png"/><Relationship Id="rId4" Type="http://schemas.openxmlformats.org/officeDocument/2006/relationships/image" Target="../media/image16.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0.xml"/><Relationship Id="rId3" Type="http://schemas.openxmlformats.org/officeDocument/2006/relationships/image" Target="../media/image224.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1.xml"/><Relationship Id="rId3" Type="http://schemas.openxmlformats.org/officeDocument/2006/relationships/image" Target="../media/image23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2.xml"/><Relationship Id="rId3" Type="http://schemas.openxmlformats.org/officeDocument/2006/relationships/image" Target="../media/image228.jp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4.xml"/><Relationship Id="rId3" Type="http://schemas.openxmlformats.org/officeDocument/2006/relationships/image" Target="../media/image259.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9.xml"/><Relationship Id="rId3" Type="http://schemas.openxmlformats.org/officeDocument/2006/relationships/image" Target="../media/image25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0.xml"/><Relationship Id="rId3" Type="http://schemas.openxmlformats.org/officeDocument/2006/relationships/image" Target="../media/image265.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1.xml"/><Relationship Id="rId3" Type="http://schemas.openxmlformats.org/officeDocument/2006/relationships/image" Target="../media/image242.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2.xml"/><Relationship Id="rId3" Type="http://schemas.openxmlformats.org/officeDocument/2006/relationships/image" Target="../media/image230.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4.xml"/><Relationship Id="rId3" Type="http://schemas.openxmlformats.org/officeDocument/2006/relationships/image" Target="../media/image244.png"/><Relationship Id="rId4" Type="http://schemas.openxmlformats.org/officeDocument/2006/relationships/image" Target="../media/image249.png"/><Relationship Id="rId5" Type="http://schemas.openxmlformats.org/officeDocument/2006/relationships/image" Target="../media/image238.png"/><Relationship Id="rId6" Type="http://schemas.openxmlformats.org/officeDocument/2006/relationships/image" Target="../media/image23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6.xml"/><Relationship Id="rId3" Type="http://schemas.openxmlformats.org/officeDocument/2006/relationships/image" Target="../media/image252.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7.xml"/><Relationship Id="rId3" Type="http://schemas.openxmlformats.org/officeDocument/2006/relationships/image" Target="../media/image241.png"/><Relationship Id="rId4" Type="http://schemas.openxmlformats.org/officeDocument/2006/relationships/image" Target="../media/image247.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9.xml"/><Relationship Id="rId3" Type="http://schemas.openxmlformats.org/officeDocument/2006/relationships/image" Target="../media/image243.png"/><Relationship Id="rId4" Type="http://schemas.openxmlformats.org/officeDocument/2006/relationships/image" Target="../media/image260.png"/><Relationship Id="rId5" Type="http://schemas.openxmlformats.org/officeDocument/2006/relationships/image" Target="../media/image2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1.xml"/><Relationship Id="rId3" Type="http://schemas.openxmlformats.org/officeDocument/2006/relationships/image" Target="../media/image240.png"/><Relationship Id="rId4" Type="http://schemas.openxmlformats.org/officeDocument/2006/relationships/image" Target="../media/image255.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3.xml"/><Relationship Id="rId3" Type="http://schemas.openxmlformats.org/officeDocument/2006/relationships/image" Target="../media/image253.png"/><Relationship Id="rId4" Type="http://schemas.openxmlformats.org/officeDocument/2006/relationships/image" Target="../media/image266.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5.xml"/><Relationship Id="rId3" Type="http://schemas.openxmlformats.org/officeDocument/2006/relationships/image" Target="../media/image261.png"/><Relationship Id="rId4" Type="http://schemas.openxmlformats.org/officeDocument/2006/relationships/image" Target="../media/image263.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7.xml"/><Relationship Id="rId3" Type="http://schemas.openxmlformats.org/officeDocument/2006/relationships/image" Target="../media/image245.png"/><Relationship Id="rId4" Type="http://schemas.openxmlformats.org/officeDocument/2006/relationships/image" Target="../media/image257.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9.xml"/><Relationship Id="rId3" Type="http://schemas.openxmlformats.org/officeDocument/2006/relationships/image" Target="../media/image10.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5.xml"/><Relationship Id="rId3" Type="http://schemas.openxmlformats.org/officeDocument/2006/relationships/image" Target="../media/image264.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6.xml"/><Relationship Id="rId3" Type="http://schemas.openxmlformats.org/officeDocument/2006/relationships/image" Target="../media/image251.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7.xml"/><Relationship Id="rId3" Type="http://schemas.openxmlformats.org/officeDocument/2006/relationships/image" Target="../media/image258.png"/><Relationship Id="rId4" Type="http://schemas.openxmlformats.org/officeDocument/2006/relationships/image" Target="../media/image25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8.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4.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6.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ctrTitle"/>
          </p:nvPr>
        </p:nvSpPr>
        <p:spPr>
          <a:xfrm>
            <a:off x="1524000" y="1219200"/>
            <a:ext cx="6781800" cy="193357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solidFill>
                  <a:srgbClr val="FF0000"/>
                </a:solidFill>
                <a:latin typeface="Arial Narrow"/>
                <a:ea typeface="Arial Narrow"/>
                <a:cs typeface="Arial Narrow"/>
                <a:sym typeface="Arial Narrow"/>
              </a:rPr>
              <a:t>CS1005- Discrete Structures </a:t>
            </a:r>
            <a:br>
              <a:rPr lang="en-US">
                <a:solidFill>
                  <a:srgbClr val="FF0000"/>
                </a:solidFill>
                <a:latin typeface="Arial Narrow"/>
                <a:ea typeface="Arial Narrow"/>
                <a:cs typeface="Arial Narrow"/>
                <a:sym typeface="Arial Narrow"/>
              </a:rPr>
            </a:br>
            <a:r>
              <a:rPr lang="en-US">
                <a:solidFill>
                  <a:srgbClr val="FF0000"/>
                </a:solidFill>
                <a:latin typeface="Arial Narrow"/>
                <a:ea typeface="Arial Narrow"/>
                <a:cs typeface="Arial Narrow"/>
                <a:sym typeface="Arial Narrow"/>
              </a:rPr>
              <a:t>Fall 25</a:t>
            </a:r>
            <a:endParaRPr>
              <a:solidFill>
                <a:srgbClr val="FF0000"/>
              </a:solidFill>
              <a:latin typeface="Arial Narrow"/>
              <a:ea typeface="Arial Narrow"/>
              <a:cs typeface="Arial Narrow"/>
              <a:sym typeface="Arial Narrow"/>
            </a:endParaRPr>
          </a:p>
        </p:txBody>
      </p:sp>
      <p:sp>
        <p:nvSpPr>
          <p:cNvPr id="227" name="Google Shape;227;p30"/>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b="1" lang="en-US">
                <a:solidFill>
                  <a:srgbClr val="339933"/>
                </a:solidFill>
                <a:latin typeface="Arial Narrow"/>
                <a:ea typeface="Arial Narrow"/>
                <a:cs typeface="Arial Narrow"/>
                <a:sym typeface="Arial Narrow"/>
              </a:rPr>
              <a:t>Mr. Shoaib Raza</a:t>
            </a:r>
            <a:br>
              <a:rPr b="1" lang="en-US">
                <a:solidFill>
                  <a:srgbClr val="339933"/>
                </a:solidFill>
                <a:latin typeface="Arial Narrow"/>
                <a:ea typeface="Arial Narrow"/>
                <a:cs typeface="Arial Narrow"/>
                <a:sym typeface="Arial Narrow"/>
              </a:rPr>
            </a:br>
            <a:r>
              <a:rPr b="1" lang="en-US">
                <a:solidFill>
                  <a:srgbClr val="339933"/>
                </a:solidFill>
                <a:latin typeface="Arial Narrow"/>
                <a:ea typeface="Arial Narrow"/>
                <a:cs typeface="Arial Narrow"/>
                <a:sym typeface="Arial Narrow"/>
              </a:rPr>
              <a:t>Lecturer</a:t>
            </a:r>
            <a:endParaRPr b="1">
              <a:solidFill>
                <a:srgbClr val="339933"/>
              </a:solidFill>
              <a:latin typeface="Arial Narrow"/>
              <a:ea typeface="Arial Narrow"/>
              <a:cs typeface="Arial Narrow"/>
              <a:sym typeface="Arial Narrow"/>
            </a:endParaRPr>
          </a:p>
        </p:txBody>
      </p:sp>
      <p:sp>
        <p:nvSpPr>
          <p:cNvPr id="228" name="Google Shape;228;p3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Course Description:</a:t>
            </a:r>
            <a:endParaRPr/>
          </a:p>
        </p:txBody>
      </p:sp>
      <p:sp>
        <p:nvSpPr>
          <p:cNvPr id="288" name="Google Shape;288;p39"/>
          <p:cNvSpPr txBox="1"/>
          <p:nvPr>
            <p:ph idx="1" type="body"/>
          </p:nvPr>
        </p:nvSpPr>
        <p:spPr>
          <a:xfrm>
            <a:off x="228600" y="1219200"/>
            <a:ext cx="8686800" cy="4530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800"/>
              <a:buChar char="●"/>
            </a:pPr>
            <a:r>
              <a:rPr lang="en-US" sz="2800">
                <a:latin typeface="Arial Narrow"/>
                <a:ea typeface="Arial Narrow"/>
                <a:cs typeface="Arial Narrow"/>
                <a:sym typeface="Arial Narrow"/>
              </a:rPr>
              <a:t>This class teaches students </a:t>
            </a:r>
            <a:endParaRPr/>
          </a:p>
          <a:p>
            <a:pPr indent="-285750" lvl="1" marL="742950" rtl="0" algn="just">
              <a:spcBef>
                <a:spcPts val="460"/>
              </a:spcBef>
              <a:spcAft>
                <a:spcPts val="0"/>
              </a:spcAft>
              <a:buSzPts val="2300"/>
              <a:buChar char="⚪"/>
            </a:pPr>
            <a:r>
              <a:rPr lang="en-US" sz="2300">
                <a:solidFill>
                  <a:srgbClr val="5959FF"/>
                </a:solidFill>
                <a:latin typeface="Arial Narrow"/>
                <a:ea typeface="Arial Narrow"/>
                <a:cs typeface="Arial Narrow"/>
                <a:sym typeface="Arial Narrow"/>
              </a:rPr>
              <a:t>how to think logically and mathematically</a:t>
            </a:r>
            <a:r>
              <a:rPr lang="en-US" sz="2300">
                <a:latin typeface="Arial Narrow"/>
                <a:ea typeface="Arial Narrow"/>
                <a:cs typeface="Arial Narrow"/>
                <a:sym typeface="Arial Narrow"/>
              </a:rPr>
              <a:t>. </a:t>
            </a:r>
            <a:endParaRPr/>
          </a:p>
          <a:p>
            <a:pPr indent="-285750" lvl="1" marL="742950" rtl="0" algn="just">
              <a:spcBef>
                <a:spcPts val="460"/>
              </a:spcBef>
              <a:spcAft>
                <a:spcPts val="0"/>
              </a:spcAft>
              <a:buSzPts val="2300"/>
              <a:buChar char="⚪"/>
            </a:pPr>
            <a:r>
              <a:rPr lang="en-US" sz="2300">
                <a:latin typeface="Arial Narrow"/>
                <a:ea typeface="Arial Narrow"/>
                <a:cs typeface="Arial Narrow"/>
                <a:sym typeface="Arial Narrow"/>
              </a:rPr>
              <a:t>It stresses mathematical reasoning and different ways to solve problems.</a:t>
            </a:r>
            <a:endParaRPr/>
          </a:p>
          <a:p>
            <a:pPr indent="0" lvl="1" marL="457200" rtl="0" algn="just">
              <a:spcBef>
                <a:spcPts val="460"/>
              </a:spcBef>
              <a:spcAft>
                <a:spcPts val="0"/>
              </a:spcAft>
              <a:buSzPts val="2300"/>
              <a:buFont typeface="Noto Sans Symbols"/>
              <a:buNone/>
            </a:pPr>
            <a:r>
              <a:rPr lang="en-US" sz="2300">
                <a:latin typeface="Arial Narrow"/>
                <a:ea typeface="Arial Narrow"/>
                <a:cs typeface="Arial Narrow"/>
                <a:sym typeface="Arial Narrow"/>
              </a:rPr>
              <a:t>It enhance your ability to formulate and solve applied problems, to analyze and interpret algorithms and functions and to use them effectively.</a:t>
            </a:r>
            <a:endParaRPr/>
          </a:p>
          <a:p>
            <a:pPr indent="0" lvl="1" marL="457200" rtl="0" algn="just">
              <a:spcBef>
                <a:spcPts val="460"/>
              </a:spcBef>
              <a:spcAft>
                <a:spcPts val="0"/>
              </a:spcAft>
              <a:buSzPts val="2300"/>
              <a:buFont typeface="Noto Sans Symbols"/>
              <a:buNone/>
            </a:pPr>
            <a:r>
              <a:t/>
            </a:r>
            <a:endParaRPr sz="2300">
              <a:latin typeface="Arial Narrow"/>
              <a:ea typeface="Arial Narrow"/>
              <a:cs typeface="Arial Narrow"/>
              <a:sym typeface="Arial Narrow"/>
            </a:endParaRPr>
          </a:p>
          <a:p>
            <a:pPr indent="-342900" lvl="0" marL="342900" rtl="0" algn="l">
              <a:spcBef>
                <a:spcPts val="520"/>
              </a:spcBef>
              <a:spcAft>
                <a:spcPts val="0"/>
              </a:spcAft>
              <a:buSzPts val="2600"/>
              <a:buChar char="●"/>
            </a:pPr>
            <a:r>
              <a:rPr lang="en-US" sz="2600">
                <a:latin typeface="Arial Narrow"/>
                <a:ea typeface="Arial Narrow"/>
                <a:cs typeface="Arial Narrow"/>
                <a:sym typeface="Arial Narrow"/>
              </a:rPr>
              <a:t>Five important themes are interwoven in this class: </a:t>
            </a:r>
            <a:endParaRPr/>
          </a:p>
          <a:p>
            <a:pPr indent="-285750" lvl="1" marL="742950" rtl="0" algn="l">
              <a:spcBef>
                <a:spcPts val="480"/>
              </a:spcBef>
              <a:spcAft>
                <a:spcPts val="0"/>
              </a:spcAft>
              <a:buSzPts val="2400"/>
              <a:buChar char="⚪"/>
            </a:pPr>
            <a:r>
              <a:rPr lang="en-US" sz="2400">
                <a:latin typeface="Arial Narrow"/>
                <a:ea typeface="Arial Narrow"/>
                <a:cs typeface="Arial Narrow"/>
                <a:sym typeface="Arial Narrow"/>
              </a:rPr>
              <a:t> mathematical reasoning, </a:t>
            </a:r>
            <a:endParaRPr/>
          </a:p>
          <a:p>
            <a:pPr indent="-285750" lvl="1" marL="742950" rtl="0" algn="l">
              <a:spcBef>
                <a:spcPts val="480"/>
              </a:spcBef>
              <a:spcAft>
                <a:spcPts val="0"/>
              </a:spcAft>
              <a:buSzPts val="2400"/>
              <a:buChar char="⚪"/>
            </a:pPr>
            <a:r>
              <a:rPr lang="en-US" sz="2400">
                <a:latin typeface="Arial Narrow"/>
                <a:ea typeface="Arial Narrow"/>
                <a:cs typeface="Arial Narrow"/>
                <a:sym typeface="Arial Narrow"/>
              </a:rPr>
              <a:t> combinatorial analysis, </a:t>
            </a:r>
            <a:endParaRPr/>
          </a:p>
          <a:p>
            <a:pPr indent="-285750" lvl="1" marL="742950" rtl="0" algn="l">
              <a:spcBef>
                <a:spcPts val="480"/>
              </a:spcBef>
              <a:spcAft>
                <a:spcPts val="0"/>
              </a:spcAft>
              <a:buSzPts val="2400"/>
              <a:buChar char="⚪"/>
            </a:pPr>
            <a:r>
              <a:rPr lang="en-US" sz="2400">
                <a:latin typeface="Arial Narrow"/>
                <a:ea typeface="Arial Narrow"/>
                <a:cs typeface="Arial Narrow"/>
                <a:sym typeface="Arial Narrow"/>
              </a:rPr>
              <a:t> discrete structures, </a:t>
            </a:r>
            <a:endParaRPr/>
          </a:p>
          <a:p>
            <a:pPr indent="-285750" lvl="1" marL="742950" rtl="0" algn="l">
              <a:spcBef>
                <a:spcPts val="480"/>
              </a:spcBef>
              <a:spcAft>
                <a:spcPts val="0"/>
              </a:spcAft>
              <a:buSzPts val="2400"/>
              <a:buChar char="⚪"/>
            </a:pPr>
            <a:r>
              <a:rPr lang="en-US" sz="2400">
                <a:latin typeface="Arial Narrow"/>
                <a:ea typeface="Arial Narrow"/>
                <a:cs typeface="Arial Narrow"/>
                <a:sym typeface="Arial Narrow"/>
              </a:rPr>
              <a:t> algorithmic thinking,</a:t>
            </a:r>
            <a:endParaRPr/>
          </a:p>
          <a:p>
            <a:pPr indent="-285750" lvl="1" marL="742950" rtl="0" algn="l">
              <a:spcBef>
                <a:spcPts val="480"/>
              </a:spcBef>
              <a:spcAft>
                <a:spcPts val="0"/>
              </a:spcAft>
              <a:buSzPts val="2400"/>
              <a:buChar char="⚪"/>
            </a:pPr>
            <a:r>
              <a:rPr lang="en-US" sz="2400">
                <a:latin typeface="Arial Narrow"/>
                <a:ea typeface="Arial Narrow"/>
                <a:cs typeface="Arial Narrow"/>
                <a:sym typeface="Arial Narrow"/>
              </a:rPr>
              <a:t> applications and modeling</a:t>
            </a:r>
            <a:endParaRPr/>
          </a:p>
          <a:p>
            <a:pPr indent="0" lvl="1" marL="457200" rtl="0" algn="just">
              <a:spcBef>
                <a:spcPts val="460"/>
              </a:spcBef>
              <a:spcAft>
                <a:spcPts val="0"/>
              </a:spcAft>
              <a:buSzPts val="2300"/>
              <a:buFont typeface="Noto Sans Symbols"/>
              <a:buNone/>
            </a:pPr>
            <a:r>
              <a:t/>
            </a:r>
            <a:endParaRPr sz="2300">
              <a:latin typeface="Arial Narrow"/>
              <a:ea typeface="Arial Narrow"/>
              <a:cs typeface="Arial Narrow"/>
              <a:sym typeface="Arial Narrow"/>
            </a:endParaRPr>
          </a:p>
        </p:txBody>
      </p:sp>
      <p:sp>
        <p:nvSpPr>
          <p:cNvPr id="289" name="Google Shape;289;p3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2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6" name="Google Shape;1016;p129"/>
          <p:cNvSpPr/>
          <p:nvPr/>
        </p:nvSpPr>
        <p:spPr>
          <a:xfrm>
            <a:off x="652530" y="2057400"/>
            <a:ext cx="8001000"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For example,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we may be interested in a wider group of people than only those in this class. If we change the domain to consist of all people, we will need to express our statement as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“For every person x, if person x is a student in this class then x has studied Java.”</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S(x) represents the statement that person x is in this class, we see that our statement can be expressed as ∀x(S(x) → J(x)).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[Caution! Our statement cannot be expressed as ∀x(S(x) ∧ J(x)) because this statement says that all people are students in this class and have studied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Java!]</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Translating from English to Logic</a:t>
            </a:r>
            <a:endParaRPr/>
          </a:p>
        </p:txBody>
      </p:sp>
      <p:sp>
        <p:nvSpPr>
          <p:cNvPr id="1023" name="Google Shape;1023;p13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3000"/>
              <a:buFont typeface="Noto Sans Symbols"/>
              <a:buNone/>
            </a:pPr>
            <a:r>
              <a:rPr b="1" lang="en-US" sz="3000"/>
              <a:t>Example 2</a:t>
            </a:r>
            <a:r>
              <a:rPr lang="en-US" sz="3000"/>
              <a:t>: Translate the following sentence into predicate logic: “Some student in this class has taken a course in Java.” </a:t>
            </a:r>
            <a:endParaRPr/>
          </a:p>
          <a:p>
            <a:pPr indent="-342900" lvl="0" marL="342900" rtl="0" algn="l">
              <a:lnSpc>
                <a:spcPct val="80000"/>
              </a:lnSpc>
              <a:spcBef>
                <a:spcPts val="600"/>
              </a:spcBef>
              <a:spcAft>
                <a:spcPts val="0"/>
              </a:spcAft>
              <a:buSzPts val="3000"/>
              <a:buFont typeface="Noto Sans Symbols"/>
              <a:buNone/>
            </a:pPr>
            <a:r>
              <a:rPr b="1" lang="en-US" sz="3000"/>
              <a:t>Solution</a:t>
            </a:r>
            <a:r>
              <a:rPr lang="en-US" sz="3000"/>
              <a:t>:</a:t>
            </a:r>
            <a:endParaRPr/>
          </a:p>
          <a:p>
            <a:pPr indent="-342900" lvl="0" marL="342900" rtl="0" algn="l">
              <a:lnSpc>
                <a:spcPct val="80000"/>
              </a:lnSpc>
              <a:spcBef>
                <a:spcPts val="600"/>
              </a:spcBef>
              <a:spcAft>
                <a:spcPts val="0"/>
              </a:spcAft>
              <a:buSzPts val="3000"/>
              <a:buFont typeface="Noto Sans Symbols"/>
              <a:buNone/>
            </a:pPr>
            <a:r>
              <a:rPr lang="en-US" sz="3000"/>
              <a:t>First decide on the domain </a:t>
            </a:r>
            <a:r>
              <a:rPr i="1" lang="en-US" sz="3000"/>
              <a:t>U</a:t>
            </a:r>
            <a:r>
              <a:rPr lang="en-US" sz="3000"/>
              <a:t>. </a:t>
            </a:r>
            <a:endParaRPr/>
          </a:p>
          <a:p>
            <a:pPr indent="-285750" lvl="1" marL="742950" rtl="0" algn="l">
              <a:lnSpc>
                <a:spcPct val="80000"/>
              </a:lnSpc>
              <a:spcBef>
                <a:spcPts val="500"/>
              </a:spcBef>
              <a:spcAft>
                <a:spcPts val="0"/>
              </a:spcAft>
              <a:buSzPts val="2500"/>
              <a:buFont typeface="Noto Sans Symbols"/>
              <a:buNone/>
            </a:pPr>
            <a:r>
              <a:rPr b="1" lang="en-US" sz="2500"/>
              <a:t>Solution </a:t>
            </a:r>
            <a:r>
              <a:rPr b="1" lang="en-US" sz="2500">
                <a:latin typeface="Cambria Math"/>
                <a:ea typeface="Cambria Math"/>
                <a:cs typeface="Cambria Math"/>
                <a:sym typeface="Cambria Math"/>
              </a:rPr>
              <a:t>1</a:t>
            </a:r>
            <a:r>
              <a:rPr lang="en-US" sz="2500"/>
              <a:t>: If </a:t>
            </a:r>
            <a:r>
              <a:rPr i="1" lang="en-US" sz="2500"/>
              <a:t>U</a:t>
            </a:r>
            <a:r>
              <a:rPr lang="en-US" sz="2500"/>
              <a:t> is all students in this class, translate as </a:t>
            </a:r>
            <a:endParaRPr/>
          </a:p>
          <a:p>
            <a:pPr indent="-285750" lvl="1" marL="742950" rtl="0" algn="l">
              <a:lnSpc>
                <a:spcPct val="80000"/>
              </a:lnSpc>
              <a:spcBef>
                <a:spcPts val="500"/>
              </a:spcBef>
              <a:spcAft>
                <a:spcPts val="0"/>
              </a:spcAft>
              <a:buSzPts val="2500"/>
              <a:buFont typeface="Noto Sans Symbols"/>
              <a:buNone/>
            </a:pPr>
            <a:r>
              <a:rPr i="1" lang="en-US" sz="2500">
                <a:latin typeface="Cambria Math"/>
                <a:ea typeface="Cambria Math"/>
                <a:cs typeface="Cambria Math"/>
                <a:sym typeface="Cambria Math"/>
              </a:rPr>
              <a:t>                           ∃x J(x)</a:t>
            </a:r>
            <a:endParaRPr/>
          </a:p>
          <a:p>
            <a:pPr indent="-285750" lvl="1" marL="742950" rtl="0" algn="l">
              <a:lnSpc>
                <a:spcPct val="80000"/>
              </a:lnSpc>
              <a:spcBef>
                <a:spcPts val="500"/>
              </a:spcBef>
              <a:spcAft>
                <a:spcPts val="0"/>
              </a:spcAft>
              <a:buSzPts val="2500"/>
              <a:buFont typeface="Noto Sans Symbols"/>
              <a:buNone/>
            </a:pPr>
            <a:r>
              <a:rPr b="1" lang="en-US" sz="2500"/>
              <a:t>Solution </a:t>
            </a:r>
            <a:r>
              <a:rPr b="1" lang="en-US" sz="2500">
                <a:latin typeface="Cambria Math"/>
                <a:ea typeface="Cambria Math"/>
                <a:cs typeface="Cambria Math"/>
                <a:sym typeface="Cambria Math"/>
              </a:rPr>
              <a:t>1</a:t>
            </a:r>
            <a:r>
              <a:rPr lang="en-US" sz="2500"/>
              <a:t>: But if </a:t>
            </a:r>
            <a:r>
              <a:rPr i="1" lang="en-US" sz="2500"/>
              <a:t>U</a:t>
            </a:r>
            <a:r>
              <a:rPr lang="en-US" sz="2500"/>
              <a:t> is all people, then translate as                 </a:t>
            </a:r>
            <a:r>
              <a:rPr i="1" lang="en-US" sz="2500">
                <a:latin typeface="Cambria Math"/>
                <a:ea typeface="Cambria Math"/>
                <a:cs typeface="Cambria Math"/>
                <a:sym typeface="Cambria Math"/>
              </a:rPr>
              <a:t>∃x (S(x) ∧ J(x)) </a:t>
            </a:r>
            <a:endParaRPr/>
          </a:p>
          <a:p>
            <a:pPr indent="-228600" lvl="2" marL="1143000" rtl="0" algn="l">
              <a:lnSpc>
                <a:spcPct val="80000"/>
              </a:lnSpc>
              <a:spcBef>
                <a:spcPts val="420"/>
              </a:spcBef>
              <a:spcAft>
                <a:spcPts val="0"/>
              </a:spcAft>
              <a:buSzPts val="2100"/>
              <a:buFont typeface="Noto Sans Symbols"/>
              <a:buNone/>
            </a:pPr>
            <a:r>
              <a:rPr i="1" lang="en-US" sz="2100">
                <a:latin typeface="Cambria Math"/>
                <a:ea typeface="Cambria Math"/>
                <a:cs typeface="Cambria Math"/>
                <a:sym typeface="Cambria Math"/>
              </a:rPr>
              <a:t>        ∃x (S(x)→ J(x))</a:t>
            </a:r>
            <a:r>
              <a:rPr lang="en-US" sz="2100">
                <a:latin typeface="Cambria Math"/>
                <a:ea typeface="Cambria Math"/>
                <a:cs typeface="Cambria Math"/>
                <a:sym typeface="Cambria Math"/>
              </a:rPr>
              <a:t> is not correct. What does it mean?</a:t>
            </a:r>
            <a:endParaRPr sz="2100"/>
          </a:p>
          <a:p>
            <a:pPr indent="-127000" lvl="1" marL="742950" rtl="0" algn="l">
              <a:lnSpc>
                <a:spcPct val="80000"/>
              </a:lnSpc>
              <a:spcBef>
                <a:spcPts val="500"/>
              </a:spcBef>
              <a:spcAft>
                <a:spcPts val="0"/>
              </a:spcAft>
              <a:buSzPts val="2500"/>
              <a:buNone/>
            </a:pPr>
            <a:r>
              <a:t/>
            </a:r>
            <a:endParaRPr sz="25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3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9" name="Google Shape;1029;p131"/>
          <p:cNvSpPr/>
          <p:nvPr/>
        </p:nvSpPr>
        <p:spPr>
          <a:xfrm>
            <a:off x="609600" y="1143000"/>
            <a:ext cx="8001000" cy="42473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we are interested in people other than those in this class, we look at the statement a little differently. Our statement can be expressed as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 is a person x having the properties that x is a student in this class and x has studied Java.”</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 this case, the domain for the variable x consists of all people. We introduce S(x) to represent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 is a student in this class.” Our solution becomes ∃x(S(x) ∧ J(x)) because the statement is that there is a person x who is a student in this class and who has studied Java.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[Caution! Our statement cannot be expressed as ∃x(S(x) → J(x)), which is true when there is someone not in the class because, in that case, for such a person x, S(x) → J(x) becomes either F→T or F→F, both of which are true.]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Returning to the Socrates Example </a:t>
            </a:r>
            <a:endParaRPr/>
          </a:p>
        </p:txBody>
      </p:sp>
      <p:sp>
        <p:nvSpPr>
          <p:cNvPr id="1035" name="Google Shape;1035;p13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Introduce the  propositional functions </a:t>
            </a:r>
            <a:r>
              <a:rPr i="1" lang="en-US"/>
              <a:t>Man(x) </a:t>
            </a:r>
            <a:r>
              <a:rPr lang="en-US"/>
              <a:t>denoting “</a:t>
            </a:r>
            <a:r>
              <a:rPr i="1" lang="en-US"/>
              <a:t>x</a:t>
            </a:r>
            <a:r>
              <a:rPr lang="en-US"/>
              <a:t> is a man” and  </a:t>
            </a:r>
            <a:r>
              <a:rPr i="1" lang="en-US"/>
              <a:t>Mortal(x)</a:t>
            </a:r>
            <a:r>
              <a:rPr lang="en-US"/>
              <a:t> denoting “</a:t>
            </a:r>
            <a:r>
              <a:rPr i="1" lang="en-US"/>
              <a:t>x</a:t>
            </a:r>
            <a:r>
              <a:rPr lang="en-US"/>
              <a:t> is mortal.”  Specify the  domain as all people.</a:t>
            </a:r>
            <a:endParaRPr/>
          </a:p>
          <a:p>
            <a:pPr indent="-342900" lvl="0" marL="342900" rtl="0" algn="l">
              <a:spcBef>
                <a:spcPts val="592"/>
              </a:spcBef>
              <a:spcAft>
                <a:spcPts val="0"/>
              </a:spcAft>
              <a:buSzPct val="100000"/>
              <a:buChar char="●"/>
            </a:pPr>
            <a:r>
              <a:rPr lang="en-US" sz="2600"/>
              <a:t>The two premises are</a:t>
            </a:r>
            <a:r>
              <a:rPr lang="en-US"/>
              <a:t>:</a:t>
            </a:r>
            <a:endParaRPr/>
          </a:p>
          <a:p>
            <a:pPr indent="-154940" lvl="0" marL="342900" rtl="0" algn="l">
              <a:spcBef>
                <a:spcPts val="592"/>
              </a:spcBef>
              <a:spcAft>
                <a:spcPts val="0"/>
              </a:spcAft>
              <a:buSzPct val="100000"/>
              <a:buNone/>
            </a:pPr>
            <a:r>
              <a:t/>
            </a:r>
            <a:endParaRPr/>
          </a:p>
          <a:p>
            <a:pPr indent="-342900" lvl="0" marL="342900" rtl="0" algn="l">
              <a:spcBef>
                <a:spcPts val="592"/>
              </a:spcBef>
              <a:spcAft>
                <a:spcPts val="0"/>
              </a:spcAft>
              <a:buSzPct val="100000"/>
              <a:buChar char="●"/>
            </a:pPr>
            <a:r>
              <a:rPr lang="en-US"/>
              <a:t>The conclusion is:</a:t>
            </a:r>
            <a:endParaRPr/>
          </a:p>
          <a:p>
            <a:pPr indent="-154940" lvl="0" marL="342900" rtl="0" algn="l">
              <a:spcBef>
                <a:spcPts val="592"/>
              </a:spcBef>
              <a:spcAft>
                <a:spcPts val="0"/>
              </a:spcAft>
              <a:buSzPct val="100000"/>
              <a:buNone/>
            </a:pPr>
            <a:r>
              <a:t/>
            </a:r>
            <a:endParaRPr/>
          </a:p>
          <a:p>
            <a:pPr indent="-342900" lvl="0" marL="342900" rtl="0" algn="l">
              <a:spcBef>
                <a:spcPts val="592"/>
              </a:spcBef>
              <a:spcAft>
                <a:spcPts val="0"/>
              </a:spcAft>
              <a:buSzPct val="100000"/>
              <a:buChar char="●"/>
            </a:pPr>
            <a:r>
              <a:rPr lang="en-US"/>
              <a:t>Later we will show how to prove that the conclusion follows from the premises.</a:t>
            </a:r>
            <a:endParaRPr/>
          </a:p>
          <a:p>
            <a:pPr indent="-154940" lvl="0" marL="342900" rtl="0" algn="l">
              <a:spcBef>
                <a:spcPts val="592"/>
              </a:spcBef>
              <a:spcAft>
                <a:spcPts val="0"/>
              </a:spcAft>
              <a:buSzPct val="100000"/>
              <a:buNone/>
            </a:pPr>
            <a:r>
              <a:t/>
            </a:r>
            <a:endParaRPr/>
          </a:p>
        </p:txBody>
      </p:sp>
      <p:pic>
        <p:nvPicPr>
          <p:cNvPr descr="addin_tmp.png" id="1036" name="Google Shape;1036;p132"/>
          <p:cNvPicPr preferRelativeResize="0"/>
          <p:nvPr/>
        </p:nvPicPr>
        <p:blipFill rotWithShape="1">
          <a:blip r:embed="rId3">
            <a:alphaModFix/>
          </a:blip>
          <a:srcRect b="0" l="0" r="0" t="0"/>
          <a:stretch/>
        </p:blipFill>
        <p:spPr>
          <a:xfrm>
            <a:off x="4267200" y="3276600"/>
            <a:ext cx="3400425" cy="319088"/>
          </a:xfrm>
          <a:prstGeom prst="rect">
            <a:avLst/>
          </a:prstGeom>
          <a:noFill/>
          <a:ln>
            <a:noFill/>
          </a:ln>
        </p:spPr>
      </p:pic>
      <p:pic>
        <p:nvPicPr>
          <p:cNvPr descr="addin_tmp.png" id="1037" name="Google Shape;1037;p132"/>
          <p:cNvPicPr preferRelativeResize="0"/>
          <p:nvPr/>
        </p:nvPicPr>
        <p:blipFill rotWithShape="1">
          <a:blip r:embed="rId4">
            <a:alphaModFix/>
          </a:blip>
          <a:srcRect b="0" l="0" r="0" t="0"/>
          <a:stretch/>
        </p:blipFill>
        <p:spPr>
          <a:xfrm>
            <a:off x="4648200" y="3733800"/>
            <a:ext cx="2133600" cy="319088"/>
          </a:xfrm>
          <a:prstGeom prst="rect">
            <a:avLst/>
          </a:prstGeom>
          <a:noFill/>
          <a:ln>
            <a:noFill/>
          </a:ln>
        </p:spPr>
      </p:pic>
      <p:pic>
        <p:nvPicPr>
          <p:cNvPr descr="addin_tmp.png" id="1038" name="Google Shape;1038;p132"/>
          <p:cNvPicPr preferRelativeResize="0"/>
          <p:nvPr/>
        </p:nvPicPr>
        <p:blipFill rotWithShape="1">
          <a:blip r:embed="rId5">
            <a:alphaModFix/>
          </a:blip>
          <a:srcRect b="0" l="0" r="0" t="0"/>
          <a:stretch/>
        </p:blipFill>
        <p:spPr>
          <a:xfrm>
            <a:off x="4495800" y="4343400"/>
            <a:ext cx="2462213" cy="31908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Equivalences in Predicate Logic</a:t>
            </a:r>
            <a:endParaRPr/>
          </a:p>
        </p:txBody>
      </p:sp>
      <p:sp>
        <p:nvSpPr>
          <p:cNvPr id="1045" name="Google Shape;1045;p13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000"/>
              <a:buChar char="●"/>
            </a:pPr>
            <a:r>
              <a:rPr lang="en-US" sz="3000"/>
              <a:t>Statements involving predicates and quantifiers are </a:t>
            </a:r>
            <a:r>
              <a:rPr i="1" lang="en-US" sz="3000"/>
              <a:t>logically equivalent </a:t>
            </a:r>
            <a:r>
              <a:rPr lang="en-US" sz="3000"/>
              <a:t>if and only if they have the same truth value </a:t>
            </a:r>
            <a:endParaRPr/>
          </a:p>
          <a:p>
            <a:pPr indent="-285750" lvl="1" marL="742950" rtl="0" algn="l">
              <a:lnSpc>
                <a:spcPct val="90000"/>
              </a:lnSpc>
              <a:spcBef>
                <a:spcPts val="500"/>
              </a:spcBef>
              <a:spcAft>
                <a:spcPts val="0"/>
              </a:spcAft>
              <a:buSzPts val="2500"/>
              <a:buChar char="⚪"/>
            </a:pPr>
            <a:r>
              <a:rPr lang="en-US" sz="2500"/>
              <a:t>for every predicate substituted into these statements and </a:t>
            </a:r>
            <a:endParaRPr/>
          </a:p>
          <a:p>
            <a:pPr indent="-285750" lvl="1" marL="742950" rtl="0" algn="l">
              <a:lnSpc>
                <a:spcPct val="90000"/>
              </a:lnSpc>
              <a:spcBef>
                <a:spcPts val="500"/>
              </a:spcBef>
              <a:spcAft>
                <a:spcPts val="0"/>
              </a:spcAft>
              <a:buSzPts val="2500"/>
              <a:buChar char="⚪"/>
            </a:pPr>
            <a:r>
              <a:rPr lang="en-US" sz="2500"/>
              <a:t>for every domain of discourse used for the variables in the expressions. </a:t>
            </a:r>
            <a:endParaRPr/>
          </a:p>
          <a:p>
            <a:pPr indent="-342900" lvl="0" marL="342900" rtl="0" algn="l">
              <a:lnSpc>
                <a:spcPct val="90000"/>
              </a:lnSpc>
              <a:spcBef>
                <a:spcPts val="600"/>
              </a:spcBef>
              <a:spcAft>
                <a:spcPts val="0"/>
              </a:spcAft>
              <a:buSzPts val="3000"/>
              <a:buChar char="●"/>
            </a:pPr>
            <a:r>
              <a:rPr lang="en-US" sz="3000"/>
              <a:t>The notation </a:t>
            </a:r>
            <a:r>
              <a:rPr i="1" lang="en-US" sz="3000"/>
              <a:t>S </a:t>
            </a:r>
            <a:r>
              <a:rPr lang="en-US" sz="3000">
                <a:latin typeface="Cambria Math"/>
                <a:ea typeface="Cambria Math"/>
                <a:cs typeface="Cambria Math"/>
                <a:sym typeface="Cambria Math"/>
              </a:rPr>
              <a:t>≡</a:t>
            </a:r>
            <a:r>
              <a:rPr i="1" lang="en-US" sz="3000">
                <a:latin typeface="Cambria Math"/>
                <a:ea typeface="Cambria Math"/>
                <a:cs typeface="Cambria Math"/>
                <a:sym typeface="Cambria Math"/>
              </a:rPr>
              <a:t>T</a:t>
            </a:r>
            <a:r>
              <a:rPr lang="en-US" sz="3000">
                <a:latin typeface="Cambria Math"/>
                <a:ea typeface="Cambria Math"/>
                <a:cs typeface="Cambria Math"/>
                <a:sym typeface="Cambria Math"/>
              </a:rPr>
              <a:t>  indicates that </a:t>
            </a:r>
            <a:r>
              <a:rPr i="1" lang="en-US" sz="3000">
                <a:latin typeface="Cambria Math"/>
                <a:ea typeface="Cambria Math"/>
                <a:cs typeface="Cambria Math"/>
                <a:sym typeface="Cambria Math"/>
              </a:rPr>
              <a:t>S</a:t>
            </a:r>
            <a:r>
              <a:rPr lang="en-US" sz="3000">
                <a:latin typeface="Cambria Math"/>
                <a:ea typeface="Cambria Math"/>
                <a:cs typeface="Cambria Math"/>
                <a:sym typeface="Cambria Math"/>
              </a:rPr>
              <a:t> and </a:t>
            </a:r>
            <a:r>
              <a:rPr i="1" lang="en-US" sz="3000">
                <a:latin typeface="Cambria Math"/>
                <a:ea typeface="Cambria Math"/>
                <a:cs typeface="Cambria Math"/>
                <a:sym typeface="Cambria Math"/>
              </a:rPr>
              <a:t>T</a:t>
            </a:r>
            <a:r>
              <a:rPr lang="en-US" sz="3000">
                <a:latin typeface="Cambria Math"/>
                <a:ea typeface="Cambria Math"/>
                <a:cs typeface="Cambria Math"/>
                <a:sym typeface="Cambria Math"/>
              </a:rPr>
              <a:t>  are logically equivalent. </a:t>
            </a:r>
            <a:endParaRPr/>
          </a:p>
          <a:p>
            <a:pPr indent="-342900" lvl="0" marL="342900" rtl="0" algn="l">
              <a:lnSpc>
                <a:spcPct val="90000"/>
              </a:lnSpc>
              <a:spcBef>
                <a:spcPts val="600"/>
              </a:spcBef>
              <a:spcAft>
                <a:spcPts val="0"/>
              </a:spcAft>
              <a:buSzPts val="3000"/>
              <a:buChar char="●"/>
            </a:pPr>
            <a:r>
              <a:rPr b="1" lang="en-US" sz="3000">
                <a:latin typeface="Cambria Math"/>
                <a:ea typeface="Cambria Math"/>
                <a:cs typeface="Cambria Math"/>
                <a:sym typeface="Cambria Math"/>
              </a:rPr>
              <a:t>Example</a:t>
            </a:r>
            <a:r>
              <a:rPr lang="en-US" sz="3000">
                <a:latin typeface="Cambria Math"/>
                <a:ea typeface="Cambria Math"/>
                <a:cs typeface="Cambria Math"/>
                <a:sym typeface="Cambria Math"/>
              </a:rPr>
              <a:t>:  ∀</a:t>
            </a:r>
            <a:r>
              <a:rPr i="1" lang="en-US" sz="3000">
                <a:latin typeface="Cambria Math"/>
                <a:ea typeface="Cambria Math"/>
                <a:cs typeface="Cambria Math"/>
                <a:sym typeface="Cambria Math"/>
              </a:rPr>
              <a:t>x</a:t>
            </a:r>
            <a:r>
              <a:rPr lang="en-US" sz="3000">
                <a:latin typeface="Cambria Math"/>
                <a:ea typeface="Cambria Math"/>
                <a:cs typeface="Cambria Math"/>
                <a:sym typeface="Cambria Math"/>
              </a:rPr>
              <a:t> ¬¬</a:t>
            </a:r>
            <a:r>
              <a:rPr i="1" lang="en-US" sz="3000">
                <a:latin typeface="Cambria Math"/>
                <a:ea typeface="Cambria Math"/>
                <a:cs typeface="Cambria Math"/>
                <a:sym typeface="Cambria Math"/>
              </a:rPr>
              <a:t>S(x) </a:t>
            </a:r>
            <a:r>
              <a:rPr lang="en-US" sz="3000">
                <a:latin typeface="Cambria Math"/>
                <a:ea typeface="Cambria Math"/>
                <a:cs typeface="Cambria Math"/>
                <a:sym typeface="Cambria Math"/>
              </a:rPr>
              <a:t>≡ ∀</a:t>
            </a:r>
            <a:r>
              <a:rPr i="1" lang="en-US" sz="3000">
                <a:latin typeface="Cambria Math"/>
                <a:ea typeface="Cambria Math"/>
                <a:cs typeface="Cambria Math"/>
                <a:sym typeface="Cambria Math"/>
              </a:rPr>
              <a:t>x S(x)</a:t>
            </a:r>
            <a:endParaRPr i="1" sz="30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Thinking about Quantifiers as Conjunctions and Disjunctions</a:t>
            </a:r>
            <a:endParaRPr/>
          </a:p>
        </p:txBody>
      </p:sp>
      <p:sp>
        <p:nvSpPr>
          <p:cNvPr id="1052" name="Google Shape;1052;p13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100000"/>
              <a:buChar char="●"/>
            </a:pPr>
            <a:r>
              <a:rPr lang="en-US"/>
              <a:t>If the domain is finite, a universally quantified proposition is equivalent to a conjunction of propositions without quantifiers and an existentially quantified proposition is equivalent to  a disjunction of propositions without quantifiers. </a:t>
            </a:r>
            <a:endParaRPr/>
          </a:p>
          <a:p>
            <a:pPr indent="-342900" lvl="0" marL="342900" rtl="0" algn="l">
              <a:spcBef>
                <a:spcPts val="448"/>
              </a:spcBef>
              <a:spcAft>
                <a:spcPts val="0"/>
              </a:spcAft>
              <a:buSzPct val="100000"/>
              <a:buChar char="●"/>
            </a:pPr>
            <a:r>
              <a:rPr lang="en-US"/>
              <a:t>If </a:t>
            </a:r>
            <a:r>
              <a:rPr i="1" lang="en-US"/>
              <a:t>U</a:t>
            </a:r>
            <a:r>
              <a:rPr lang="en-US"/>
              <a:t> consists of the integers </a:t>
            </a:r>
            <a:r>
              <a:rPr lang="en-US">
                <a:latin typeface="Cambria Math"/>
                <a:ea typeface="Cambria Math"/>
                <a:cs typeface="Cambria Math"/>
                <a:sym typeface="Cambria Math"/>
              </a:rPr>
              <a:t>1</a:t>
            </a:r>
            <a:r>
              <a:rPr lang="en-US"/>
              <a:t>,</a:t>
            </a:r>
            <a:r>
              <a:rPr lang="en-US">
                <a:latin typeface="Cambria Math"/>
                <a:ea typeface="Cambria Math"/>
                <a:cs typeface="Cambria Math"/>
                <a:sym typeface="Cambria Math"/>
              </a:rPr>
              <a:t>2</a:t>
            </a:r>
            <a:r>
              <a:rPr lang="en-US"/>
              <a:t>, and </a:t>
            </a:r>
            <a:r>
              <a:rPr lang="en-US">
                <a:latin typeface="Cambria Math"/>
                <a:ea typeface="Cambria Math"/>
                <a:cs typeface="Cambria Math"/>
                <a:sym typeface="Cambria Math"/>
              </a:rPr>
              <a:t>3</a:t>
            </a:r>
            <a:r>
              <a:rPr lang="en-US"/>
              <a:t>:</a:t>
            </a:r>
            <a:endParaRPr/>
          </a:p>
          <a:p>
            <a:pPr indent="-342900" lvl="0" marL="342900" rtl="0" algn="l">
              <a:spcBef>
                <a:spcPts val="448"/>
              </a:spcBef>
              <a:spcAft>
                <a:spcPts val="0"/>
              </a:spcAft>
              <a:buSzPct val="100000"/>
              <a:buFont typeface="Noto Sans Symbols"/>
              <a:buNone/>
            </a:pPr>
            <a:r>
              <a:t/>
            </a:r>
            <a:endParaRPr/>
          </a:p>
          <a:p>
            <a:pPr indent="-342900" lvl="0" marL="342900" rtl="0" algn="l">
              <a:spcBef>
                <a:spcPts val="448"/>
              </a:spcBef>
              <a:spcAft>
                <a:spcPts val="0"/>
              </a:spcAft>
              <a:buSzPct val="100000"/>
              <a:buFont typeface="Noto Sans Symbols"/>
              <a:buNone/>
            </a:pPr>
            <a:r>
              <a:t/>
            </a:r>
            <a:endParaRPr/>
          </a:p>
          <a:p>
            <a:pPr indent="-342900" lvl="0" marL="342900" rtl="0" algn="l">
              <a:spcBef>
                <a:spcPts val="448"/>
              </a:spcBef>
              <a:spcAft>
                <a:spcPts val="0"/>
              </a:spcAft>
              <a:buSzPct val="100000"/>
              <a:buFont typeface="Noto Sans Symbols"/>
              <a:buNone/>
            </a:pPr>
            <a:r>
              <a:t/>
            </a:r>
            <a:endParaRPr/>
          </a:p>
          <a:p>
            <a:pPr indent="-342900" lvl="0" marL="342900" rtl="0" algn="l">
              <a:spcBef>
                <a:spcPts val="448"/>
              </a:spcBef>
              <a:spcAft>
                <a:spcPts val="0"/>
              </a:spcAft>
              <a:buSzPct val="100000"/>
              <a:buFont typeface="Noto Sans Symbols"/>
              <a:buNone/>
            </a:pPr>
            <a:r>
              <a:t/>
            </a:r>
            <a:endParaRPr/>
          </a:p>
          <a:p>
            <a:pPr indent="-342900" lvl="0" marL="342900" rtl="0" algn="l">
              <a:spcBef>
                <a:spcPts val="448"/>
              </a:spcBef>
              <a:spcAft>
                <a:spcPts val="0"/>
              </a:spcAft>
              <a:buSzPct val="100000"/>
              <a:buFont typeface="Noto Sans Symbols"/>
              <a:buNone/>
            </a:pPr>
            <a:r>
              <a:t/>
            </a:r>
            <a:endParaRPr/>
          </a:p>
          <a:p>
            <a:pPr indent="-342900" lvl="0" marL="342900" rtl="0" algn="l">
              <a:spcBef>
                <a:spcPts val="448"/>
              </a:spcBef>
              <a:spcAft>
                <a:spcPts val="0"/>
              </a:spcAft>
              <a:buSzPct val="100000"/>
              <a:buChar char="●"/>
            </a:pPr>
            <a:r>
              <a:rPr lang="en-US"/>
              <a:t>Even if the domains are infinite, you can still think of the quantifiers in this fashion, but the equivalent expressions without quantifiers will be infinitely long.</a:t>
            </a:r>
            <a:endParaRPr/>
          </a:p>
          <a:p>
            <a:pPr indent="-200660" lvl="0" marL="342900" rtl="0" algn="l">
              <a:spcBef>
                <a:spcPts val="448"/>
              </a:spcBef>
              <a:spcAft>
                <a:spcPts val="0"/>
              </a:spcAft>
              <a:buSzPct val="100000"/>
              <a:buNone/>
            </a:pPr>
            <a:r>
              <a:t/>
            </a:r>
            <a:endParaRPr/>
          </a:p>
          <a:p>
            <a:pPr indent="-200660" lvl="0" marL="342900" rtl="0" algn="l">
              <a:spcBef>
                <a:spcPts val="448"/>
              </a:spcBef>
              <a:spcAft>
                <a:spcPts val="0"/>
              </a:spcAft>
              <a:buSzPct val="100000"/>
              <a:buNone/>
            </a:pPr>
            <a:r>
              <a:t/>
            </a:r>
            <a:endParaRPr/>
          </a:p>
          <a:p>
            <a:pPr indent="-126364" lvl="2" marL="1143000" rtl="0" algn="l">
              <a:spcBef>
                <a:spcPts val="322"/>
              </a:spcBef>
              <a:spcAft>
                <a:spcPts val="0"/>
              </a:spcAft>
              <a:buSzPct val="100000"/>
              <a:buNone/>
            </a:pPr>
            <a:r>
              <a:t/>
            </a:r>
            <a:endParaRPr/>
          </a:p>
        </p:txBody>
      </p:sp>
      <p:pic>
        <p:nvPicPr>
          <p:cNvPr descr="addin_tmp.png" id="1053" name="Google Shape;1053;p134"/>
          <p:cNvPicPr preferRelativeResize="0"/>
          <p:nvPr/>
        </p:nvPicPr>
        <p:blipFill rotWithShape="1">
          <a:blip r:embed="rId3">
            <a:alphaModFix/>
          </a:blip>
          <a:srcRect b="0" l="0" r="0" t="0"/>
          <a:stretch/>
        </p:blipFill>
        <p:spPr>
          <a:xfrm>
            <a:off x="2057400" y="3657600"/>
            <a:ext cx="4078288" cy="319088"/>
          </a:xfrm>
          <a:prstGeom prst="rect">
            <a:avLst/>
          </a:prstGeom>
          <a:noFill/>
          <a:ln>
            <a:noFill/>
          </a:ln>
        </p:spPr>
      </p:pic>
      <p:pic>
        <p:nvPicPr>
          <p:cNvPr descr="addin_tmp.png" id="1054" name="Google Shape;1054;p134"/>
          <p:cNvPicPr preferRelativeResize="0"/>
          <p:nvPr/>
        </p:nvPicPr>
        <p:blipFill rotWithShape="1">
          <a:blip r:embed="rId4">
            <a:alphaModFix/>
          </a:blip>
          <a:srcRect b="0" l="0" r="0" t="0"/>
          <a:stretch/>
        </p:blipFill>
        <p:spPr>
          <a:xfrm>
            <a:off x="2133600" y="4343400"/>
            <a:ext cx="4062413" cy="319088"/>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Negating Quantified Expressions</a:t>
            </a:r>
            <a:endParaRPr/>
          </a:p>
        </p:txBody>
      </p:sp>
      <p:sp>
        <p:nvSpPr>
          <p:cNvPr id="1060" name="Google Shape;1060;p13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Consider </a:t>
            </a:r>
            <a:r>
              <a:rPr i="1" lang="en-US">
                <a:latin typeface="Cambria Math"/>
                <a:ea typeface="Cambria Math"/>
                <a:cs typeface="Cambria Math"/>
                <a:sym typeface="Cambria Math"/>
              </a:rPr>
              <a:t>∀x J(x)</a:t>
            </a:r>
            <a:endParaRPr/>
          </a:p>
          <a:p>
            <a:pPr indent="-457200" lvl="1" marL="850392" rtl="0" algn="l">
              <a:spcBef>
                <a:spcPts val="499"/>
              </a:spcBef>
              <a:spcAft>
                <a:spcPts val="0"/>
              </a:spcAft>
              <a:buSzPct val="100000"/>
              <a:buFont typeface="Noto Sans Symbols"/>
              <a:buNone/>
            </a:pPr>
            <a:r>
              <a:rPr lang="en-US"/>
              <a:t>“Every student in your class has taken a course in Java.”</a:t>
            </a:r>
            <a:endParaRPr/>
          </a:p>
          <a:p>
            <a:pPr indent="-457200" lvl="1" marL="850392" rtl="0" algn="l">
              <a:spcBef>
                <a:spcPts val="499"/>
              </a:spcBef>
              <a:spcAft>
                <a:spcPts val="0"/>
              </a:spcAft>
              <a:buSzPct val="100000"/>
              <a:buFont typeface="Noto Sans Symbols"/>
              <a:buNone/>
            </a:pPr>
            <a:r>
              <a:rPr lang="en-US"/>
              <a:t> Here </a:t>
            </a:r>
            <a:r>
              <a:rPr i="1" lang="en-US">
                <a:latin typeface="Cambria Math"/>
                <a:ea typeface="Cambria Math"/>
                <a:cs typeface="Cambria Math"/>
                <a:sym typeface="Cambria Math"/>
              </a:rPr>
              <a:t>J(x)</a:t>
            </a:r>
            <a:r>
              <a:rPr lang="en-US"/>
              <a:t>  is “x has taken a course in Java” and </a:t>
            </a:r>
            <a:endParaRPr/>
          </a:p>
          <a:p>
            <a:pPr indent="-457200" lvl="1" marL="850392" rtl="0" algn="l">
              <a:spcBef>
                <a:spcPts val="499"/>
              </a:spcBef>
              <a:spcAft>
                <a:spcPts val="0"/>
              </a:spcAft>
              <a:buSzPct val="100000"/>
              <a:buFont typeface="Noto Sans Symbols"/>
              <a:buNone/>
            </a:pPr>
            <a:r>
              <a:rPr lang="en-US"/>
              <a:t> the domain is students in your class. </a:t>
            </a:r>
            <a:endParaRPr/>
          </a:p>
          <a:p>
            <a:pPr indent="-342900" lvl="0" marL="342900" rtl="0" algn="l">
              <a:spcBef>
                <a:spcPts val="592"/>
              </a:spcBef>
              <a:spcAft>
                <a:spcPts val="0"/>
              </a:spcAft>
              <a:buSzPct val="100000"/>
              <a:buChar char="●"/>
            </a:pPr>
            <a:r>
              <a:rPr lang="en-US"/>
              <a:t>Negating the original statement gives “It is not the case that every student in your class has taken a course in Java.” This implies that “There is a student in your class who has not taken a course in Java.”</a:t>
            </a:r>
            <a:endParaRPr/>
          </a:p>
          <a:p>
            <a:pPr indent="-342900" lvl="0" marL="342900" rtl="0" algn="l">
              <a:spcBef>
                <a:spcPts val="592"/>
              </a:spcBef>
              <a:spcAft>
                <a:spcPts val="0"/>
              </a:spcAft>
              <a:buSzPct val="100000"/>
              <a:buFont typeface="Noto Sans Symbols"/>
              <a:buNone/>
            </a:pPr>
            <a:r>
              <a:rPr i="1" lang="en-US">
                <a:latin typeface="Cambria Math"/>
                <a:ea typeface="Cambria Math"/>
                <a:cs typeface="Cambria Math"/>
                <a:sym typeface="Cambria Math"/>
              </a:rPr>
              <a:t>     </a:t>
            </a:r>
            <a:r>
              <a:rPr lang="en-US">
                <a:latin typeface="Cambria Math"/>
                <a:ea typeface="Cambria Math"/>
                <a:cs typeface="Cambria Math"/>
                <a:sym typeface="Cambria Math"/>
              </a:rPr>
              <a:t>Symbolically</a:t>
            </a:r>
            <a:r>
              <a:rPr i="1" lang="en-US">
                <a:latin typeface="Cambria Math"/>
                <a:ea typeface="Cambria Math"/>
                <a:cs typeface="Cambria Math"/>
                <a:sym typeface="Cambria Math"/>
              </a:rPr>
              <a:t>  ¬∀x J(x)  </a:t>
            </a:r>
            <a:r>
              <a:rPr lang="en-US">
                <a:latin typeface="Cambria Math"/>
                <a:ea typeface="Cambria Math"/>
                <a:cs typeface="Cambria Math"/>
                <a:sym typeface="Cambria Math"/>
              </a:rPr>
              <a:t>and </a:t>
            </a:r>
            <a:r>
              <a:rPr i="1" lang="en-US">
                <a:latin typeface="Cambria Math"/>
                <a:ea typeface="Cambria Math"/>
                <a:cs typeface="Cambria Math"/>
                <a:sym typeface="Cambria Math"/>
              </a:rPr>
              <a:t>∃x ¬J(x) </a:t>
            </a:r>
            <a:r>
              <a:rPr lang="en-US">
                <a:latin typeface="Cambria Math"/>
                <a:ea typeface="Cambria Math"/>
                <a:cs typeface="Cambria Math"/>
                <a:sym typeface="Cambria Math"/>
              </a:rPr>
              <a:t>are equivalent</a:t>
            </a:r>
            <a:endParaRPr/>
          </a:p>
          <a:p>
            <a:pPr indent="-342900" lvl="0" marL="342900" rtl="0" algn="l">
              <a:spcBef>
                <a:spcPts val="592"/>
              </a:spcBef>
              <a:spcAft>
                <a:spcPts val="0"/>
              </a:spcAft>
              <a:buSzPct val="100000"/>
              <a:buFont typeface="Noto Sans Symbols"/>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Negating Quantified Expressions (</a:t>
            </a:r>
            <a:r>
              <a:rPr i="1" lang="en-US"/>
              <a:t>continued</a:t>
            </a:r>
            <a:r>
              <a:rPr lang="en-US"/>
              <a:t>)</a:t>
            </a:r>
            <a:endParaRPr/>
          </a:p>
        </p:txBody>
      </p:sp>
      <p:sp>
        <p:nvSpPr>
          <p:cNvPr id="1066" name="Google Shape;1066;p13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Now Consider </a:t>
            </a:r>
            <a:r>
              <a:rPr i="1" lang="en-US">
                <a:latin typeface="Cambria Math"/>
                <a:ea typeface="Cambria Math"/>
                <a:cs typeface="Cambria Math"/>
                <a:sym typeface="Cambria Math"/>
              </a:rPr>
              <a:t>∃ x J(x)</a:t>
            </a:r>
            <a:endParaRPr/>
          </a:p>
          <a:p>
            <a:pPr indent="-285750" lvl="1" marL="742950" rtl="0" algn="l">
              <a:spcBef>
                <a:spcPts val="499"/>
              </a:spcBef>
              <a:spcAft>
                <a:spcPts val="0"/>
              </a:spcAft>
              <a:buSzPct val="100000"/>
              <a:buFont typeface="Noto Sans Symbols"/>
              <a:buNone/>
            </a:pPr>
            <a:r>
              <a:rPr lang="en-US"/>
              <a:t>“There is a student in this class who has taken a course in Java.”</a:t>
            </a:r>
            <a:endParaRPr i="1">
              <a:latin typeface="Cambria Math"/>
              <a:ea typeface="Cambria Math"/>
              <a:cs typeface="Cambria Math"/>
              <a:sym typeface="Cambria Math"/>
            </a:endParaRPr>
          </a:p>
          <a:p>
            <a:pPr indent="-285750" lvl="1" marL="742950" rtl="0" algn="l">
              <a:spcBef>
                <a:spcPts val="499"/>
              </a:spcBef>
              <a:spcAft>
                <a:spcPts val="0"/>
              </a:spcAft>
              <a:buSzPct val="100000"/>
              <a:buFont typeface="Noto Sans Symbols"/>
              <a:buNone/>
            </a:pPr>
            <a:r>
              <a:rPr lang="en-US"/>
              <a:t>Where </a:t>
            </a:r>
            <a:r>
              <a:rPr i="1" lang="en-US">
                <a:latin typeface="Cambria Math"/>
                <a:ea typeface="Cambria Math"/>
                <a:cs typeface="Cambria Math"/>
                <a:sym typeface="Cambria Math"/>
              </a:rPr>
              <a:t>J(x)</a:t>
            </a:r>
            <a:r>
              <a:rPr lang="en-US"/>
              <a:t>  is “x has taken a course in Java.”</a:t>
            </a:r>
            <a:endParaRPr/>
          </a:p>
          <a:p>
            <a:pPr indent="-342900" lvl="0" marL="342900" rtl="0" algn="l">
              <a:spcBef>
                <a:spcPts val="592"/>
              </a:spcBef>
              <a:spcAft>
                <a:spcPts val="0"/>
              </a:spcAft>
              <a:buSzPct val="100000"/>
              <a:buChar char="●"/>
            </a:pPr>
            <a:r>
              <a:rPr lang="en-US"/>
              <a:t>Negating the original statement gives “It is not the case that there is a student in this class who has taken Java.” This implies that “Every student in this class has not taken a course in Java”</a:t>
            </a:r>
            <a:endParaRPr/>
          </a:p>
          <a:p>
            <a:pPr indent="-342900" lvl="0" marL="342900" rtl="0" algn="l">
              <a:spcBef>
                <a:spcPts val="592"/>
              </a:spcBef>
              <a:spcAft>
                <a:spcPts val="0"/>
              </a:spcAft>
              <a:buSzPct val="100000"/>
              <a:buFont typeface="Noto Sans Symbols"/>
              <a:buNone/>
            </a:pPr>
            <a:r>
              <a:rPr i="1" lang="en-US">
                <a:latin typeface="Cambria Math"/>
                <a:ea typeface="Cambria Math"/>
                <a:cs typeface="Cambria Math"/>
                <a:sym typeface="Cambria Math"/>
              </a:rPr>
              <a:t>     </a:t>
            </a:r>
            <a:r>
              <a:rPr lang="en-US">
                <a:latin typeface="Cambria Math"/>
                <a:ea typeface="Cambria Math"/>
                <a:cs typeface="Cambria Math"/>
                <a:sym typeface="Cambria Math"/>
              </a:rPr>
              <a:t>Symbolically</a:t>
            </a:r>
            <a:r>
              <a:rPr i="1" lang="en-US">
                <a:latin typeface="Cambria Math"/>
                <a:ea typeface="Cambria Math"/>
                <a:cs typeface="Cambria Math"/>
                <a:sym typeface="Cambria Math"/>
              </a:rPr>
              <a:t>  ¬∃ x J(x)  </a:t>
            </a:r>
            <a:r>
              <a:rPr lang="en-US">
                <a:latin typeface="Cambria Math"/>
                <a:ea typeface="Cambria Math"/>
                <a:cs typeface="Cambria Math"/>
                <a:sym typeface="Cambria Math"/>
              </a:rPr>
              <a:t>and </a:t>
            </a:r>
            <a:r>
              <a:rPr i="1" lang="en-US">
                <a:latin typeface="Cambria Math"/>
                <a:ea typeface="Cambria Math"/>
                <a:cs typeface="Cambria Math"/>
                <a:sym typeface="Cambria Math"/>
              </a:rPr>
              <a:t>∀ x ¬J(x) </a:t>
            </a:r>
            <a:r>
              <a:rPr lang="en-US">
                <a:latin typeface="Cambria Math"/>
                <a:ea typeface="Cambria Math"/>
                <a:cs typeface="Cambria Math"/>
                <a:sym typeface="Cambria Math"/>
              </a:rPr>
              <a:t>are equivalent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37"/>
          <p:cNvSpPr txBox="1"/>
          <p:nvPr>
            <p:ph type="title"/>
          </p:nvPr>
        </p:nvSpPr>
        <p:spPr>
          <a:xfrm>
            <a:off x="457200" y="274638"/>
            <a:ext cx="8229600" cy="7921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 Morgan’s Laws for Quantifiers</a:t>
            </a:r>
            <a:endParaRPr/>
          </a:p>
        </p:txBody>
      </p:sp>
      <p:sp>
        <p:nvSpPr>
          <p:cNvPr id="1072" name="Google Shape;1072;p137"/>
          <p:cNvSpPr txBox="1"/>
          <p:nvPr>
            <p:ph idx="1" type="body"/>
          </p:nvPr>
        </p:nvSpPr>
        <p:spPr>
          <a:xfrm>
            <a:off x="457200" y="1066800"/>
            <a:ext cx="8229600" cy="5562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3200"/>
              <a:buChar char="●"/>
            </a:pPr>
            <a:r>
              <a:rPr lang="en-US"/>
              <a:t>The rules for negating quantifiers are:</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Char char="●"/>
            </a:pPr>
            <a:r>
              <a:rPr lang="en-US"/>
              <a:t>The reasoning in the table shows that:</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Char char="●"/>
            </a:pPr>
            <a:r>
              <a:rPr lang="en-US"/>
              <a:t>These are important. You will use these. </a:t>
            </a:r>
            <a:endParaRPr/>
          </a:p>
        </p:txBody>
      </p:sp>
      <p:pic>
        <p:nvPicPr>
          <p:cNvPr descr="table20.jpg" id="1073" name="Google Shape;1073;p137"/>
          <p:cNvPicPr preferRelativeResize="0"/>
          <p:nvPr/>
        </p:nvPicPr>
        <p:blipFill rotWithShape="1">
          <a:blip r:embed="rId3">
            <a:alphaModFix/>
          </a:blip>
          <a:srcRect b="0" l="0" r="0" t="0"/>
          <a:stretch/>
        </p:blipFill>
        <p:spPr>
          <a:xfrm>
            <a:off x="685800" y="1676400"/>
            <a:ext cx="7772400" cy="2109692"/>
          </a:xfrm>
          <a:prstGeom prst="rect">
            <a:avLst/>
          </a:prstGeom>
          <a:noFill/>
          <a:ln>
            <a:noFill/>
          </a:ln>
        </p:spPr>
      </p:pic>
      <p:pic>
        <p:nvPicPr>
          <p:cNvPr descr="addin_tmp.png" id="1074" name="Google Shape;1074;p137"/>
          <p:cNvPicPr preferRelativeResize="0"/>
          <p:nvPr/>
        </p:nvPicPr>
        <p:blipFill rotWithShape="1">
          <a:blip r:embed="rId4">
            <a:alphaModFix/>
          </a:blip>
          <a:srcRect b="0" l="0" r="0" t="0"/>
          <a:stretch/>
        </p:blipFill>
        <p:spPr>
          <a:xfrm>
            <a:off x="2362200" y="4419600"/>
            <a:ext cx="3432175" cy="382588"/>
          </a:xfrm>
          <a:prstGeom prst="rect">
            <a:avLst/>
          </a:prstGeom>
          <a:noFill/>
          <a:ln>
            <a:noFill/>
          </a:ln>
        </p:spPr>
      </p:pic>
      <p:pic>
        <p:nvPicPr>
          <p:cNvPr descr="addin_tmp.png" id="1075" name="Google Shape;1075;p137"/>
          <p:cNvPicPr preferRelativeResize="0"/>
          <p:nvPr/>
        </p:nvPicPr>
        <p:blipFill rotWithShape="1">
          <a:blip r:embed="rId5">
            <a:alphaModFix/>
          </a:blip>
          <a:srcRect b="0" l="0" r="0" t="0"/>
          <a:stretch/>
        </p:blipFill>
        <p:spPr>
          <a:xfrm>
            <a:off x="2286000" y="5105400"/>
            <a:ext cx="3432175" cy="38258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from English to Logic</a:t>
            </a:r>
            <a:endParaRPr/>
          </a:p>
        </p:txBody>
      </p:sp>
      <p:sp>
        <p:nvSpPr>
          <p:cNvPr id="1081" name="Google Shape;1081;p13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3000"/>
              <a:buFont typeface="Noto Sans Symbols"/>
              <a:buNone/>
            </a:pPr>
            <a:r>
              <a:rPr b="1" lang="en-US" sz="3000"/>
              <a:t>Examples</a:t>
            </a:r>
            <a:r>
              <a:rPr lang="en-US" sz="3000"/>
              <a:t>:</a:t>
            </a:r>
            <a:endParaRPr/>
          </a:p>
          <a:p>
            <a:pPr indent="-342900" lvl="0" marL="342900" rtl="0" algn="l">
              <a:lnSpc>
                <a:spcPct val="80000"/>
              </a:lnSpc>
              <a:spcBef>
                <a:spcPts val="600"/>
              </a:spcBef>
              <a:spcAft>
                <a:spcPts val="0"/>
              </a:spcAft>
              <a:buSzPts val="3000"/>
              <a:buFont typeface="Arial"/>
              <a:buAutoNum type="arabicPeriod"/>
            </a:pPr>
            <a:r>
              <a:rPr lang="en-US" sz="3000"/>
              <a:t>“Some student in this class has visited Mexico.”</a:t>
            </a:r>
            <a:endParaRPr/>
          </a:p>
          <a:p>
            <a:pPr indent="-457200" lvl="1" marL="849313" rtl="0" algn="l">
              <a:lnSpc>
                <a:spcPct val="80000"/>
              </a:lnSpc>
              <a:spcBef>
                <a:spcPts val="500"/>
              </a:spcBef>
              <a:spcAft>
                <a:spcPts val="0"/>
              </a:spcAft>
              <a:buSzPts val="2500"/>
              <a:buFont typeface="Noto Sans Symbols"/>
              <a:buNone/>
            </a:pPr>
            <a:r>
              <a:rPr lang="en-US" sz="2500"/>
              <a:t>   </a:t>
            </a:r>
            <a:r>
              <a:rPr b="1" lang="en-US" sz="2500"/>
              <a:t>Solution</a:t>
            </a:r>
            <a:r>
              <a:rPr lang="en-US" sz="2500"/>
              <a:t>: Let </a:t>
            </a:r>
            <a:r>
              <a:rPr i="1" lang="en-US" sz="2500"/>
              <a:t>M</a:t>
            </a:r>
            <a:r>
              <a:rPr lang="en-US" sz="2500"/>
              <a:t>(</a:t>
            </a:r>
            <a:r>
              <a:rPr i="1" lang="en-US" sz="2500"/>
              <a:t>x</a:t>
            </a:r>
            <a:r>
              <a:rPr lang="en-US" sz="2500"/>
              <a:t>) denote “</a:t>
            </a:r>
            <a:r>
              <a:rPr i="1" lang="en-US" sz="2500"/>
              <a:t>x</a:t>
            </a:r>
            <a:r>
              <a:rPr lang="en-US" sz="2500"/>
              <a:t> has visited Mexico” and </a:t>
            </a:r>
            <a:r>
              <a:rPr i="1" lang="en-US" sz="2500"/>
              <a:t>S</a:t>
            </a:r>
            <a:r>
              <a:rPr lang="en-US" sz="2500"/>
              <a:t>(</a:t>
            </a:r>
            <a:r>
              <a:rPr i="1" lang="en-US" sz="2500"/>
              <a:t>x</a:t>
            </a:r>
            <a:r>
              <a:rPr lang="en-US" sz="2500"/>
              <a:t>) denote “</a:t>
            </a:r>
            <a:r>
              <a:rPr i="1" lang="en-US" sz="2500"/>
              <a:t>x</a:t>
            </a:r>
            <a:r>
              <a:rPr lang="en-US" sz="2500"/>
              <a:t> is a student in this class,”  and </a:t>
            </a:r>
            <a:r>
              <a:rPr i="1" lang="en-US" sz="2500">
                <a:latin typeface="Cambria Math"/>
                <a:ea typeface="Cambria Math"/>
                <a:cs typeface="Cambria Math"/>
                <a:sym typeface="Cambria Math"/>
              </a:rPr>
              <a:t>U  </a:t>
            </a:r>
            <a:r>
              <a:rPr lang="en-US" sz="2500">
                <a:latin typeface="Cambria Math"/>
                <a:ea typeface="Cambria Math"/>
                <a:cs typeface="Cambria Math"/>
                <a:sym typeface="Cambria Math"/>
              </a:rPr>
              <a:t>be all people.</a:t>
            </a:r>
            <a:endParaRPr sz="2500"/>
          </a:p>
          <a:p>
            <a:pPr indent="-457200" lvl="1" marL="849313" rtl="0" algn="l">
              <a:lnSpc>
                <a:spcPct val="80000"/>
              </a:lnSpc>
              <a:spcBef>
                <a:spcPts val="500"/>
              </a:spcBef>
              <a:spcAft>
                <a:spcPts val="0"/>
              </a:spcAft>
              <a:buSzPts val="2500"/>
              <a:buFont typeface="Noto Sans Symbols"/>
              <a:buNone/>
            </a:pPr>
            <a:r>
              <a:rPr lang="en-US" sz="2500"/>
              <a:t>                      ∃</a:t>
            </a:r>
            <a:r>
              <a:rPr i="1" lang="en-US" sz="2500">
                <a:latin typeface="Cambria Math"/>
                <a:ea typeface="Cambria Math"/>
                <a:cs typeface="Cambria Math"/>
                <a:sym typeface="Cambria Math"/>
              </a:rPr>
              <a:t>x  (S(x) </a:t>
            </a:r>
            <a:r>
              <a:rPr lang="en-US" sz="2500">
                <a:latin typeface="Cambria Math"/>
                <a:ea typeface="Cambria Math"/>
                <a:cs typeface="Cambria Math"/>
                <a:sym typeface="Cambria Math"/>
              </a:rPr>
              <a:t>∧ </a:t>
            </a:r>
            <a:r>
              <a:rPr i="1" lang="en-US" sz="2500">
                <a:latin typeface="Cambria Math"/>
                <a:ea typeface="Cambria Math"/>
                <a:cs typeface="Cambria Math"/>
                <a:sym typeface="Cambria Math"/>
              </a:rPr>
              <a:t>M(x))</a:t>
            </a:r>
            <a:endParaRPr sz="2500"/>
          </a:p>
          <a:p>
            <a:pPr indent="-342900" lvl="0" marL="342900" rtl="0" algn="l">
              <a:lnSpc>
                <a:spcPct val="80000"/>
              </a:lnSpc>
              <a:spcBef>
                <a:spcPts val="600"/>
              </a:spcBef>
              <a:spcAft>
                <a:spcPts val="0"/>
              </a:spcAft>
              <a:buSzPts val="3000"/>
              <a:buFont typeface="Arial"/>
              <a:buAutoNum type="arabicPeriod"/>
            </a:pPr>
            <a:r>
              <a:rPr lang="en-US" sz="3000"/>
              <a:t>“Every student in this class has visited Canada or Mexico.”</a:t>
            </a:r>
            <a:endParaRPr/>
          </a:p>
          <a:p>
            <a:pPr indent="-457200" lvl="1" marL="849313" rtl="0" algn="l">
              <a:lnSpc>
                <a:spcPct val="80000"/>
              </a:lnSpc>
              <a:spcBef>
                <a:spcPts val="500"/>
              </a:spcBef>
              <a:spcAft>
                <a:spcPts val="0"/>
              </a:spcAft>
              <a:buSzPts val="2500"/>
              <a:buFont typeface="Noto Sans Symbols"/>
              <a:buNone/>
            </a:pPr>
            <a:r>
              <a:rPr lang="en-US" sz="2500"/>
              <a:t>  </a:t>
            </a:r>
            <a:r>
              <a:rPr b="1" lang="en-US" sz="2500"/>
              <a:t>Solution</a:t>
            </a:r>
            <a:r>
              <a:rPr lang="en-US" sz="2500"/>
              <a:t>: Add </a:t>
            </a:r>
            <a:r>
              <a:rPr i="1" lang="en-US" sz="2500"/>
              <a:t>C</a:t>
            </a:r>
            <a:r>
              <a:rPr lang="en-US" sz="2500"/>
              <a:t>(</a:t>
            </a:r>
            <a:r>
              <a:rPr i="1" lang="en-US" sz="2500"/>
              <a:t>x</a:t>
            </a:r>
            <a:r>
              <a:rPr lang="en-US" sz="2500"/>
              <a:t>) denoting “</a:t>
            </a:r>
            <a:r>
              <a:rPr i="1" lang="en-US" sz="2500"/>
              <a:t>x</a:t>
            </a:r>
            <a:r>
              <a:rPr lang="en-US" sz="2500"/>
              <a:t> has visited Canada.”</a:t>
            </a:r>
            <a:endParaRPr/>
          </a:p>
          <a:p>
            <a:pPr indent="-457200" lvl="1" marL="849313" rtl="0" algn="l">
              <a:lnSpc>
                <a:spcPct val="80000"/>
              </a:lnSpc>
              <a:spcBef>
                <a:spcPts val="500"/>
              </a:spcBef>
              <a:spcAft>
                <a:spcPts val="0"/>
              </a:spcAft>
              <a:buSzPts val="2500"/>
              <a:buNone/>
            </a:pPr>
            <a:r>
              <a:rPr lang="en-US" sz="2500"/>
              <a:t>and </a:t>
            </a:r>
            <a:r>
              <a:rPr i="1" lang="en-US" sz="2500">
                <a:latin typeface="Cambria Math"/>
                <a:ea typeface="Cambria Math"/>
                <a:cs typeface="Cambria Math"/>
                <a:sym typeface="Cambria Math"/>
              </a:rPr>
              <a:t>U  </a:t>
            </a:r>
            <a:r>
              <a:rPr lang="en-US" sz="2500">
                <a:latin typeface="Cambria Math"/>
                <a:ea typeface="Cambria Math"/>
                <a:cs typeface="Cambria Math"/>
                <a:sym typeface="Cambria Math"/>
              </a:rPr>
              <a:t>be all people.</a:t>
            </a:r>
            <a:endParaRPr sz="2500"/>
          </a:p>
          <a:p>
            <a:pPr indent="-457200" lvl="1" marL="849313" rtl="0" algn="l">
              <a:lnSpc>
                <a:spcPct val="80000"/>
              </a:lnSpc>
              <a:spcBef>
                <a:spcPts val="500"/>
              </a:spcBef>
              <a:spcAft>
                <a:spcPts val="0"/>
              </a:spcAft>
              <a:buSzPts val="2500"/>
              <a:buFont typeface="Noto Sans Symbols"/>
              <a:buNone/>
            </a:pPr>
            <a:r>
              <a:rPr i="1" lang="en-US" sz="2500">
                <a:latin typeface="Cambria Math"/>
                <a:ea typeface="Cambria Math"/>
                <a:cs typeface="Cambria Math"/>
                <a:sym typeface="Cambria Math"/>
              </a:rPr>
              <a:t>                    ∀x (S(x)→ (M(x)∨C(x)))</a:t>
            </a:r>
            <a:endParaRPr i="1" sz="2500">
              <a:latin typeface="Cambria Math"/>
              <a:ea typeface="Cambria Math"/>
              <a:cs typeface="Cambria Math"/>
              <a:sym typeface="Cambria Math"/>
            </a:endParaRPr>
          </a:p>
          <a:p>
            <a:pPr indent="-152400" lvl="0" marL="342900" rtl="0" algn="l">
              <a:lnSpc>
                <a:spcPct val="80000"/>
              </a:lnSpc>
              <a:spcBef>
                <a:spcPts val="600"/>
              </a:spcBef>
              <a:spcAft>
                <a:spcPts val="0"/>
              </a:spcAft>
              <a:buSzPts val="3000"/>
              <a:buNone/>
            </a:pPr>
            <a:r>
              <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609600" y="533400"/>
            <a:ext cx="77724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2800">
                <a:solidFill>
                  <a:srgbClr val="0000E5"/>
                </a:solidFill>
              </a:rPr>
              <a:t>Applications</a:t>
            </a:r>
            <a:r>
              <a:rPr lang="en-US" sz="2800">
                <a:solidFill>
                  <a:srgbClr val="FF0000"/>
                </a:solidFill>
              </a:rPr>
              <a:t>: Logic</a:t>
            </a:r>
            <a:br>
              <a:rPr lang="en-US" sz="2800">
                <a:solidFill>
                  <a:schemeClr val="dk1"/>
                </a:solidFill>
              </a:rPr>
            </a:br>
            <a:r>
              <a:rPr lang="en-US" sz="2800">
                <a:solidFill>
                  <a:schemeClr val="dk1"/>
                </a:solidFill>
              </a:rPr>
              <a:t>Hardware and software  specifications</a:t>
            </a:r>
            <a:br>
              <a:rPr lang="en-US" sz="2800">
                <a:solidFill>
                  <a:schemeClr val="dk1"/>
                </a:solidFill>
              </a:rPr>
            </a:br>
            <a:endParaRPr sz="2800">
              <a:solidFill>
                <a:schemeClr val="dk1"/>
              </a:solidFill>
            </a:endParaRPr>
          </a:p>
        </p:txBody>
      </p:sp>
      <p:sp>
        <p:nvSpPr>
          <p:cNvPr id="296" name="Google Shape;296;p40"/>
          <p:cNvSpPr txBox="1"/>
          <p:nvPr>
            <p:ph idx="12" type="sldNum"/>
          </p:nvPr>
        </p:nvSpPr>
        <p:spPr>
          <a:xfrm>
            <a:off x="457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Noto Sans Symbols"/>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97" name="Google Shape;297;p40"/>
          <p:cNvSpPr/>
          <p:nvPr/>
        </p:nvSpPr>
        <p:spPr>
          <a:xfrm>
            <a:off x="0" y="4419600"/>
            <a:ext cx="9144000" cy="2438400"/>
          </a:xfrm>
          <a:prstGeom prst="rect">
            <a:avLst/>
          </a:prstGeom>
          <a:solidFill>
            <a:srgbClr val="CC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298" name="Google Shape;298;p40"/>
          <p:cNvPicPr preferRelativeResize="0"/>
          <p:nvPr/>
        </p:nvPicPr>
        <p:blipFill rotWithShape="1">
          <a:blip r:embed="rId3">
            <a:alphaModFix/>
          </a:blip>
          <a:srcRect b="0" l="0" r="0" t="0"/>
          <a:stretch/>
        </p:blipFill>
        <p:spPr>
          <a:xfrm>
            <a:off x="533400" y="1568450"/>
            <a:ext cx="1870075" cy="1687513"/>
          </a:xfrm>
          <a:prstGeom prst="rect">
            <a:avLst/>
          </a:prstGeom>
          <a:noFill/>
          <a:ln>
            <a:noFill/>
          </a:ln>
        </p:spPr>
      </p:pic>
      <p:pic>
        <p:nvPicPr>
          <p:cNvPr id="299" name="Google Shape;299;p40"/>
          <p:cNvPicPr preferRelativeResize="0"/>
          <p:nvPr/>
        </p:nvPicPr>
        <p:blipFill rotWithShape="1">
          <a:blip r:embed="rId4">
            <a:alphaModFix/>
          </a:blip>
          <a:srcRect b="0" l="0" r="0" t="0"/>
          <a:stretch/>
        </p:blipFill>
        <p:spPr>
          <a:xfrm>
            <a:off x="3886200" y="1322388"/>
            <a:ext cx="1144588" cy="1268412"/>
          </a:xfrm>
          <a:prstGeom prst="rect">
            <a:avLst/>
          </a:prstGeom>
          <a:noFill/>
          <a:ln>
            <a:noFill/>
          </a:ln>
        </p:spPr>
      </p:pic>
      <p:pic>
        <p:nvPicPr>
          <p:cNvPr id="300" name="Google Shape;300;p40"/>
          <p:cNvPicPr preferRelativeResize="0"/>
          <p:nvPr/>
        </p:nvPicPr>
        <p:blipFill rotWithShape="1">
          <a:blip r:embed="rId5">
            <a:alphaModFix/>
          </a:blip>
          <a:srcRect b="0" l="0" r="0" t="0"/>
          <a:stretch/>
        </p:blipFill>
        <p:spPr>
          <a:xfrm>
            <a:off x="2971800" y="2667000"/>
            <a:ext cx="3152775" cy="1336675"/>
          </a:xfrm>
          <a:prstGeom prst="rect">
            <a:avLst/>
          </a:prstGeom>
          <a:noFill/>
          <a:ln>
            <a:noFill/>
          </a:ln>
        </p:spPr>
      </p:pic>
      <p:sp>
        <p:nvSpPr>
          <p:cNvPr id="301" name="Google Shape;301;p40"/>
          <p:cNvSpPr txBox="1"/>
          <p:nvPr/>
        </p:nvSpPr>
        <p:spPr>
          <a:xfrm>
            <a:off x="609600" y="3429000"/>
            <a:ext cx="1524000" cy="6159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000"/>
              <a:buFont typeface="Noto Sans Symbols"/>
              <a:buNone/>
            </a:pPr>
            <a:r>
              <a:rPr b="1" i="0" lang="en-US" sz="1000" u="none" cap="none" strike="noStrike">
                <a:solidFill>
                  <a:schemeClr val="dk1"/>
                </a:solidFill>
                <a:latin typeface="Arial"/>
                <a:ea typeface="Arial"/>
                <a:cs typeface="Arial"/>
                <a:sym typeface="Arial"/>
              </a:rPr>
              <a:t>One-bit Full Adder with</a:t>
            </a:r>
            <a:endParaRPr/>
          </a:p>
          <a:p>
            <a:pPr indent="0" lvl="0" marL="0" marR="0" rtl="0" algn="l">
              <a:spcBef>
                <a:spcPts val="0"/>
              </a:spcBef>
              <a:spcAft>
                <a:spcPts val="0"/>
              </a:spcAft>
              <a:buClr>
                <a:schemeClr val="dk1"/>
              </a:buClr>
              <a:buSzPts val="1000"/>
              <a:buFont typeface="Noto Sans Symbols"/>
              <a:buNone/>
            </a:pPr>
            <a:r>
              <a:rPr b="1" i="0" lang="en-US" sz="1000" u="none" cap="none" strike="noStrike">
                <a:solidFill>
                  <a:schemeClr val="dk1"/>
                </a:solidFill>
                <a:latin typeface="Arial"/>
                <a:ea typeface="Arial"/>
                <a:cs typeface="Arial"/>
                <a:sym typeface="Arial"/>
              </a:rPr>
              <a:t> Carry-In and Carry-Out</a:t>
            </a:r>
            <a:r>
              <a:rPr b="0" i="0" lang="en-US" sz="2400" u="none" cap="none" strike="noStrike">
                <a:solidFill>
                  <a:schemeClr val="dk1"/>
                </a:solidFill>
                <a:latin typeface="Arial"/>
                <a:ea typeface="Arial"/>
                <a:cs typeface="Arial"/>
                <a:sym typeface="Arial"/>
              </a:rPr>
              <a:t> </a:t>
            </a:r>
            <a:endParaRPr/>
          </a:p>
        </p:txBody>
      </p:sp>
      <p:sp>
        <p:nvSpPr>
          <p:cNvPr id="302" name="Google Shape;302;p40"/>
          <p:cNvSpPr/>
          <p:nvPr/>
        </p:nvSpPr>
        <p:spPr>
          <a:xfrm>
            <a:off x="3643313" y="4083050"/>
            <a:ext cx="1838325" cy="368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1" i="0" lang="en-US" sz="1800" u="none" cap="none" strike="noStrike">
                <a:solidFill>
                  <a:schemeClr val="dk1"/>
                </a:solidFill>
                <a:latin typeface="Arial"/>
                <a:ea typeface="Arial"/>
                <a:cs typeface="Arial"/>
                <a:sym typeface="Arial"/>
              </a:rPr>
              <a:t>4-bit full adder</a:t>
            </a:r>
            <a:r>
              <a:rPr b="0" i="0" lang="en-US" sz="1800" u="none" cap="none" strike="noStrike">
                <a:solidFill>
                  <a:schemeClr val="dk1"/>
                </a:solidFill>
                <a:latin typeface="Arial"/>
                <a:ea typeface="Arial"/>
                <a:cs typeface="Arial"/>
                <a:sym typeface="Arial"/>
              </a:rPr>
              <a:t> </a:t>
            </a:r>
            <a:endParaRPr/>
          </a:p>
        </p:txBody>
      </p:sp>
      <p:sp>
        <p:nvSpPr>
          <p:cNvPr id="303" name="Google Shape;303;p40"/>
          <p:cNvSpPr/>
          <p:nvPr/>
        </p:nvSpPr>
        <p:spPr>
          <a:xfrm>
            <a:off x="-1588" y="4268788"/>
            <a:ext cx="9145588" cy="2130425"/>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0" lvl="1" marL="457200" marR="0" rtl="0" algn="l">
              <a:spcBef>
                <a:spcPts val="360"/>
              </a:spcBef>
              <a:spcAft>
                <a:spcPts val="0"/>
              </a:spcAft>
              <a:buClr>
                <a:schemeClr val="dk1"/>
              </a:buClr>
              <a:buSzPts val="1800"/>
              <a:buFont typeface="Noto Sans Symbols"/>
              <a:buNone/>
            </a:pPr>
            <a:r>
              <a:rPr b="1" i="0" lang="en-US" sz="1800" u="none" cap="none" strike="noStrike">
                <a:solidFill>
                  <a:schemeClr val="dk1"/>
                </a:solidFill>
                <a:latin typeface="Arial"/>
                <a:ea typeface="Arial"/>
                <a:cs typeface="Arial"/>
                <a:sym typeface="Arial"/>
              </a:rPr>
              <a:t>Example 2: System Specification</a:t>
            </a:r>
            <a:r>
              <a:rPr b="1" i="0" lang="en-US" sz="1600" u="none" cap="none" strike="noStrike">
                <a:solidFill>
                  <a:schemeClr val="dk1"/>
                </a:solidFill>
                <a:latin typeface="Arial"/>
                <a:ea typeface="Arial"/>
                <a:cs typeface="Arial"/>
                <a:sym typeface="Arial"/>
              </a:rPr>
              <a:t>:</a:t>
            </a:r>
            <a:endParaRPr/>
          </a:p>
          <a:p>
            <a:pPr indent="-101600" lvl="1" marL="457200" marR="0" rtl="0" algn="l">
              <a:spcBef>
                <a:spcPts val="320"/>
              </a:spcBef>
              <a:spcAft>
                <a:spcPts val="0"/>
              </a:spcAft>
              <a:buClr>
                <a:schemeClr val="dk1"/>
              </a:buClr>
              <a:buSzPts val="1600"/>
              <a:buFont typeface="Noto Sans Symbols"/>
              <a:buChar char="●"/>
            </a:pPr>
            <a:r>
              <a:rPr b="0" i="0" lang="en-US" sz="1600" u="none" cap="none" strike="noStrike">
                <a:solidFill>
                  <a:schemeClr val="dk1"/>
                </a:solidFill>
                <a:latin typeface="Arial"/>
                <a:ea typeface="Arial"/>
                <a:cs typeface="Arial"/>
                <a:sym typeface="Arial"/>
              </a:rPr>
              <a:t>The router can send packets to the edge system only if it supports the new address space. </a:t>
            </a:r>
            <a:endParaRPr/>
          </a:p>
          <a:p>
            <a:pPr indent="-101600" lvl="1" marL="457200" marR="0" rtl="0" algn="l">
              <a:spcBef>
                <a:spcPts val="320"/>
              </a:spcBef>
              <a:spcAft>
                <a:spcPts val="0"/>
              </a:spcAft>
              <a:buClr>
                <a:schemeClr val="dk1"/>
              </a:buClr>
              <a:buSzPts val="1600"/>
              <a:buFont typeface="Noto Sans Symbols"/>
              <a:buChar char="●"/>
            </a:pPr>
            <a:r>
              <a:rPr b="0" i="0" lang="en-US" sz="1600" u="none" cap="none" strike="noStrike">
                <a:solidFill>
                  <a:schemeClr val="dk1"/>
                </a:solidFill>
                <a:latin typeface="Arial"/>
                <a:ea typeface="Arial"/>
                <a:cs typeface="Arial"/>
                <a:sym typeface="Arial"/>
              </a:rPr>
              <a:t>For the router to support the new address space it’s necessary that the latest software release be installed. </a:t>
            </a:r>
            <a:endParaRPr/>
          </a:p>
          <a:p>
            <a:pPr indent="-101600" lvl="1" marL="457200" marR="0" rtl="0" algn="l">
              <a:spcBef>
                <a:spcPts val="320"/>
              </a:spcBef>
              <a:spcAft>
                <a:spcPts val="0"/>
              </a:spcAft>
              <a:buClr>
                <a:schemeClr val="dk1"/>
              </a:buClr>
              <a:buSzPts val="1600"/>
              <a:buFont typeface="Noto Sans Symbols"/>
              <a:buChar char="●"/>
            </a:pPr>
            <a:r>
              <a:rPr b="0" i="0" lang="en-US" sz="1600" u="none" cap="none" strike="noStrike">
                <a:solidFill>
                  <a:schemeClr val="dk1"/>
                </a:solidFill>
                <a:latin typeface="Arial"/>
                <a:ea typeface="Arial"/>
                <a:cs typeface="Arial"/>
                <a:sym typeface="Arial"/>
              </a:rPr>
              <a:t>The router can send packets to the edge system if the latest software release is installed. </a:t>
            </a:r>
            <a:endParaRPr/>
          </a:p>
          <a:p>
            <a:pPr indent="-101600" lvl="1" marL="457200" marR="0" rtl="0" algn="l">
              <a:spcBef>
                <a:spcPts val="320"/>
              </a:spcBef>
              <a:spcAft>
                <a:spcPts val="0"/>
              </a:spcAft>
              <a:buClr>
                <a:schemeClr val="dk1"/>
              </a:buClr>
              <a:buSzPts val="1600"/>
              <a:buFont typeface="Noto Sans Symbols"/>
              <a:buChar char="●"/>
            </a:pPr>
            <a:r>
              <a:rPr b="0" i="0" lang="en-US" sz="1600" u="none" cap="none" strike="noStrike">
                <a:solidFill>
                  <a:schemeClr val="dk1"/>
                </a:solidFill>
                <a:latin typeface="Arial"/>
                <a:ea typeface="Arial"/>
                <a:cs typeface="Arial"/>
                <a:sym typeface="Arial"/>
              </a:rPr>
              <a:t>The router does not support the new address space.</a:t>
            </a:r>
            <a:endParaRPr/>
          </a:p>
        </p:txBody>
      </p:sp>
      <p:sp>
        <p:nvSpPr>
          <p:cNvPr id="304" name="Google Shape;304;p40"/>
          <p:cNvSpPr/>
          <p:nvPr/>
        </p:nvSpPr>
        <p:spPr>
          <a:xfrm>
            <a:off x="6326188" y="3124200"/>
            <a:ext cx="2589212"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Example 1: Adder</a:t>
            </a:r>
            <a:endParaRPr/>
          </a:p>
        </p:txBody>
      </p:sp>
      <p:sp>
        <p:nvSpPr>
          <p:cNvPr id="305" name="Google Shape;305;p40"/>
          <p:cNvSpPr txBox="1"/>
          <p:nvPr/>
        </p:nvSpPr>
        <p:spPr>
          <a:xfrm>
            <a:off x="17463" y="6378575"/>
            <a:ext cx="79502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000"/>
              <a:buFont typeface="Noto Sans Symbols"/>
              <a:buNone/>
            </a:pPr>
            <a:r>
              <a:rPr b="0" i="0" lang="en-US" sz="2000" u="none" cap="none" strike="noStrike">
                <a:solidFill>
                  <a:srgbClr val="FF0000"/>
                </a:solidFill>
                <a:latin typeface="Arial"/>
                <a:ea typeface="Arial"/>
                <a:cs typeface="Arial"/>
                <a:sym typeface="Arial"/>
              </a:rPr>
              <a:t>How to write these specifications in a rigorous / formal way? </a:t>
            </a:r>
            <a:r>
              <a:rPr b="1" i="0" lang="en-US" sz="2000" u="none" cap="none" strike="noStrike">
                <a:solidFill>
                  <a:srgbClr val="0000E5"/>
                </a:solidFill>
                <a:latin typeface="Arial"/>
                <a:ea typeface="Arial"/>
                <a:cs typeface="Arial"/>
                <a:sym typeface="Arial"/>
              </a:rPr>
              <a:t>Use Logic</a:t>
            </a:r>
            <a:endParaRPr/>
          </a:p>
        </p:txBody>
      </p:sp>
      <p:sp>
        <p:nvSpPr>
          <p:cNvPr id="306" name="Google Shape;306;p40"/>
          <p:cNvSpPr txBox="1"/>
          <p:nvPr/>
        </p:nvSpPr>
        <p:spPr>
          <a:xfrm>
            <a:off x="5715000" y="1828800"/>
            <a:ext cx="3336925" cy="830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Arial"/>
                <a:ea typeface="Arial"/>
                <a:cs typeface="Arial"/>
                <a:sym typeface="Arial"/>
              </a:rPr>
              <a:t>Formal: Input_wire_A</a:t>
            </a:r>
            <a:endParaRPr/>
          </a:p>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Arial"/>
                <a:ea typeface="Arial"/>
                <a:cs typeface="Arial"/>
                <a:sym typeface="Arial"/>
              </a:rPr>
              <a:t>              value in {0, 1}</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Some Fun with Translating from English into Logical Expressions</a:t>
            </a:r>
            <a:endParaRPr/>
          </a:p>
        </p:txBody>
      </p:sp>
      <p:sp>
        <p:nvSpPr>
          <p:cNvPr id="1087" name="Google Shape;1087;p13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a:t>
            </a:r>
            <a:r>
              <a:rPr i="1" lang="en-US"/>
              <a:t>x</a:t>
            </a:r>
            <a:r>
              <a:rPr lang="en-US"/>
              <a:t>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a:t>
            </a:r>
            <a:r>
              <a:rPr lang="en-US"/>
              <a:t> is a Blubber</a:t>
            </a:r>
            <a:endParaRPr/>
          </a:p>
          <a:p>
            <a:pPr indent="-285750" lvl="1" marL="742950" rtl="0" algn="l">
              <a:spcBef>
                <a:spcPts val="540"/>
              </a:spcBef>
              <a:spcAft>
                <a:spcPts val="0"/>
              </a:spcAft>
              <a:buSzPts val="2700"/>
              <a:buFont typeface="Noto Sans Symbols"/>
              <a:buNone/>
            </a:pPr>
            <a:r>
              <a:rPr i="1" lang="en-US"/>
              <a:t>T(x)</a:t>
            </a:r>
            <a:r>
              <a:rPr lang="en-US"/>
              <a:t>: x is a Oddment</a:t>
            </a:r>
            <a:endParaRPr/>
          </a:p>
          <a:p>
            <a:pPr indent="-342900" lvl="0" marL="342900" rtl="0" algn="l">
              <a:spcBef>
                <a:spcPts val="640"/>
              </a:spcBef>
              <a:spcAft>
                <a:spcPts val="0"/>
              </a:spcAft>
              <a:buSzPts val="3200"/>
              <a:buFont typeface="Noto Sans Symbols"/>
              <a:buNone/>
            </a:pPr>
            <a:r>
              <a:rPr b="1" lang="en-US"/>
              <a:t>   </a:t>
            </a:r>
            <a:r>
              <a:rPr lang="en-US"/>
              <a:t>Translate “Everything is a Nitwit”</a:t>
            </a:r>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b="1" lang="en-US"/>
              <a:t>    Solution</a:t>
            </a:r>
            <a:r>
              <a:rPr lang="en-US"/>
              <a:t>: </a:t>
            </a:r>
            <a:r>
              <a:rPr i="1" lang="en-US">
                <a:latin typeface="Cambria Math"/>
                <a:ea typeface="Cambria Math"/>
                <a:cs typeface="Cambria Math"/>
                <a:sym typeface="Cambria Math"/>
              </a:rPr>
              <a:t>∀x F(x)</a:t>
            </a:r>
            <a:endParaRPr i="1">
              <a:latin typeface="Cambria Math"/>
              <a:ea typeface="Cambria Math"/>
              <a:cs typeface="Cambria Math"/>
              <a:sym typeface="Cambria Math"/>
            </a:endParaRPr>
          </a:p>
          <a:p>
            <a:pPr indent="-139700" lvl="0" marL="342900" rtl="0" algn="l">
              <a:spcBef>
                <a:spcPts val="640"/>
              </a:spcBef>
              <a:spcAft>
                <a:spcPts val="0"/>
              </a:spcAft>
              <a:buSzPts val="3200"/>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(cont)</a:t>
            </a:r>
            <a:endParaRPr/>
          </a:p>
        </p:txBody>
      </p:sp>
      <p:sp>
        <p:nvSpPr>
          <p:cNvPr id="1093" name="Google Shape;1093;p14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a:t>
            </a:r>
            <a:r>
              <a:rPr i="1" lang="en-US"/>
              <a:t>x</a:t>
            </a:r>
            <a:r>
              <a:rPr lang="en-US"/>
              <a:t>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a:t>
            </a:r>
            <a:r>
              <a:rPr lang="en-US"/>
              <a:t> is a Blubber</a:t>
            </a:r>
            <a:endParaRPr/>
          </a:p>
          <a:p>
            <a:pPr indent="-285750" lvl="1" marL="742950" rtl="0" algn="l">
              <a:spcBef>
                <a:spcPts val="540"/>
              </a:spcBef>
              <a:spcAft>
                <a:spcPts val="0"/>
              </a:spcAft>
              <a:buSzPts val="2700"/>
              <a:buFont typeface="Noto Sans Symbols"/>
              <a:buNone/>
            </a:pPr>
            <a:r>
              <a:rPr i="1" lang="en-US"/>
              <a:t>T(x)</a:t>
            </a:r>
            <a:r>
              <a:rPr lang="en-US"/>
              <a:t>: </a:t>
            </a:r>
            <a:r>
              <a:rPr i="1" lang="en-US"/>
              <a:t>x</a:t>
            </a:r>
            <a:r>
              <a:rPr lang="en-US"/>
              <a:t> is a Oddment</a:t>
            </a:r>
            <a:endParaRPr/>
          </a:p>
          <a:p>
            <a:pPr indent="-342900" lvl="0" marL="342900" rtl="0" algn="l">
              <a:spcBef>
                <a:spcPts val="640"/>
              </a:spcBef>
              <a:spcAft>
                <a:spcPts val="0"/>
              </a:spcAft>
              <a:buSzPts val="3200"/>
              <a:buFont typeface="Noto Sans Symbols"/>
              <a:buNone/>
            </a:pPr>
            <a:r>
              <a:rPr lang="en-US"/>
              <a:t>   “Nothing is a Blubber.”</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b="1" lang="en-US"/>
              <a:t>     Solution</a:t>
            </a:r>
            <a:r>
              <a:rPr lang="en-US"/>
              <a:t>: </a:t>
            </a:r>
            <a:r>
              <a:rPr lang="en-US">
                <a:latin typeface="Cambria Math"/>
                <a:ea typeface="Cambria Math"/>
                <a:cs typeface="Cambria Math"/>
                <a:sym typeface="Cambria Math"/>
              </a:rPr>
              <a:t>¬</a:t>
            </a:r>
            <a:r>
              <a:rPr lang="en-US"/>
              <a:t>∃</a:t>
            </a:r>
            <a:r>
              <a:rPr i="1" lang="en-US">
                <a:latin typeface="Cambria Math"/>
                <a:ea typeface="Cambria Math"/>
                <a:cs typeface="Cambria Math"/>
                <a:sym typeface="Cambria Math"/>
              </a:rPr>
              <a:t>x S(x)   </a:t>
            </a:r>
            <a:r>
              <a:rPr lang="en-US">
                <a:latin typeface="Cambria Math"/>
                <a:ea typeface="Cambria Math"/>
                <a:cs typeface="Cambria Math"/>
                <a:sym typeface="Cambria Math"/>
              </a:rPr>
              <a:t>What is this equivalent to?</a:t>
            </a:r>
            <a:endParaRPr>
              <a:latin typeface="Cambria Math"/>
              <a:ea typeface="Cambria Math"/>
              <a:cs typeface="Cambria Math"/>
              <a:sym typeface="Cambria Math"/>
            </a:endParaRPr>
          </a:p>
          <a:p>
            <a:pPr indent="-342900" lvl="0" marL="342900" rtl="0" algn="l">
              <a:spcBef>
                <a:spcPts val="640"/>
              </a:spcBef>
              <a:spcAft>
                <a:spcPts val="0"/>
              </a:spcAft>
              <a:buSzPts val="3200"/>
              <a:buFont typeface="Noto Sans Symbols"/>
              <a:buNone/>
            </a:pPr>
            <a:r>
              <a:rPr lang="en-US"/>
              <a:t>     </a:t>
            </a:r>
            <a:r>
              <a:rPr b="1" lang="en-US"/>
              <a:t>Solution</a:t>
            </a:r>
            <a:r>
              <a:rPr lang="en-US"/>
              <a:t>:   ∀</a:t>
            </a:r>
            <a:r>
              <a:rPr i="1" lang="en-US">
                <a:latin typeface="Cambria Math"/>
                <a:ea typeface="Cambria Math"/>
                <a:cs typeface="Cambria Math"/>
                <a:sym typeface="Cambria Math"/>
              </a:rPr>
              <a:t>x </a:t>
            </a:r>
            <a:r>
              <a:rPr lang="en-US">
                <a:latin typeface="Cambria Math"/>
                <a:ea typeface="Cambria Math"/>
                <a:cs typeface="Cambria Math"/>
                <a:sym typeface="Cambria Math"/>
              </a:rPr>
              <a:t>¬ </a:t>
            </a:r>
            <a:r>
              <a:rPr i="1" lang="en-US">
                <a:latin typeface="Cambria Math"/>
                <a:ea typeface="Cambria Math"/>
                <a:cs typeface="Cambria Math"/>
                <a:sym typeface="Cambria Math"/>
              </a:rPr>
              <a:t>S(x)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(cont)</a:t>
            </a:r>
            <a:endParaRPr/>
          </a:p>
        </p:txBody>
      </p:sp>
      <p:sp>
        <p:nvSpPr>
          <p:cNvPr id="1099" name="Google Shape;1099;p14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a:t>
            </a:r>
            <a:r>
              <a:rPr i="1" lang="en-US"/>
              <a:t>x</a:t>
            </a:r>
            <a:r>
              <a:rPr lang="en-US"/>
              <a:t>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a:t>
            </a:r>
            <a:r>
              <a:rPr lang="en-US"/>
              <a:t> is a Blubber</a:t>
            </a:r>
            <a:endParaRPr/>
          </a:p>
          <a:p>
            <a:pPr indent="-285750" lvl="1" marL="742950" rtl="0" algn="l">
              <a:spcBef>
                <a:spcPts val="540"/>
              </a:spcBef>
              <a:spcAft>
                <a:spcPts val="0"/>
              </a:spcAft>
              <a:buSzPts val="2700"/>
              <a:buFont typeface="Noto Sans Symbols"/>
              <a:buNone/>
            </a:pPr>
            <a:r>
              <a:rPr i="1" lang="en-US"/>
              <a:t>T(x)</a:t>
            </a:r>
            <a:r>
              <a:rPr lang="en-US"/>
              <a:t>: </a:t>
            </a:r>
            <a:r>
              <a:rPr i="1" lang="en-US"/>
              <a:t>x</a:t>
            </a:r>
            <a:r>
              <a:rPr lang="en-US"/>
              <a:t> is a Oddment</a:t>
            </a:r>
            <a:endParaRPr/>
          </a:p>
          <a:p>
            <a:pPr indent="-342900" lvl="0" marL="342900" rtl="0" algn="l">
              <a:spcBef>
                <a:spcPts val="640"/>
              </a:spcBef>
              <a:spcAft>
                <a:spcPts val="0"/>
              </a:spcAft>
              <a:buSzPts val="3200"/>
              <a:buFont typeface="Noto Sans Symbols"/>
              <a:buNone/>
            </a:pPr>
            <a:r>
              <a:rPr lang="en-US"/>
              <a:t>  “All Nitwits are Blubbers.”</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b="1" lang="en-US"/>
              <a:t>   Solution</a:t>
            </a:r>
            <a:r>
              <a:rPr lang="en-US"/>
              <a:t>: </a:t>
            </a:r>
            <a:r>
              <a:rPr i="1" lang="en-US">
                <a:latin typeface="Cambria Math"/>
                <a:ea typeface="Cambria Math"/>
                <a:cs typeface="Cambria Math"/>
                <a:sym typeface="Cambria Math"/>
              </a:rPr>
              <a:t>∀x (F(x)→ S(x))</a:t>
            </a:r>
            <a:endParaRPr i="1">
              <a:latin typeface="Cambria Math"/>
              <a:ea typeface="Cambria Math"/>
              <a:cs typeface="Cambria Math"/>
              <a:sym typeface="Cambria Math"/>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(cont)</a:t>
            </a:r>
            <a:endParaRPr/>
          </a:p>
        </p:txBody>
      </p:sp>
      <p:sp>
        <p:nvSpPr>
          <p:cNvPr id="1105" name="Google Shape;1105;p14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a:t>
            </a:r>
            <a:r>
              <a:rPr i="1" lang="en-US"/>
              <a:t>x</a:t>
            </a:r>
            <a:r>
              <a:rPr lang="en-US"/>
              <a:t>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a:t>
            </a:r>
            <a:r>
              <a:rPr lang="en-US"/>
              <a:t> is a Blubber</a:t>
            </a:r>
            <a:endParaRPr/>
          </a:p>
          <a:p>
            <a:pPr indent="-285750" lvl="1" marL="742950" rtl="0" algn="l">
              <a:spcBef>
                <a:spcPts val="540"/>
              </a:spcBef>
              <a:spcAft>
                <a:spcPts val="0"/>
              </a:spcAft>
              <a:buSzPts val="2700"/>
              <a:buFont typeface="Noto Sans Symbols"/>
              <a:buNone/>
            </a:pPr>
            <a:r>
              <a:rPr i="1" lang="en-US"/>
              <a:t>T(x)</a:t>
            </a:r>
            <a:r>
              <a:rPr lang="en-US"/>
              <a:t>: </a:t>
            </a:r>
            <a:r>
              <a:rPr i="1" lang="en-US"/>
              <a:t>x</a:t>
            </a:r>
            <a:r>
              <a:rPr lang="en-US"/>
              <a:t> is a Oddment</a:t>
            </a:r>
            <a:endParaRPr/>
          </a:p>
          <a:p>
            <a:pPr indent="-342900" lvl="0" marL="342900" rtl="0" algn="l">
              <a:spcBef>
                <a:spcPts val="640"/>
              </a:spcBef>
              <a:spcAft>
                <a:spcPts val="0"/>
              </a:spcAft>
              <a:buSzPts val="3200"/>
              <a:buFont typeface="Noto Sans Symbols"/>
              <a:buNone/>
            </a:pPr>
            <a:r>
              <a:rPr lang="en-US"/>
              <a:t>  “Some Nitwits are Oddments.”</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b="1" lang="en-US"/>
              <a:t>   Solution</a:t>
            </a:r>
            <a:r>
              <a:rPr lang="en-US"/>
              <a:t>: ∃</a:t>
            </a:r>
            <a:r>
              <a:rPr i="1" lang="en-US">
                <a:latin typeface="Cambria Math"/>
                <a:ea typeface="Cambria Math"/>
                <a:cs typeface="Cambria Math"/>
                <a:sym typeface="Cambria Math"/>
              </a:rPr>
              <a:t>x (F(x) </a:t>
            </a:r>
            <a:r>
              <a:rPr lang="en-US">
                <a:latin typeface="Cambria Math"/>
                <a:ea typeface="Cambria Math"/>
                <a:cs typeface="Cambria Math"/>
                <a:sym typeface="Cambria Math"/>
              </a:rPr>
              <a:t>∧ </a:t>
            </a:r>
            <a:r>
              <a:rPr i="1" lang="en-US">
                <a:latin typeface="Cambria Math"/>
                <a:ea typeface="Cambria Math"/>
                <a:cs typeface="Cambria Math"/>
                <a:sym typeface="Cambria Math"/>
              </a:rPr>
              <a:t>T(x))</a:t>
            </a:r>
            <a:endParaRPr i="1">
              <a:latin typeface="Cambria Math"/>
              <a:ea typeface="Cambria Math"/>
              <a:cs typeface="Cambria Math"/>
              <a:sym typeface="Cambria Math"/>
            </a:endParaRPr>
          </a:p>
          <a:p>
            <a:pPr indent="-139700" lvl="0" marL="342900" rtl="0" algn="l">
              <a:spcBef>
                <a:spcPts val="640"/>
              </a:spcBef>
              <a:spcAft>
                <a:spcPts val="0"/>
              </a:spcAft>
              <a:buSzPts val="3200"/>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(cont)</a:t>
            </a:r>
            <a:endParaRPr/>
          </a:p>
        </p:txBody>
      </p:sp>
      <p:sp>
        <p:nvSpPr>
          <p:cNvPr id="1111" name="Google Shape;1111;p14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a:t>
            </a:r>
            <a:r>
              <a:rPr i="1" lang="en-US"/>
              <a:t>x</a:t>
            </a:r>
            <a:r>
              <a:rPr lang="en-US"/>
              <a:t>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 </a:t>
            </a:r>
            <a:r>
              <a:rPr lang="en-US"/>
              <a:t>is a Blubber</a:t>
            </a:r>
            <a:endParaRPr/>
          </a:p>
          <a:p>
            <a:pPr indent="-285750" lvl="1" marL="742950" rtl="0" algn="l">
              <a:spcBef>
                <a:spcPts val="540"/>
              </a:spcBef>
              <a:spcAft>
                <a:spcPts val="0"/>
              </a:spcAft>
              <a:buSzPts val="2700"/>
              <a:buFont typeface="Noto Sans Symbols"/>
              <a:buNone/>
            </a:pPr>
            <a:r>
              <a:rPr i="1" lang="en-US"/>
              <a:t>T(x)</a:t>
            </a:r>
            <a:r>
              <a:rPr lang="en-US"/>
              <a:t>: </a:t>
            </a:r>
            <a:r>
              <a:rPr i="1" lang="en-US"/>
              <a:t>x</a:t>
            </a:r>
            <a:r>
              <a:rPr lang="en-US"/>
              <a:t> is a Oddment</a:t>
            </a:r>
            <a:endParaRPr/>
          </a:p>
          <a:p>
            <a:pPr indent="-342900" lvl="0" marL="342900" rtl="0" algn="l">
              <a:spcBef>
                <a:spcPts val="640"/>
              </a:spcBef>
              <a:spcAft>
                <a:spcPts val="0"/>
              </a:spcAft>
              <a:buSzPts val="3200"/>
              <a:buFont typeface="Noto Sans Symbols"/>
              <a:buNone/>
            </a:pPr>
            <a:r>
              <a:rPr lang="en-US"/>
              <a:t>   “No Blubber is a Oddment.”</a:t>
            </a:r>
            <a:endParaRPr/>
          </a:p>
          <a:p>
            <a:pPr indent="-342900" lvl="0" marL="342900" rtl="0" algn="l">
              <a:spcBef>
                <a:spcPts val="640"/>
              </a:spcBef>
              <a:spcAft>
                <a:spcPts val="0"/>
              </a:spcAft>
              <a:buSzPts val="3200"/>
              <a:buFont typeface="Noto Sans Symbols"/>
              <a:buNone/>
            </a:pPr>
            <a:r>
              <a:rPr b="1" lang="en-US"/>
              <a:t>	Solution</a:t>
            </a:r>
            <a:r>
              <a:rPr lang="en-US"/>
              <a:t>: </a:t>
            </a:r>
            <a:r>
              <a:rPr lang="en-US">
                <a:latin typeface="Cambria Math"/>
                <a:ea typeface="Cambria Math"/>
                <a:cs typeface="Cambria Math"/>
                <a:sym typeface="Cambria Math"/>
              </a:rPr>
              <a:t>¬</a:t>
            </a:r>
            <a:r>
              <a:rPr lang="en-US"/>
              <a:t>∃</a:t>
            </a:r>
            <a:r>
              <a:rPr i="1" lang="en-US">
                <a:latin typeface="Cambria Math"/>
                <a:ea typeface="Cambria Math"/>
                <a:cs typeface="Cambria Math"/>
                <a:sym typeface="Cambria Math"/>
              </a:rPr>
              <a:t>x (S(x) </a:t>
            </a:r>
            <a:r>
              <a:rPr lang="en-US">
                <a:latin typeface="Cambria Math"/>
                <a:ea typeface="Cambria Math"/>
                <a:cs typeface="Cambria Math"/>
                <a:sym typeface="Cambria Math"/>
              </a:rPr>
              <a:t>∧ </a:t>
            </a:r>
            <a:r>
              <a:rPr i="1" lang="en-US">
                <a:latin typeface="Cambria Math"/>
                <a:ea typeface="Cambria Math"/>
                <a:cs typeface="Cambria Math"/>
                <a:sym typeface="Cambria Math"/>
              </a:rPr>
              <a:t>T(x))  </a:t>
            </a:r>
            <a:r>
              <a:rPr lang="en-US">
                <a:latin typeface="Cambria Math"/>
                <a:ea typeface="Cambria Math"/>
                <a:cs typeface="Cambria Math"/>
                <a:sym typeface="Cambria Math"/>
              </a:rPr>
              <a:t>What is this equivalent to?</a:t>
            </a:r>
            <a:endParaRPr>
              <a:latin typeface="Cambria Math"/>
              <a:ea typeface="Cambria Math"/>
              <a:cs typeface="Cambria Math"/>
              <a:sym typeface="Cambria Math"/>
            </a:endParaRPr>
          </a:p>
          <a:p>
            <a:pPr indent="-342900" lvl="0" marL="342900" rtl="0" algn="l">
              <a:spcBef>
                <a:spcPts val="640"/>
              </a:spcBef>
              <a:spcAft>
                <a:spcPts val="0"/>
              </a:spcAft>
              <a:buSzPts val="3200"/>
              <a:buNone/>
            </a:pPr>
            <a:r>
              <a:rPr lang="en-US"/>
              <a:t>    		     ∀</a:t>
            </a:r>
            <a:r>
              <a:rPr i="1" lang="en-US">
                <a:latin typeface="Cambria Math"/>
                <a:ea typeface="Cambria Math"/>
                <a:cs typeface="Cambria Math"/>
                <a:sym typeface="Cambria Math"/>
              </a:rPr>
              <a:t>x </a:t>
            </a:r>
            <a:r>
              <a:rPr lang="en-US">
                <a:latin typeface="Cambria Math"/>
                <a:ea typeface="Cambria Math"/>
                <a:cs typeface="Cambria Math"/>
                <a:sym typeface="Cambria Math"/>
              </a:rPr>
              <a:t>¬ </a:t>
            </a:r>
            <a:r>
              <a:rPr i="1" lang="en-US">
                <a:latin typeface="Cambria Math"/>
                <a:ea typeface="Cambria Math"/>
                <a:cs typeface="Cambria Math"/>
                <a:sym typeface="Cambria Math"/>
              </a:rPr>
              <a:t>(S(x) </a:t>
            </a:r>
            <a:r>
              <a:rPr lang="en-US">
                <a:latin typeface="Cambria Math"/>
                <a:ea typeface="Cambria Math"/>
                <a:cs typeface="Cambria Math"/>
                <a:sym typeface="Cambria Math"/>
              </a:rPr>
              <a:t>∧ </a:t>
            </a:r>
            <a:r>
              <a:rPr i="1" lang="en-US">
                <a:latin typeface="Cambria Math"/>
                <a:ea typeface="Cambria Math"/>
                <a:cs typeface="Cambria Math"/>
                <a:sym typeface="Cambria Math"/>
              </a:rPr>
              <a:t>T(x))</a:t>
            </a:r>
            <a:endParaRPr/>
          </a:p>
          <a:p>
            <a:pPr indent="-342900" lvl="0" marL="342900" rtl="0" algn="l">
              <a:spcBef>
                <a:spcPts val="640"/>
              </a:spcBef>
              <a:spcAft>
                <a:spcPts val="0"/>
              </a:spcAft>
              <a:buSzPts val="3200"/>
              <a:buNone/>
            </a:pPr>
            <a:r>
              <a:rPr lang="en-US"/>
              <a:t>			     ∀</a:t>
            </a:r>
            <a:r>
              <a:rPr i="1" lang="en-US">
                <a:latin typeface="Cambria Math"/>
                <a:ea typeface="Cambria Math"/>
                <a:cs typeface="Cambria Math"/>
                <a:sym typeface="Cambria Math"/>
              </a:rPr>
              <a:t>x (</a:t>
            </a:r>
            <a:r>
              <a:rPr lang="en-US">
                <a:latin typeface="Cambria Math"/>
                <a:ea typeface="Cambria Math"/>
                <a:cs typeface="Cambria Math"/>
                <a:sym typeface="Cambria Math"/>
              </a:rPr>
              <a:t>¬</a:t>
            </a:r>
            <a:r>
              <a:rPr i="1" lang="en-US">
                <a:latin typeface="Cambria Math"/>
                <a:ea typeface="Cambria Math"/>
                <a:cs typeface="Cambria Math"/>
                <a:sym typeface="Cambria Math"/>
              </a:rPr>
              <a:t>S(x) ∨ </a:t>
            </a:r>
            <a:r>
              <a:rPr lang="en-US">
                <a:latin typeface="Cambria Math"/>
                <a:ea typeface="Cambria Math"/>
                <a:cs typeface="Cambria Math"/>
                <a:sym typeface="Cambria Math"/>
              </a:rPr>
              <a:t>¬</a:t>
            </a:r>
            <a:r>
              <a:rPr i="1" lang="en-US">
                <a:latin typeface="Cambria Math"/>
                <a:ea typeface="Cambria Math"/>
                <a:cs typeface="Cambria Math"/>
                <a:sym typeface="Cambria Math"/>
              </a:rPr>
              <a:t>T(x))</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Translation (cont)</a:t>
            </a:r>
            <a:endParaRPr/>
          </a:p>
        </p:txBody>
      </p:sp>
      <p:sp>
        <p:nvSpPr>
          <p:cNvPr id="1117" name="Google Shape;1117;p14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U = {Nitwits, Blubbers, Oddments}</a:t>
            </a:r>
            <a:endParaRPr/>
          </a:p>
          <a:p>
            <a:pPr indent="-285750" lvl="1" marL="742950" rtl="0" algn="l">
              <a:spcBef>
                <a:spcPts val="540"/>
              </a:spcBef>
              <a:spcAft>
                <a:spcPts val="0"/>
              </a:spcAft>
              <a:buSzPts val="2700"/>
              <a:buFont typeface="Noto Sans Symbols"/>
              <a:buNone/>
            </a:pPr>
            <a:r>
              <a:rPr i="1" lang="en-US"/>
              <a:t>F(x)</a:t>
            </a:r>
            <a:r>
              <a:rPr lang="en-US"/>
              <a:t>: x is a Nitwit</a:t>
            </a:r>
            <a:endParaRPr/>
          </a:p>
          <a:p>
            <a:pPr indent="-285750" lvl="1" marL="742950" rtl="0" algn="l">
              <a:spcBef>
                <a:spcPts val="540"/>
              </a:spcBef>
              <a:spcAft>
                <a:spcPts val="0"/>
              </a:spcAft>
              <a:buSzPts val="2700"/>
              <a:buFont typeface="Noto Sans Symbols"/>
              <a:buNone/>
            </a:pPr>
            <a:r>
              <a:rPr i="1" lang="en-US"/>
              <a:t>S(x)</a:t>
            </a:r>
            <a:r>
              <a:rPr lang="en-US"/>
              <a:t>: </a:t>
            </a:r>
            <a:r>
              <a:rPr i="1" lang="en-US"/>
              <a:t>x</a:t>
            </a:r>
            <a:r>
              <a:rPr lang="en-US"/>
              <a:t> is a Blubber</a:t>
            </a:r>
            <a:endParaRPr/>
          </a:p>
          <a:p>
            <a:pPr indent="-285750" lvl="1" marL="742950" rtl="0" algn="l">
              <a:spcBef>
                <a:spcPts val="540"/>
              </a:spcBef>
              <a:spcAft>
                <a:spcPts val="0"/>
              </a:spcAft>
              <a:buSzPts val="2700"/>
              <a:buFont typeface="Noto Sans Symbols"/>
              <a:buNone/>
            </a:pPr>
            <a:r>
              <a:rPr i="1" lang="en-US"/>
              <a:t>T(x)</a:t>
            </a:r>
            <a:r>
              <a:rPr lang="en-US"/>
              <a:t>: </a:t>
            </a:r>
            <a:r>
              <a:rPr i="1" lang="en-US"/>
              <a:t>x</a:t>
            </a:r>
            <a:r>
              <a:rPr lang="en-US"/>
              <a:t> is a Oddment</a:t>
            </a:r>
            <a:endParaRPr/>
          </a:p>
          <a:p>
            <a:pPr indent="-342900" lvl="0" marL="342900" rtl="0" algn="l">
              <a:spcBef>
                <a:spcPts val="640"/>
              </a:spcBef>
              <a:spcAft>
                <a:spcPts val="0"/>
              </a:spcAft>
              <a:buSzPts val="3200"/>
              <a:buFont typeface="Noto Sans Symbols"/>
              <a:buNone/>
            </a:pPr>
            <a:r>
              <a:rPr lang="en-US"/>
              <a:t>  “If any Nitwit is a Blubber then it is also a Oddment.”</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b="1" lang="en-US"/>
              <a:t>     Solution</a:t>
            </a:r>
            <a:r>
              <a:rPr lang="en-US"/>
              <a:t>: </a:t>
            </a:r>
            <a:r>
              <a:rPr i="1" lang="en-US">
                <a:latin typeface="Cambria Math"/>
                <a:ea typeface="Cambria Math"/>
                <a:cs typeface="Cambria Math"/>
                <a:sym typeface="Cambria Math"/>
              </a:rPr>
              <a:t>∀x ((F(x) </a:t>
            </a:r>
            <a:r>
              <a:rPr lang="en-US">
                <a:latin typeface="Cambria Math"/>
                <a:ea typeface="Cambria Math"/>
                <a:cs typeface="Cambria Math"/>
                <a:sym typeface="Cambria Math"/>
              </a:rPr>
              <a:t>∧</a:t>
            </a:r>
            <a:r>
              <a:rPr i="1" lang="en-US">
                <a:latin typeface="Cambria Math"/>
                <a:ea typeface="Cambria Math"/>
                <a:cs typeface="Cambria Math"/>
                <a:sym typeface="Cambria Math"/>
              </a:rPr>
              <a:t> S(x))→ T(x))</a:t>
            </a:r>
            <a:endParaRPr i="1">
              <a:latin typeface="Cambria Math"/>
              <a:ea typeface="Cambria Math"/>
              <a:cs typeface="Cambria Math"/>
              <a:sym typeface="Cambria Math"/>
            </a:endParaRPr>
          </a:p>
          <a:p>
            <a:pPr indent="-139700" lvl="0" marL="342900" rtl="0" algn="l">
              <a:spcBef>
                <a:spcPts val="640"/>
              </a:spcBef>
              <a:spcAft>
                <a:spcPts val="0"/>
              </a:spcAft>
              <a:buSzPts val="3200"/>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System Specification Example</a:t>
            </a:r>
            <a:endParaRPr/>
          </a:p>
        </p:txBody>
      </p:sp>
      <p:sp>
        <p:nvSpPr>
          <p:cNvPr id="1123" name="Google Shape;1123;p145"/>
          <p:cNvSpPr txBox="1"/>
          <p:nvPr>
            <p:ph idx="1" type="body"/>
          </p:nvPr>
        </p:nvSpPr>
        <p:spPr>
          <a:xfrm>
            <a:off x="304800" y="1828800"/>
            <a:ext cx="8229600" cy="438943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000"/>
              <a:buChar char="●"/>
            </a:pPr>
            <a:r>
              <a:rPr lang="en-US" sz="2000"/>
              <a:t>Predicate logic is used for specifying properties that systems must satisfy.</a:t>
            </a:r>
            <a:endParaRPr/>
          </a:p>
          <a:p>
            <a:pPr indent="-342900" lvl="0" marL="342900" rtl="0" algn="l">
              <a:spcBef>
                <a:spcPts val="400"/>
              </a:spcBef>
              <a:spcAft>
                <a:spcPts val="0"/>
              </a:spcAft>
              <a:buSzPts val="2000"/>
              <a:buChar char="●"/>
            </a:pPr>
            <a:r>
              <a:rPr lang="en-US" sz="2000"/>
              <a:t>For example, translate into predicate logic:</a:t>
            </a:r>
            <a:endParaRPr/>
          </a:p>
          <a:p>
            <a:pPr indent="-285750" lvl="1" marL="742950" rtl="0" algn="l">
              <a:spcBef>
                <a:spcPts val="400"/>
              </a:spcBef>
              <a:spcAft>
                <a:spcPts val="0"/>
              </a:spcAft>
              <a:buSzPts val="2000"/>
              <a:buChar char="⚪"/>
            </a:pPr>
            <a:r>
              <a:rPr lang="en-US" sz="2000"/>
              <a:t>“Every mail message larger than one megabyte will be compressed.”</a:t>
            </a:r>
            <a:endParaRPr/>
          </a:p>
          <a:p>
            <a:pPr indent="-285750" lvl="1" marL="742950" rtl="0" algn="l">
              <a:spcBef>
                <a:spcPts val="400"/>
              </a:spcBef>
              <a:spcAft>
                <a:spcPts val="0"/>
              </a:spcAft>
              <a:buSzPts val="2000"/>
              <a:buChar char="⚪"/>
            </a:pPr>
            <a:r>
              <a:rPr lang="en-US" sz="2000"/>
              <a:t>“If a user is active, at least one network link will be available.”</a:t>
            </a:r>
            <a:endParaRPr/>
          </a:p>
          <a:p>
            <a:pPr indent="-342900" lvl="0" marL="342900" rtl="0" algn="l">
              <a:spcBef>
                <a:spcPts val="400"/>
              </a:spcBef>
              <a:spcAft>
                <a:spcPts val="0"/>
              </a:spcAft>
              <a:buSzPts val="2000"/>
              <a:buChar char="●"/>
            </a:pPr>
            <a:r>
              <a:rPr lang="en-US" sz="2000"/>
              <a:t>Decide on predicates and domains (left implicit here) for the variables:</a:t>
            </a:r>
            <a:endParaRPr/>
          </a:p>
          <a:p>
            <a:pPr indent="-285750" lvl="1" marL="742950" rtl="0" algn="l">
              <a:spcBef>
                <a:spcPts val="360"/>
              </a:spcBef>
              <a:spcAft>
                <a:spcPts val="0"/>
              </a:spcAft>
              <a:buSzPts val="1800"/>
              <a:buChar char="⚪"/>
            </a:pPr>
            <a:r>
              <a:rPr lang="en-US" sz="1800"/>
              <a:t>Let </a:t>
            </a:r>
            <a:r>
              <a:rPr i="1" lang="en-US" sz="1800"/>
              <a:t>L</a:t>
            </a:r>
            <a:r>
              <a:rPr lang="en-US" sz="1800"/>
              <a:t>(</a:t>
            </a:r>
            <a:r>
              <a:rPr i="1" lang="en-US" sz="1800"/>
              <a:t>m</a:t>
            </a:r>
            <a:r>
              <a:rPr lang="en-US" sz="1800"/>
              <a:t>, </a:t>
            </a:r>
            <a:r>
              <a:rPr i="1" lang="en-US" sz="1800"/>
              <a:t>y</a:t>
            </a:r>
            <a:r>
              <a:rPr lang="en-US" sz="1800"/>
              <a:t>) be “Mail message </a:t>
            </a:r>
            <a:r>
              <a:rPr i="1" lang="en-US" sz="1800"/>
              <a:t>m</a:t>
            </a:r>
            <a:r>
              <a:rPr lang="en-US" sz="1800"/>
              <a:t> is larger than </a:t>
            </a:r>
            <a:r>
              <a:rPr i="1" lang="en-US" sz="1800"/>
              <a:t>y</a:t>
            </a:r>
            <a:r>
              <a:rPr lang="en-US" sz="1800"/>
              <a:t> megabytes.”</a:t>
            </a:r>
            <a:endParaRPr/>
          </a:p>
          <a:p>
            <a:pPr indent="-285750" lvl="1" marL="742950" rtl="0" algn="l">
              <a:spcBef>
                <a:spcPts val="360"/>
              </a:spcBef>
              <a:spcAft>
                <a:spcPts val="0"/>
              </a:spcAft>
              <a:buSzPts val="1800"/>
              <a:buChar char="⚪"/>
            </a:pPr>
            <a:r>
              <a:rPr lang="en-US" sz="1800"/>
              <a:t>Let </a:t>
            </a:r>
            <a:r>
              <a:rPr i="1" lang="en-US" sz="1800"/>
              <a:t>C</a:t>
            </a:r>
            <a:r>
              <a:rPr lang="en-US" sz="1800"/>
              <a:t>(</a:t>
            </a:r>
            <a:r>
              <a:rPr i="1" lang="en-US" sz="1800"/>
              <a:t>m</a:t>
            </a:r>
            <a:r>
              <a:rPr lang="en-US" sz="1800"/>
              <a:t>) denote “Mail message </a:t>
            </a:r>
            <a:r>
              <a:rPr i="1" lang="en-US" sz="1800"/>
              <a:t>m</a:t>
            </a:r>
            <a:r>
              <a:rPr lang="en-US" sz="1800"/>
              <a:t> will be compressed.”</a:t>
            </a:r>
            <a:endParaRPr/>
          </a:p>
          <a:p>
            <a:pPr indent="-285750" lvl="1" marL="742950" rtl="0" algn="l">
              <a:spcBef>
                <a:spcPts val="360"/>
              </a:spcBef>
              <a:spcAft>
                <a:spcPts val="0"/>
              </a:spcAft>
              <a:buSzPts val="1800"/>
              <a:buChar char="⚪"/>
            </a:pPr>
            <a:r>
              <a:rPr lang="en-US" sz="1800"/>
              <a:t>Let </a:t>
            </a:r>
            <a:r>
              <a:rPr i="1" lang="en-US" sz="1800"/>
              <a:t>A</a:t>
            </a:r>
            <a:r>
              <a:rPr lang="en-US" sz="1800"/>
              <a:t>(</a:t>
            </a:r>
            <a:r>
              <a:rPr i="1" lang="en-US" sz="1800"/>
              <a:t>u</a:t>
            </a:r>
            <a:r>
              <a:rPr lang="en-US" sz="1800"/>
              <a:t>) represent “User </a:t>
            </a:r>
            <a:r>
              <a:rPr i="1" lang="en-US" sz="1800"/>
              <a:t>u</a:t>
            </a:r>
            <a:r>
              <a:rPr lang="en-US" sz="1800"/>
              <a:t> is active.”</a:t>
            </a:r>
            <a:endParaRPr/>
          </a:p>
          <a:p>
            <a:pPr indent="-285750" lvl="1" marL="742950" rtl="0" algn="l">
              <a:spcBef>
                <a:spcPts val="360"/>
              </a:spcBef>
              <a:spcAft>
                <a:spcPts val="0"/>
              </a:spcAft>
              <a:buSzPts val="1800"/>
              <a:buChar char="⚪"/>
            </a:pPr>
            <a:r>
              <a:rPr lang="en-US" sz="1800"/>
              <a:t>Let </a:t>
            </a:r>
            <a:r>
              <a:rPr i="1" lang="en-US" sz="1800"/>
              <a:t>S</a:t>
            </a:r>
            <a:r>
              <a:rPr lang="en-US" sz="1800"/>
              <a:t>(</a:t>
            </a:r>
            <a:r>
              <a:rPr i="1" lang="en-US" sz="1800"/>
              <a:t>n, x</a:t>
            </a:r>
            <a:r>
              <a:rPr lang="en-US" sz="1800"/>
              <a:t>) represent “Network link </a:t>
            </a:r>
            <a:r>
              <a:rPr i="1" lang="en-US" sz="1800"/>
              <a:t>n</a:t>
            </a:r>
            <a:r>
              <a:rPr lang="en-US" sz="1800"/>
              <a:t> is state </a:t>
            </a:r>
            <a:r>
              <a:rPr i="1" lang="en-US" sz="1800"/>
              <a:t>x</a:t>
            </a:r>
            <a:r>
              <a:rPr lang="en-US" sz="1800"/>
              <a:t>.</a:t>
            </a:r>
            <a:endParaRPr/>
          </a:p>
          <a:p>
            <a:pPr indent="-171450" lvl="1" marL="742950" rtl="0" algn="l">
              <a:spcBef>
                <a:spcPts val="360"/>
              </a:spcBef>
              <a:spcAft>
                <a:spcPts val="0"/>
              </a:spcAft>
              <a:buSzPts val="1800"/>
              <a:buNone/>
            </a:pPr>
            <a:r>
              <a:t/>
            </a:r>
            <a:endParaRPr sz="1800"/>
          </a:p>
          <a:p>
            <a:pPr indent="-342900" lvl="0" marL="342900" rtl="0" algn="l">
              <a:spcBef>
                <a:spcPts val="400"/>
              </a:spcBef>
              <a:spcAft>
                <a:spcPts val="0"/>
              </a:spcAft>
              <a:buSzPts val="2000"/>
              <a:buChar char="●"/>
            </a:pPr>
            <a:r>
              <a:rPr lang="en-US" sz="2000"/>
              <a:t>Now we have:</a:t>
            </a:r>
            <a:endParaRPr/>
          </a:p>
          <a:p>
            <a:pPr indent="-215900" lvl="0" marL="342900" rtl="0" algn="l">
              <a:spcBef>
                <a:spcPts val="400"/>
              </a:spcBef>
              <a:spcAft>
                <a:spcPts val="0"/>
              </a:spcAft>
              <a:buSzPts val="2000"/>
              <a:buNone/>
            </a:pPr>
            <a:r>
              <a:t/>
            </a:r>
            <a:endParaRPr sz="2000"/>
          </a:p>
          <a:p>
            <a:pPr indent="-342900" lvl="0" marL="342900" rtl="0" algn="l">
              <a:spcBef>
                <a:spcPts val="400"/>
              </a:spcBef>
              <a:spcAft>
                <a:spcPts val="0"/>
              </a:spcAft>
              <a:buSzPts val="2000"/>
              <a:buFont typeface="Noto Sans Symbols"/>
              <a:buNone/>
            </a:pPr>
            <a:r>
              <a:t/>
            </a:r>
            <a:endParaRPr sz="2000"/>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285750" lvl="1" marL="742950" rtl="0" algn="l">
              <a:spcBef>
                <a:spcPts val="540"/>
              </a:spcBef>
              <a:spcAft>
                <a:spcPts val="0"/>
              </a:spcAft>
              <a:buSzPts val="2700"/>
              <a:buFont typeface="Noto Sans Symbols"/>
              <a:buNone/>
            </a:pPr>
            <a:r>
              <a:t/>
            </a:r>
            <a:endParaRPr/>
          </a:p>
        </p:txBody>
      </p:sp>
      <p:pic>
        <p:nvPicPr>
          <p:cNvPr descr="addin_tmp.png" id="1124" name="Google Shape;1124;p145"/>
          <p:cNvPicPr preferRelativeResize="0"/>
          <p:nvPr/>
        </p:nvPicPr>
        <p:blipFill rotWithShape="1">
          <a:blip r:embed="rId3">
            <a:alphaModFix/>
          </a:blip>
          <a:srcRect b="0" l="0" r="0" t="0"/>
          <a:stretch/>
        </p:blipFill>
        <p:spPr>
          <a:xfrm>
            <a:off x="3084513" y="5548313"/>
            <a:ext cx="2974975" cy="319087"/>
          </a:xfrm>
          <a:prstGeom prst="rect">
            <a:avLst/>
          </a:prstGeom>
          <a:noFill/>
          <a:ln>
            <a:noFill/>
          </a:ln>
        </p:spPr>
      </p:pic>
      <p:pic>
        <p:nvPicPr>
          <p:cNvPr descr="addin_tmp.png" id="1125" name="Google Shape;1125;p145"/>
          <p:cNvPicPr preferRelativeResize="0"/>
          <p:nvPr/>
        </p:nvPicPr>
        <p:blipFill rotWithShape="1">
          <a:blip r:embed="rId4">
            <a:alphaModFix/>
          </a:blip>
          <a:srcRect b="0" l="0" r="0" t="0"/>
          <a:stretch/>
        </p:blipFill>
        <p:spPr>
          <a:xfrm>
            <a:off x="2424906" y="6074569"/>
            <a:ext cx="3989388" cy="31908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Lewis Carroll Example</a:t>
            </a:r>
            <a:endParaRPr/>
          </a:p>
        </p:txBody>
      </p:sp>
      <p:sp>
        <p:nvSpPr>
          <p:cNvPr id="1131" name="Google Shape;1131;p146"/>
          <p:cNvSpPr txBox="1"/>
          <p:nvPr>
            <p:ph idx="1" type="body"/>
          </p:nvPr>
        </p:nvSpPr>
        <p:spPr>
          <a:xfrm>
            <a:off x="457200" y="1417638"/>
            <a:ext cx="8229600" cy="5135562"/>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SzPts val="2800"/>
              <a:buChar char="●"/>
            </a:pPr>
            <a:r>
              <a:rPr lang="en-US" sz="2800"/>
              <a:t>The first two are called </a:t>
            </a:r>
            <a:r>
              <a:rPr i="1" lang="en-US" sz="2800"/>
              <a:t>premises</a:t>
            </a:r>
            <a:r>
              <a:rPr lang="en-US" sz="2800"/>
              <a:t> and the third is called the </a:t>
            </a:r>
            <a:r>
              <a:rPr i="1" lang="en-US" sz="2800"/>
              <a:t>conclusion</a:t>
            </a:r>
            <a:r>
              <a:rPr lang="en-US" sz="2800"/>
              <a:t>. </a:t>
            </a:r>
            <a:endParaRPr/>
          </a:p>
          <a:p>
            <a:pPr indent="-457200" lvl="1" marL="849313" rtl="0" algn="just">
              <a:lnSpc>
                <a:spcPct val="80000"/>
              </a:lnSpc>
              <a:spcBef>
                <a:spcPts val="480"/>
              </a:spcBef>
              <a:spcAft>
                <a:spcPts val="0"/>
              </a:spcAft>
              <a:buSzPts val="2400"/>
              <a:buFont typeface="Arial"/>
              <a:buAutoNum type="arabicPeriod"/>
            </a:pPr>
            <a:r>
              <a:rPr lang="en-US" sz="2400"/>
              <a:t>“All lions are fierce.”</a:t>
            </a:r>
            <a:endParaRPr/>
          </a:p>
          <a:p>
            <a:pPr indent="-457200" lvl="1" marL="849313" rtl="0" algn="just">
              <a:lnSpc>
                <a:spcPct val="80000"/>
              </a:lnSpc>
              <a:spcBef>
                <a:spcPts val="480"/>
              </a:spcBef>
              <a:spcAft>
                <a:spcPts val="0"/>
              </a:spcAft>
              <a:buSzPts val="2400"/>
              <a:buFont typeface="Arial"/>
              <a:buAutoNum type="arabicPeriod"/>
            </a:pPr>
            <a:r>
              <a:rPr lang="en-US" sz="2400"/>
              <a:t>“Some lions do not drink coffee.”</a:t>
            </a:r>
            <a:endParaRPr/>
          </a:p>
          <a:p>
            <a:pPr indent="-457200" lvl="1" marL="849313" rtl="0" algn="just">
              <a:lnSpc>
                <a:spcPct val="80000"/>
              </a:lnSpc>
              <a:spcBef>
                <a:spcPts val="480"/>
              </a:spcBef>
              <a:spcAft>
                <a:spcPts val="0"/>
              </a:spcAft>
              <a:buSzPts val="2400"/>
              <a:buFont typeface="Arial"/>
              <a:buAutoNum type="arabicPeriod"/>
            </a:pPr>
            <a:r>
              <a:rPr lang="en-US" sz="2400"/>
              <a:t>“Some fierce creatures do not drink coffee.” </a:t>
            </a:r>
            <a:endParaRPr/>
          </a:p>
          <a:p>
            <a:pPr indent="-342900" lvl="0" marL="342900" rtl="0" algn="just">
              <a:lnSpc>
                <a:spcPct val="80000"/>
              </a:lnSpc>
              <a:spcBef>
                <a:spcPts val="560"/>
              </a:spcBef>
              <a:spcAft>
                <a:spcPts val="0"/>
              </a:spcAft>
              <a:buSzPts val="2800"/>
              <a:buChar char="●"/>
            </a:pPr>
            <a:r>
              <a:rPr lang="en-US" sz="2800"/>
              <a:t>Here is one way to translate these statements to predicate logic. Let P(x), Q(x), and R(x) be the propositional functions “x is a lion,” “x is fierce,” and “x drinks coffee,” respectively.</a:t>
            </a:r>
            <a:endParaRPr/>
          </a:p>
          <a:p>
            <a:pPr indent="-457200" lvl="1" marL="849313" rtl="0" algn="just">
              <a:lnSpc>
                <a:spcPct val="80000"/>
              </a:lnSpc>
              <a:spcBef>
                <a:spcPts val="480"/>
              </a:spcBef>
              <a:spcAft>
                <a:spcPts val="0"/>
              </a:spcAft>
              <a:buSzPts val="2400"/>
              <a:buFont typeface="Arial"/>
              <a:buAutoNum type="arabicPeriod"/>
            </a:pPr>
            <a:r>
              <a:rPr i="1" lang="en-US" sz="2400">
                <a:latin typeface="Cambria Math"/>
                <a:ea typeface="Cambria Math"/>
                <a:cs typeface="Cambria Math"/>
                <a:sym typeface="Cambria Math"/>
              </a:rPr>
              <a:t>∀x (P(x)→ Q(x))</a:t>
            </a:r>
            <a:endParaRPr/>
          </a:p>
          <a:p>
            <a:pPr indent="-457200" lvl="1" marL="849313" rtl="0" algn="just">
              <a:lnSpc>
                <a:spcPct val="80000"/>
              </a:lnSpc>
              <a:spcBef>
                <a:spcPts val="480"/>
              </a:spcBef>
              <a:spcAft>
                <a:spcPts val="0"/>
              </a:spcAft>
              <a:buSzPts val="2400"/>
              <a:buFont typeface="Arial"/>
              <a:buAutoNum type="arabicPeriod"/>
            </a:pPr>
            <a:r>
              <a:rPr lang="en-US" sz="2400"/>
              <a:t>∃</a:t>
            </a:r>
            <a:r>
              <a:rPr i="1" lang="en-US" sz="2400">
                <a:latin typeface="Cambria Math"/>
                <a:ea typeface="Cambria Math"/>
                <a:cs typeface="Cambria Math"/>
                <a:sym typeface="Cambria Math"/>
              </a:rPr>
              <a:t>x (P(x) </a:t>
            </a:r>
            <a:r>
              <a:rPr lang="en-US" sz="2400">
                <a:latin typeface="Cambria Math"/>
                <a:ea typeface="Cambria Math"/>
                <a:cs typeface="Cambria Math"/>
                <a:sym typeface="Cambria Math"/>
              </a:rPr>
              <a:t>∧ ¬</a:t>
            </a:r>
            <a:r>
              <a:rPr i="1" lang="en-US" sz="2400">
                <a:latin typeface="Cambria Math"/>
                <a:ea typeface="Cambria Math"/>
                <a:cs typeface="Cambria Math"/>
                <a:sym typeface="Cambria Math"/>
              </a:rPr>
              <a:t>R(x))</a:t>
            </a:r>
            <a:endParaRPr/>
          </a:p>
          <a:p>
            <a:pPr indent="-457200" lvl="1" marL="849313" rtl="0" algn="just">
              <a:lnSpc>
                <a:spcPct val="80000"/>
              </a:lnSpc>
              <a:spcBef>
                <a:spcPts val="480"/>
              </a:spcBef>
              <a:spcAft>
                <a:spcPts val="0"/>
              </a:spcAft>
              <a:buSzPts val="2400"/>
              <a:buFont typeface="Arial"/>
              <a:buAutoNum type="arabicPeriod"/>
            </a:pPr>
            <a:r>
              <a:rPr lang="en-US" sz="2400"/>
              <a:t>∃</a:t>
            </a:r>
            <a:r>
              <a:rPr i="1" lang="en-US" sz="2400">
                <a:latin typeface="Cambria Math"/>
                <a:ea typeface="Cambria Math"/>
                <a:cs typeface="Cambria Math"/>
                <a:sym typeface="Cambria Math"/>
              </a:rPr>
              <a:t>x (Q(x) </a:t>
            </a:r>
            <a:r>
              <a:rPr lang="en-US" sz="2400">
                <a:latin typeface="Cambria Math"/>
                <a:ea typeface="Cambria Math"/>
                <a:cs typeface="Cambria Math"/>
                <a:sym typeface="Cambria Math"/>
              </a:rPr>
              <a:t>∧ ¬</a:t>
            </a:r>
            <a:r>
              <a:rPr i="1" lang="en-US" sz="2400">
                <a:latin typeface="Cambria Math"/>
                <a:ea typeface="Cambria Math"/>
                <a:cs typeface="Cambria Math"/>
                <a:sym typeface="Cambria Math"/>
              </a:rPr>
              <a:t>R(x))</a:t>
            </a:r>
            <a:endParaRPr/>
          </a:p>
          <a:p>
            <a:pPr indent="-342900" lvl="0" marL="342900" rtl="0" algn="just">
              <a:lnSpc>
                <a:spcPct val="80000"/>
              </a:lnSpc>
              <a:spcBef>
                <a:spcPts val="560"/>
              </a:spcBef>
              <a:spcAft>
                <a:spcPts val="0"/>
              </a:spcAft>
              <a:buSzPts val="2800"/>
              <a:buChar char="●"/>
            </a:pPr>
            <a:r>
              <a:rPr lang="en-US" sz="2800"/>
              <a:t>Later we will see how to prove that the conclusion follows from the premises.</a:t>
            </a:r>
            <a:endParaRPr/>
          </a:p>
          <a:p>
            <a:pPr indent="-336550" lvl="1" marL="849313" rtl="0" algn="l">
              <a:lnSpc>
                <a:spcPct val="80000"/>
              </a:lnSpc>
              <a:spcBef>
                <a:spcPts val="380"/>
              </a:spcBef>
              <a:spcAft>
                <a:spcPts val="0"/>
              </a:spcAft>
              <a:buSzPts val="1900"/>
              <a:buFont typeface="Arial"/>
              <a:buNone/>
            </a:pPr>
            <a:r>
              <a:t/>
            </a:r>
            <a:endParaRPr sz="19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47"/>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Nested Quantifiers</a:t>
            </a:r>
            <a:endParaRPr/>
          </a:p>
        </p:txBody>
      </p:sp>
      <p:sp>
        <p:nvSpPr>
          <p:cNvPr id="1137" name="Google Shape;1137;p147"/>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Section 1.5</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Section Summary</a:t>
            </a:r>
            <a:endParaRPr/>
          </a:p>
        </p:txBody>
      </p:sp>
      <p:sp>
        <p:nvSpPr>
          <p:cNvPr id="1143" name="Google Shape;1143;p14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3200"/>
              <a:buChar char="●"/>
            </a:pPr>
            <a:r>
              <a:rPr lang="en-US"/>
              <a:t>Nested Quantifiers </a:t>
            </a:r>
            <a:endParaRPr/>
          </a:p>
          <a:p>
            <a:pPr indent="-342900" lvl="0" marL="342900" rtl="0" algn="l">
              <a:spcBef>
                <a:spcPts val="640"/>
              </a:spcBef>
              <a:spcAft>
                <a:spcPts val="0"/>
              </a:spcAft>
              <a:buSzPts val="3200"/>
              <a:buChar char="●"/>
            </a:pPr>
            <a:r>
              <a:rPr lang="en-US"/>
              <a:t>Order of Quantifiers</a:t>
            </a:r>
            <a:endParaRPr/>
          </a:p>
          <a:p>
            <a:pPr indent="-342900" lvl="0" marL="342900" rtl="0" algn="l">
              <a:spcBef>
                <a:spcPts val="640"/>
              </a:spcBef>
              <a:spcAft>
                <a:spcPts val="0"/>
              </a:spcAft>
              <a:buSzPts val="3200"/>
              <a:buChar char="●"/>
            </a:pPr>
            <a:r>
              <a:rPr lang="en-US"/>
              <a:t>Translating from Nested Quantifiers into English</a:t>
            </a:r>
            <a:endParaRPr/>
          </a:p>
          <a:p>
            <a:pPr indent="-342900" lvl="0" marL="342900" rtl="0" algn="l">
              <a:spcBef>
                <a:spcPts val="640"/>
              </a:spcBef>
              <a:spcAft>
                <a:spcPts val="0"/>
              </a:spcAft>
              <a:buSzPts val="3200"/>
              <a:buChar char="●"/>
            </a:pPr>
            <a:r>
              <a:rPr lang="en-US"/>
              <a:t>Translating Mathematical Statements into Statements involving Nested Quantifiers.</a:t>
            </a:r>
            <a:endParaRPr/>
          </a:p>
          <a:p>
            <a:pPr indent="-342900" lvl="0" marL="342900" rtl="0" algn="l">
              <a:spcBef>
                <a:spcPts val="640"/>
              </a:spcBef>
              <a:spcAft>
                <a:spcPts val="0"/>
              </a:spcAft>
              <a:buSzPts val="3200"/>
              <a:buChar char="●"/>
            </a:pPr>
            <a:r>
              <a:rPr lang="en-US"/>
              <a:t>Translated English Sentences into Logical Expressions.</a:t>
            </a:r>
            <a:endParaRPr/>
          </a:p>
          <a:p>
            <a:pPr indent="-342900" lvl="0" marL="342900" rtl="0" algn="l">
              <a:spcBef>
                <a:spcPts val="640"/>
              </a:spcBef>
              <a:spcAft>
                <a:spcPts val="0"/>
              </a:spcAft>
              <a:buSzPts val="3200"/>
              <a:buChar char="●"/>
            </a:pPr>
            <a:r>
              <a:rPr lang="en-US"/>
              <a:t>Negating Nested Quantifiers.</a:t>
            </a:r>
            <a:endParaRPr/>
          </a:p>
          <a:p>
            <a:pPr indent="-139700" lvl="0" marL="342900" rtl="0" algn="l">
              <a:spcBef>
                <a:spcPts val="640"/>
              </a:spcBef>
              <a:spcAft>
                <a:spcPts val="0"/>
              </a:spcAft>
              <a:buSzPts val="3200"/>
              <a:buNone/>
            </a:pPr>
            <a:r>
              <a:t/>
            </a:r>
            <a:endParaRPr/>
          </a:p>
          <a:p>
            <a:pPr indent="-285750" lvl="1" marL="742950" rtl="0" algn="l">
              <a:spcBef>
                <a:spcPts val="540"/>
              </a:spcBef>
              <a:spcAft>
                <a:spcPts val="0"/>
              </a:spcAft>
              <a:buSzPts val="2700"/>
              <a:buFont typeface="Noto Sans Symbols"/>
              <a:buNone/>
            </a:pPr>
            <a:r>
              <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2800">
                <a:solidFill>
                  <a:srgbClr val="0000E5"/>
                </a:solidFill>
              </a:rPr>
              <a:t>Applications: </a:t>
            </a:r>
            <a:r>
              <a:rPr lang="en-US" sz="2800">
                <a:solidFill>
                  <a:srgbClr val="FF0000"/>
                </a:solidFill>
              </a:rPr>
              <a:t>Number Theory</a:t>
            </a:r>
            <a:br>
              <a:rPr lang="en-US" sz="2800"/>
            </a:br>
            <a:r>
              <a:rPr lang="en-US" sz="2800"/>
              <a:t>RSA and Public-key Cryptography </a:t>
            </a:r>
            <a:br>
              <a:rPr lang="en-US" sz="2800"/>
            </a:br>
            <a:r>
              <a:rPr lang="en-US" sz="2800"/>
              <a:t>  </a:t>
            </a:r>
            <a:endParaRPr/>
          </a:p>
        </p:txBody>
      </p:sp>
      <p:sp>
        <p:nvSpPr>
          <p:cNvPr id="313" name="Google Shape;313;p41"/>
          <p:cNvSpPr txBox="1"/>
          <p:nvPr>
            <p:ph idx="12" type="sldNum"/>
          </p:nvPr>
        </p:nvSpPr>
        <p:spPr>
          <a:xfrm>
            <a:off x="457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Noto Sans Symbols"/>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pic>
        <p:nvPicPr>
          <p:cNvPr id="314" name="Google Shape;314;p41"/>
          <p:cNvPicPr preferRelativeResize="0"/>
          <p:nvPr/>
        </p:nvPicPr>
        <p:blipFill rotWithShape="1">
          <a:blip r:embed="rId3">
            <a:alphaModFix/>
          </a:blip>
          <a:srcRect b="0" l="0" r="0" t="0"/>
          <a:stretch/>
        </p:blipFill>
        <p:spPr>
          <a:xfrm>
            <a:off x="228600" y="1981200"/>
            <a:ext cx="3429000" cy="947738"/>
          </a:xfrm>
          <a:prstGeom prst="rect">
            <a:avLst/>
          </a:prstGeom>
          <a:noFill/>
          <a:ln>
            <a:noFill/>
          </a:ln>
        </p:spPr>
      </p:pic>
      <p:sp>
        <p:nvSpPr>
          <p:cNvPr id="315" name="Google Shape;315;p41"/>
          <p:cNvSpPr txBox="1"/>
          <p:nvPr/>
        </p:nvSpPr>
        <p:spPr>
          <a:xfrm>
            <a:off x="3165475" y="1462088"/>
            <a:ext cx="6013450"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Noto Sans Symbols"/>
              <a:buNone/>
            </a:pPr>
            <a:r>
              <a:rPr b="0" i="0" lang="en-US" sz="2000" u="none" cap="none" strike="noStrike">
                <a:solidFill>
                  <a:schemeClr val="dk1"/>
                </a:solidFill>
                <a:latin typeface="Arial"/>
                <a:ea typeface="Arial"/>
                <a:cs typeface="Arial"/>
                <a:sym typeface="Arial"/>
              </a:rPr>
              <a:t>Alice and Bob have never met but they would like to </a:t>
            </a:r>
            <a:endParaRPr/>
          </a:p>
          <a:p>
            <a:pPr indent="0" lvl="0" marL="0" marR="0" rtl="0" algn="l">
              <a:spcBef>
                <a:spcPts val="0"/>
              </a:spcBef>
              <a:spcAft>
                <a:spcPts val="0"/>
              </a:spcAft>
              <a:buClr>
                <a:schemeClr val="dk1"/>
              </a:buClr>
              <a:buSzPts val="2000"/>
              <a:buFont typeface="Noto Sans Symbols"/>
              <a:buNone/>
            </a:pPr>
            <a:r>
              <a:rPr b="0" i="0" lang="en-US" sz="2000" u="none" cap="none" strike="noStrike">
                <a:solidFill>
                  <a:schemeClr val="dk1"/>
                </a:solidFill>
                <a:latin typeface="Arial"/>
                <a:ea typeface="Arial"/>
                <a:cs typeface="Arial"/>
                <a:sym typeface="Arial"/>
              </a:rPr>
              <a:t>exchange a message. Eve would like to eavesdrop.</a:t>
            </a:r>
            <a:endParaRPr/>
          </a:p>
        </p:txBody>
      </p:sp>
      <p:pic>
        <p:nvPicPr>
          <p:cNvPr id="316" name="Google Shape;316;p41"/>
          <p:cNvPicPr preferRelativeResize="0"/>
          <p:nvPr/>
        </p:nvPicPr>
        <p:blipFill rotWithShape="1">
          <a:blip r:embed="rId4">
            <a:alphaModFix/>
          </a:blip>
          <a:srcRect b="0" l="0" r="0" t="0"/>
          <a:stretch/>
        </p:blipFill>
        <p:spPr>
          <a:xfrm>
            <a:off x="0" y="3962400"/>
            <a:ext cx="4970463" cy="1516063"/>
          </a:xfrm>
          <a:prstGeom prst="rect">
            <a:avLst/>
          </a:prstGeom>
          <a:noFill/>
          <a:ln>
            <a:noFill/>
          </a:ln>
        </p:spPr>
      </p:pic>
      <p:sp>
        <p:nvSpPr>
          <p:cNvPr id="317" name="Google Shape;317;p41"/>
          <p:cNvSpPr txBox="1"/>
          <p:nvPr/>
        </p:nvSpPr>
        <p:spPr>
          <a:xfrm>
            <a:off x="4497388" y="2568575"/>
            <a:ext cx="4494212" cy="1477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They could come up with a good encryption algorithm and exchange the </a:t>
            </a:r>
            <a:r>
              <a:rPr b="0" i="0" lang="en-US" sz="1800" u="none" cap="none" strike="noStrike">
                <a:solidFill>
                  <a:srgbClr val="FF0000"/>
                </a:solidFill>
                <a:latin typeface="Arial"/>
                <a:ea typeface="Arial"/>
                <a:cs typeface="Arial"/>
                <a:sym typeface="Arial"/>
              </a:rPr>
              <a:t>encryption key</a:t>
            </a:r>
            <a:r>
              <a:rPr b="0" i="0" lang="en-US" sz="1800" u="none" cap="none" strike="noStrike">
                <a:solidFill>
                  <a:schemeClr val="dk1"/>
                </a:solidFill>
                <a:latin typeface="Arial"/>
                <a:ea typeface="Arial"/>
                <a:cs typeface="Arial"/>
                <a:sym typeface="Arial"/>
              </a:rPr>
              <a:t> – but how to do it without</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Eve getting it? (If Eve gets it, all security</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is lost.)</a:t>
            </a:r>
            <a:endParaRPr/>
          </a:p>
        </p:txBody>
      </p:sp>
      <p:sp>
        <p:nvSpPr>
          <p:cNvPr id="318" name="Google Shape;318;p41"/>
          <p:cNvSpPr txBox="1"/>
          <p:nvPr/>
        </p:nvSpPr>
        <p:spPr>
          <a:xfrm>
            <a:off x="4572000" y="4424363"/>
            <a:ext cx="4530725" cy="101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CS folks found the solution:</a:t>
            </a:r>
            <a:endParaRPr/>
          </a:p>
          <a:p>
            <a:pPr indent="0" lvl="0" marL="0" marR="0" rtl="0" algn="l">
              <a:spcBef>
                <a:spcPts val="0"/>
              </a:spcBef>
              <a:spcAft>
                <a:spcPts val="0"/>
              </a:spcAft>
              <a:buNone/>
            </a:pPr>
            <a:r>
              <a:rPr b="0" i="1" lang="en-US" sz="2000" u="none" cap="none" strike="noStrike">
                <a:solidFill>
                  <a:srgbClr val="0000E5"/>
                </a:solidFill>
                <a:latin typeface="Arial"/>
                <a:ea typeface="Arial"/>
                <a:cs typeface="Arial"/>
                <a:sym typeface="Arial"/>
              </a:rPr>
              <a:t>public key encryption</a:t>
            </a:r>
            <a:r>
              <a:rPr b="0" i="0" lang="en-US" sz="2000" u="none" cap="none" strike="noStrike">
                <a:solidFill>
                  <a:srgbClr val="0000E5"/>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Quite remarkable</a:t>
            </a:r>
            <a:endParaRPr/>
          </a:p>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that is feasible.</a:t>
            </a:r>
            <a:endParaRPr/>
          </a:p>
        </p:txBody>
      </p:sp>
      <p:sp>
        <p:nvSpPr>
          <p:cNvPr id="319" name="Google Shape;319;p41"/>
          <p:cNvSpPr txBox="1"/>
          <p:nvPr/>
        </p:nvSpPr>
        <p:spPr>
          <a:xfrm flipH="1">
            <a:off x="3352800" y="2103438"/>
            <a:ext cx="51054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0000E5"/>
                </a:solidFill>
                <a:latin typeface="Arial"/>
                <a:ea typeface="Arial"/>
                <a:cs typeface="Arial"/>
                <a:sym typeface="Arial"/>
              </a:rPr>
              <a:t>E.g. between you and the Bank of America.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500"/>
                                        <p:tgtEl>
                                          <p:spTgt spid="3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Nested Quantifiers</a:t>
            </a:r>
            <a:endParaRPr/>
          </a:p>
        </p:txBody>
      </p:sp>
      <p:sp>
        <p:nvSpPr>
          <p:cNvPr id="1149" name="Google Shape;1149;p14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SzPct val="100000"/>
              <a:buChar char="●"/>
            </a:pPr>
            <a:r>
              <a:rPr lang="en-US"/>
              <a:t>Nested quantifiers are often necessary to express the meaning of sentences in English as well as important concepts in computer science and mathematics. </a:t>
            </a:r>
            <a:endParaRPr/>
          </a:p>
          <a:p>
            <a:pPr indent="-342900" lvl="0" marL="342900" rtl="0" algn="l">
              <a:spcBef>
                <a:spcPts val="544"/>
              </a:spcBef>
              <a:spcAft>
                <a:spcPts val="0"/>
              </a:spcAft>
              <a:buSzPct val="100000"/>
              <a:buFont typeface="Noto Sans Symbols"/>
              <a:buNone/>
            </a:pPr>
            <a:r>
              <a:rPr lang="en-US"/>
              <a:t>    </a:t>
            </a:r>
            <a:r>
              <a:rPr b="1" lang="en-US"/>
              <a:t>Example</a:t>
            </a:r>
            <a:r>
              <a:rPr lang="en-US"/>
              <a:t>: “Every real number has an inverse” is   </a:t>
            </a:r>
            <a:endParaRPr/>
          </a:p>
          <a:p>
            <a:pPr indent="-342900" lvl="0" marL="342900" rtl="0" algn="l">
              <a:spcBef>
                <a:spcPts val="544"/>
              </a:spcBef>
              <a:spcAft>
                <a:spcPts val="0"/>
              </a:spcAft>
              <a:buSzPct val="100000"/>
              <a:buFont typeface="Noto Sans Symbols"/>
              <a:buNone/>
            </a:pPr>
            <a:r>
              <a:rPr i="1" lang="en-US">
                <a:latin typeface="Cambria Math"/>
                <a:ea typeface="Cambria Math"/>
                <a:cs typeface="Cambria Math"/>
                <a:sym typeface="Cambria Math"/>
              </a:rPr>
              <a:t>        ∀x </a:t>
            </a:r>
            <a:r>
              <a:rPr lang="en-US"/>
              <a:t>∃</a:t>
            </a:r>
            <a:r>
              <a:rPr i="1" lang="en-US">
                <a:latin typeface="Cambria Math"/>
                <a:ea typeface="Cambria Math"/>
                <a:cs typeface="Cambria Math"/>
                <a:sym typeface="Cambria Math"/>
              </a:rPr>
              <a:t>y(x + y = 0) </a:t>
            </a:r>
            <a:endParaRPr/>
          </a:p>
          <a:p>
            <a:pPr indent="-342900" lvl="0" marL="342900" rtl="0" algn="l">
              <a:spcBef>
                <a:spcPts val="544"/>
              </a:spcBef>
              <a:spcAft>
                <a:spcPts val="0"/>
              </a:spcAft>
              <a:buSzPct val="100000"/>
              <a:buFont typeface="Noto Sans Symbols"/>
              <a:buNone/>
            </a:pPr>
            <a:r>
              <a:rPr i="1" lang="en-US">
                <a:latin typeface="Cambria Math"/>
                <a:ea typeface="Cambria Math"/>
                <a:cs typeface="Cambria Math"/>
                <a:sym typeface="Cambria Math"/>
              </a:rPr>
              <a:t>      </a:t>
            </a:r>
            <a:r>
              <a:rPr lang="en-US">
                <a:latin typeface="Cambria Math"/>
                <a:ea typeface="Cambria Math"/>
                <a:cs typeface="Cambria Math"/>
                <a:sym typeface="Cambria Math"/>
              </a:rPr>
              <a:t>where the domains of x and y are the real numbers.</a:t>
            </a:r>
            <a:endParaRPr/>
          </a:p>
          <a:p>
            <a:pPr indent="-342900" lvl="0" marL="342900" rtl="0" algn="l">
              <a:spcBef>
                <a:spcPts val="544"/>
              </a:spcBef>
              <a:spcAft>
                <a:spcPts val="0"/>
              </a:spcAft>
              <a:buSzPct val="100000"/>
              <a:buChar char="●"/>
            </a:pPr>
            <a:r>
              <a:rPr lang="en-US"/>
              <a:t>We can also think of nested propositional functions:</a:t>
            </a:r>
            <a:endParaRPr/>
          </a:p>
          <a:p>
            <a:pPr indent="-285750" lvl="1" marL="742950" rtl="0" algn="l">
              <a:spcBef>
                <a:spcPts val="459"/>
              </a:spcBef>
              <a:spcAft>
                <a:spcPts val="0"/>
              </a:spcAft>
              <a:buSzPct val="100000"/>
              <a:buFont typeface="Noto Sans Symbols"/>
              <a:buNone/>
            </a:pPr>
            <a:r>
              <a:rPr i="1" lang="en-US">
                <a:latin typeface="Cambria Math"/>
                <a:ea typeface="Cambria Math"/>
                <a:cs typeface="Cambria Math"/>
                <a:sym typeface="Cambria Math"/>
              </a:rPr>
              <a:t>∀x </a:t>
            </a:r>
            <a:r>
              <a:rPr lang="en-US"/>
              <a:t>∃</a:t>
            </a:r>
            <a:r>
              <a:rPr i="1" lang="en-US">
                <a:latin typeface="Cambria Math"/>
                <a:ea typeface="Cambria Math"/>
                <a:cs typeface="Cambria Math"/>
                <a:sym typeface="Cambria Math"/>
              </a:rPr>
              <a:t>y(x + y = 0) </a:t>
            </a:r>
            <a:r>
              <a:rPr lang="en-US"/>
              <a:t>can be viewed as </a:t>
            </a:r>
            <a:r>
              <a:rPr i="1" lang="en-US">
                <a:latin typeface="Cambria Math"/>
                <a:ea typeface="Cambria Math"/>
                <a:cs typeface="Cambria Math"/>
                <a:sym typeface="Cambria Math"/>
              </a:rPr>
              <a:t>∀x Q</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a:t>
            </a:r>
            <a:r>
              <a:rPr lang="en-US"/>
              <a:t>where </a:t>
            </a:r>
            <a:r>
              <a:rPr i="1" lang="en-US">
                <a:latin typeface="Cambria Math"/>
                <a:ea typeface="Cambria Math"/>
                <a:cs typeface="Cambria Math"/>
                <a:sym typeface="Cambria Math"/>
              </a:rPr>
              <a:t>Q</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a:t>
            </a:r>
            <a:r>
              <a:rPr lang="en-US"/>
              <a:t>is           ∃</a:t>
            </a:r>
            <a:r>
              <a:rPr i="1" lang="en-US">
                <a:latin typeface="Cambria Math"/>
                <a:ea typeface="Cambria Math"/>
                <a:cs typeface="Cambria Math"/>
                <a:sym typeface="Cambria Math"/>
              </a:rPr>
              <a:t>y P(x, y) </a:t>
            </a:r>
            <a:r>
              <a:rPr lang="en-US"/>
              <a:t>where </a:t>
            </a:r>
            <a:r>
              <a:rPr i="1" lang="en-US">
                <a:latin typeface="Cambria Math"/>
                <a:ea typeface="Cambria Math"/>
                <a:cs typeface="Cambria Math"/>
                <a:sym typeface="Cambria Math"/>
              </a:rPr>
              <a:t>P(x, y) </a:t>
            </a:r>
            <a:r>
              <a:rPr i="1" lang="en-US"/>
              <a:t>is</a:t>
            </a:r>
            <a:r>
              <a:rPr i="1" lang="en-US">
                <a:latin typeface="Cambria Math"/>
                <a:ea typeface="Cambria Math"/>
                <a:cs typeface="Cambria Math"/>
                <a:sym typeface="Cambria Math"/>
              </a:rPr>
              <a:t> (x + y = 0)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Thinking of Nested Quantification</a:t>
            </a:r>
            <a:endParaRPr/>
          </a:p>
        </p:txBody>
      </p:sp>
      <p:sp>
        <p:nvSpPr>
          <p:cNvPr id="1155" name="Google Shape;1155;p15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100000"/>
              <a:buChar char="●"/>
            </a:pPr>
            <a:r>
              <a:rPr lang="en-US"/>
              <a:t>Nested Loops</a:t>
            </a:r>
            <a:endParaRPr/>
          </a:p>
          <a:p>
            <a:pPr indent="-285750" lvl="1" marL="742950" rtl="0" algn="l">
              <a:spcBef>
                <a:spcPts val="378"/>
              </a:spcBef>
              <a:spcAft>
                <a:spcPts val="0"/>
              </a:spcAft>
              <a:buSzPct val="100000"/>
              <a:buChar char="⚪"/>
            </a:pPr>
            <a:r>
              <a:rPr lang="en-US"/>
              <a:t>To see if </a:t>
            </a:r>
            <a:r>
              <a:rPr i="1" lang="en-US">
                <a:latin typeface="Cambria Math"/>
                <a:ea typeface="Cambria Math"/>
                <a:cs typeface="Cambria Math"/>
                <a:sym typeface="Cambria Math"/>
              </a:rPr>
              <a:t>∀x∀yP (x,y) </a:t>
            </a:r>
            <a:r>
              <a:rPr lang="en-US">
                <a:latin typeface="Cambria Math"/>
                <a:ea typeface="Cambria Math"/>
                <a:cs typeface="Cambria Math"/>
                <a:sym typeface="Cambria Math"/>
              </a:rPr>
              <a:t>is true, loop through the values of </a:t>
            </a:r>
            <a:r>
              <a:rPr i="1" lang="en-US">
                <a:latin typeface="Cambria Math"/>
                <a:ea typeface="Cambria Math"/>
                <a:cs typeface="Cambria Math"/>
                <a:sym typeface="Cambria Math"/>
              </a:rPr>
              <a:t>x </a:t>
            </a:r>
            <a:r>
              <a:rPr lang="en-US">
                <a:latin typeface="Cambria Math"/>
                <a:ea typeface="Cambria Math"/>
                <a:cs typeface="Cambria Math"/>
                <a:sym typeface="Cambria Math"/>
              </a:rPr>
              <a:t>:</a:t>
            </a:r>
            <a:endParaRPr/>
          </a:p>
          <a:p>
            <a:pPr indent="-228600" lvl="2" marL="1143000" rtl="0" algn="l">
              <a:spcBef>
                <a:spcPts val="322"/>
              </a:spcBef>
              <a:spcAft>
                <a:spcPts val="0"/>
              </a:spcAft>
              <a:buSzPct val="100000"/>
              <a:buChar char="●"/>
            </a:pPr>
            <a:r>
              <a:rPr lang="en-US">
                <a:latin typeface="Cambria Math"/>
                <a:ea typeface="Cambria Math"/>
                <a:cs typeface="Cambria Math"/>
                <a:sym typeface="Cambria Math"/>
              </a:rPr>
              <a:t> At each step, loop through the values for </a:t>
            </a:r>
            <a:r>
              <a:rPr i="1" lang="en-US">
                <a:latin typeface="Cambria Math"/>
                <a:ea typeface="Cambria Math"/>
                <a:cs typeface="Cambria Math"/>
                <a:sym typeface="Cambria Math"/>
              </a:rPr>
              <a:t>y</a:t>
            </a:r>
            <a:r>
              <a:rPr lang="en-US">
                <a:latin typeface="Cambria Math"/>
                <a:ea typeface="Cambria Math"/>
                <a:cs typeface="Cambria Math"/>
                <a:sym typeface="Cambria Math"/>
              </a:rPr>
              <a:t>. </a:t>
            </a:r>
            <a:endParaRPr/>
          </a:p>
          <a:p>
            <a:pPr indent="-228600" lvl="2" marL="1143000" rtl="0" algn="l">
              <a:spcBef>
                <a:spcPts val="322"/>
              </a:spcBef>
              <a:spcAft>
                <a:spcPts val="0"/>
              </a:spcAft>
              <a:buSzPct val="100000"/>
              <a:buChar char="●"/>
            </a:pPr>
            <a:r>
              <a:rPr lang="en-US"/>
              <a:t> If for some pair of </a:t>
            </a:r>
            <a:r>
              <a:rPr i="1" lang="en-US">
                <a:latin typeface="Cambria Math"/>
                <a:ea typeface="Cambria Math"/>
                <a:cs typeface="Cambria Math"/>
                <a:sym typeface="Cambria Math"/>
              </a:rPr>
              <a:t>x </a:t>
            </a:r>
            <a:r>
              <a:rPr lang="en-US"/>
              <a:t>and</a:t>
            </a:r>
            <a:r>
              <a:rPr i="1" lang="en-US">
                <a:latin typeface="Cambria Math"/>
                <a:ea typeface="Cambria Math"/>
                <a:cs typeface="Cambria Math"/>
                <a:sym typeface="Cambria Math"/>
              </a:rPr>
              <a:t>y, P(x,y) </a:t>
            </a:r>
            <a:r>
              <a:rPr lang="en-US"/>
              <a:t>is false, then </a:t>
            </a:r>
            <a:r>
              <a:rPr i="1" lang="en-US">
                <a:latin typeface="Cambria Math"/>
                <a:ea typeface="Cambria Math"/>
                <a:cs typeface="Cambria Math"/>
                <a:sym typeface="Cambria Math"/>
              </a:rPr>
              <a:t>∀x ∀yP(x,y) </a:t>
            </a:r>
            <a:r>
              <a:rPr lang="en-US"/>
              <a:t>is false and both the outer and inner loop terminate.</a:t>
            </a:r>
            <a:endParaRPr>
              <a:latin typeface="Cambria Math"/>
              <a:ea typeface="Cambria Math"/>
              <a:cs typeface="Cambria Math"/>
              <a:sym typeface="Cambria Math"/>
            </a:endParaRPr>
          </a:p>
          <a:p>
            <a:pPr indent="-285750" lvl="1" marL="742950" rtl="0" algn="l">
              <a:spcBef>
                <a:spcPts val="378"/>
              </a:spcBef>
              <a:spcAft>
                <a:spcPts val="0"/>
              </a:spcAft>
              <a:buSzPct val="100000"/>
              <a:buFont typeface="Noto Sans Symbols"/>
              <a:buNone/>
            </a:pPr>
            <a:r>
              <a:rPr i="1" lang="en-US">
                <a:latin typeface="Cambria Math"/>
                <a:ea typeface="Cambria Math"/>
                <a:cs typeface="Cambria Math"/>
                <a:sym typeface="Cambria Math"/>
              </a:rPr>
              <a:t>    ∀x ∀y P(x,y) </a:t>
            </a:r>
            <a:r>
              <a:rPr lang="en-US"/>
              <a:t>is true</a:t>
            </a:r>
            <a:r>
              <a:rPr i="1" lang="en-US">
                <a:latin typeface="Cambria Math"/>
                <a:ea typeface="Cambria Math"/>
                <a:cs typeface="Cambria Math"/>
                <a:sym typeface="Cambria Math"/>
              </a:rPr>
              <a:t> </a:t>
            </a:r>
            <a:r>
              <a:rPr lang="en-US">
                <a:latin typeface="Cambria Math"/>
                <a:ea typeface="Cambria Math"/>
                <a:cs typeface="Cambria Math"/>
                <a:sym typeface="Cambria Math"/>
              </a:rPr>
              <a:t>if the outer loop ends after stepping through each </a:t>
            </a:r>
            <a:r>
              <a:rPr i="1" lang="en-US">
                <a:latin typeface="Cambria Math"/>
                <a:ea typeface="Cambria Math"/>
                <a:cs typeface="Cambria Math"/>
                <a:sym typeface="Cambria Math"/>
              </a:rPr>
              <a:t>x</a:t>
            </a:r>
            <a:r>
              <a:rPr lang="en-US">
                <a:latin typeface="Cambria Math"/>
                <a:ea typeface="Cambria Math"/>
                <a:cs typeface="Cambria Math"/>
                <a:sym typeface="Cambria Math"/>
              </a:rPr>
              <a:t>.  </a:t>
            </a:r>
            <a:endParaRPr/>
          </a:p>
          <a:p>
            <a:pPr indent="-285750" lvl="1" marL="742950" rtl="0" algn="l">
              <a:spcBef>
                <a:spcPts val="378"/>
              </a:spcBef>
              <a:spcAft>
                <a:spcPts val="0"/>
              </a:spcAft>
              <a:buSzPct val="100000"/>
              <a:buChar char="⚪"/>
            </a:pPr>
            <a:r>
              <a:rPr lang="en-US"/>
              <a:t>To see if </a:t>
            </a:r>
            <a:r>
              <a:rPr i="1" lang="en-US">
                <a:latin typeface="Cambria Math"/>
                <a:ea typeface="Cambria Math"/>
                <a:cs typeface="Cambria Math"/>
                <a:sym typeface="Cambria Math"/>
              </a:rPr>
              <a:t>∀x </a:t>
            </a:r>
            <a:r>
              <a:rPr lang="en-US"/>
              <a:t>∃</a:t>
            </a:r>
            <a:r>
              <a:rPr i="1" lang="en-US">
                <a:latin typeface="Cambria Math"/>
                <a:ea typeface="Cambria Math"/>
                <a:cs typeface="Cambria Math"/>
                <a:sym typeface="Cambria Math"/>
              </a:rPr>
              <a:t>yP(x,y) </a:t>
            </a:r>
            <a:r>
              <a:rPr lang="en-US">
                <a:latin typeface="Cambria Math"/>
                <a:ea typeface="Cambria Math"/>
                <a:cs typeface="Cambria Math"/>
                <a:sym typeface="Cambria Math"/>
              </a:rPr>
              <a:t>is true, loop through the values of </a:t>
            </a:r>
            <a:r>
              <a:rPr i="1" lang="en-US">
                <a:latin typeface="Cambria Math"/>
                <a:ea typeface="Cambria Math"/>
                <a:cs typeface="Cambria Math"/>
                <a:sym typeface="Cambria Math"/>
              </a:rPr>
              <a:t>x</a:t>
            </a:r>
            <a:r>
              <a:rPr lang="en-US">
                <a:latin typeface="Cambria Math"/>
                <a:ea typeface="Cambria Math"/>
                <a:cs typeface="Cambria Math"/>
                <a:sym typeface="Cambria Math"/>
              </a:rPr>
              <a:t>:</a:t>
            </a:r>
            <a:endParaRPr/>
          </a:p>
          <a:p>
            <a:pPr indent="-228600" lvl="2" marL="1143000" rtl="0" algn="l">
              <a:spcBef>
                <a:spcPts val="322"/>
              </a:spcBef>
              <a:spcAft>
                <a:spcPts val="0"/>
              </a:spcAft>
              <a:buSzPct val="100000"/>
              <a:buChar char="●"/>
            </a:pPr>
            <a:r>
              <a:rPr lang="en-US">
                <a:latin typeface="Cambria Math"/>
                <a:ea typeface="Cambria Math"/>
                <a:cs typeface="Cambria Math"/>
                <a:sym typeface="Cambria Math"/>
              </a:rPr>
              <a:t>At each step, loop through the values for </a:t>
            </a:r>
            <a:r>
              <a:rPr i="1" lang="en-US">
                <a:latin typeface="Cambria Math"/>
                <a:ea typeface="Cambria Math"/>
                <a:cs typeface="Cambria Math"/>
                <a:sym typeface="Cambria Math"/>
              </a:rPr>
              <a:t>y.</a:t>
            </a:r>
            <a:endParaRPr/>
          </a:p>
          <a:p>
            <a:pPr indent="-228600" lvl="2" marL="1143000" rtl="0" algn="l">
              <a:spcBef>
                <a:spcPts val="322"/>
              </a:spcBef>
              <a:spcAft>
                <a:spcPts val="0"/>
              </a:spcAft>
              <a:buSzPct val="100000"/>
              <a:buChar char="●"/>
            </a:pPr>
            <a:r>
              <a:rPr lang="en-US">
                <a:latin typeface="Cambria Math"/>
                <a:ea typeface="Cambria Math"/>
                <a:cs typeface="Cambria Math"/>
                <a:sym typeface="Cambria Math"/>
              </a:rPr>
              <a:t>The inner loop ends when a pair </a:t>
            </a:r>
            <a:r>
              <a:rPr i="1" lang="en-US">
                <a:latin typeface="Cambria Math"/>
                <a:ea typeface="Cambria Math"/>
                <a:cs typeface="Cambria Math"/>
                <a:sym typeface="Cambria Math"/>
              </a:rPr>
              <a:t>x</a:t>
            </a:r>
            <a:r>
              <a:rPr lang="en-US">
                <a:latin typeface="Cambria Math"/>
                <a:ea typeface="Cambria Math"/>
                <a:cs typeface="Cambria Math"/>
                <a:sym typeface="Cambria Math"/>
              </a:rPr>
              <a:t> and </a:t>
            </a:r>
            <a:r>
              <a:rPr i="1" lang="en-US">
                <a:latin typeface="Cambria Math"/>
                <a:ea typeface="Cambria Math"/>
                <a:cs typeface="Cambria Math"/>
                <a:sym typeface="Cambria Math"/>
              </a:rPr>
              <a:t>y</a:t>
            </a:r>
            <a:r>
              <a:rPr lang="en-US">
                <a:latin typeface="Cambria Math"/>
                <a:ea typeface="Cambria Math"/>
                <a:cs typeface="Cambria Math"/>
                <a:sym typeface="Cambria Math"/>
              </a:rPr>
              <a:t>  is found such that </a:t>
            </a:r>
            <a:r>
              <a:rPr i="1" lang="en-US">
                <a:latin typeface="Cambria Math"/>
                <a:ea typeface="Cambria Math"/>
                <a:cs typeface="Cambria Math"/>
                <a:sym typeface="Cambria Math"/>
              </a:rPr>
              <a:t>P</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y) is true.</a:t>
            </a:r>
            <a:endParaRPr/>
          </a:p>
          <a:p>
            <a:pPr indent="-228600" lvl="2" marL="1143000" rtl="0" algn="l">
              <a:spcBef>
                <a:spcPts val="322"/>
              </a:spcBef>
              <a:spcAft>
                <a:spcPts val="0"/>
              </a:spcAft>
              <a:buSzPct val="100000"/>
              <a:buChar char="●"/>
            </a:pPr>
            <a:r>
              <a:rPr lang="en-US">
                <a:latin typeface="Cambria Math"/>
                <a:ea typeface="Cambria Math"/>
                <a:cs typeface="Cambria Math"/>
                <a:sym typeface="Cambria Math"/>
              </a:rPr>
              <a:t>If no </a:t>
            </a:r>
            <a:r>
              <a:rPr i="1" lang="en-US">
                <a:latin typeface="Cambria Math"/>
                <a:ea typeface="Cambria Math"/>
                <a:cs typeface="Cambria Math"/>
                <a:sym typeface="Cambria Math"/>
              </a:rPr>
              <a:t>y </a:t>
            </a:r>
            <a:r>
              <a:rPr lang="en-US">
                <a:latin typeface="Cambria Math"/>
                <a:ea typeface="Cambria Math"/>
                <a:cs typeface="Cambria Math"/>
                <a:sym typeface="Cambria Math"/>
              </a:rPr>
              <a:t> is found such that </a:t>
            </a:r>
            <a:r>
              <a:rPr i="1" lang="en-US">
                <a:latin typeface="Cambria Math"/>
                <a:ea typeface="Cambria Math"/>
                <a:cs typeface="Cambria Math"/>
                <a:sym typeface="Cambria Math"/>
              </a:rPr>
              <a:t>P</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y) is true the outer loop terminates as </a:t>
            </a:r>
            <a:r>
              <a:rPr i="1" lang="en-US">
                <a:latin typeface="Cambria Math"/>
                <a:ea typeface="Cambria Math"/>
                <a:cs typeface="Cambria Math"/>
                <a:sym typeface="Cambria Math"/>
              </a:rPr>
              <a:t>∀x </a:t>
            </a:r>
            <a:r>
              <a:rPr lang="en-US"/>
              <a:t>∃</a:t>
            </a:r>
            <a:r>
              <a:rPr i="1" lang="en-US">
                <a:latin typeface="Cambria Math"/>
                <a:ea typeface="Cambria Math"/>
                <a:cs typeface="Cambria Math"/>
                <a:sym typeface="Cambria Math"/>
              </a:rPr>
              <a:t>yP(x,y)</a:t>
            </a:r>
            <a:r>
              <a:rPr lang="en-US"/>
              <a:t>  has been shown to be false. </a:t>
            </a:r>
            <a:endParaRPr>
              <a:latin typeface="Cambria Math"/>
              <a:ea typeface="Cambria Math"/>
              <a:cs typeface="Cambria Math"/>
              <a:sym typeface="Cambria Math"/>
            </a:endParaRPr>
          </a:p>
          <a:p>
            <a:pPr indent="-285750" lvl="1" marL="742950" rtl="0" algn="l">
              <a:spcBef>
                <a:spcPts val="378"/>
              </a:spcBef>
              <a:spcAft>
                <a:spcPts val="0"/>
              </a:spcAft>
              <a:buSzPct val="100000"/>
              <a:buFont typeface="Noto Sans Symbols"/>
              <a:buNone/>
            </a:pPr>
            <a:r>
              <a:rPr i="1" lang="en-US">
                <a:latin typeface="Cambria Math"/>
                <a:ea typeface="Cambria Math"/>
                <a:cs typeface="Cambria Math"/>
                <a:sym typeface="Cambria Math"/>
              </a:rPr>
              <a:t>    ∀x </a:t>
            </a:r>
            <a:r>
              <a:rPr lang="en-US"/>
              <a:t>∃</a:t>
            </a:r>
            <a:r>
              <a:rPr i="1" lang="en-US">
                <a:latin typeface="Cambria Math"/>
                <a:ea typeface="Cambria Math"/>
                <a:cs typeface="Cambria Math"/>
                <a:sym typeface="Cambria Math"/>
              </a:rPr>
              <a:t>y P(x,y)  </a:t>
            </a:r>
            <a:r>
              <a:rPr lang="en-US"/>
              <a:t>is true</a:t>
            </a:r>
            <a:r>
              <a:rPr i="1" lang="en-US">
                <a:latin typeface="Cambria Math"/>
                <a:ea typeface="Cambria Math"/>
                <a:cs typeface="Cambria Math"/>
                <a:sym typeface="Cambria Math"/>
              </a:rPr>
              <a:t> </a:t>
            </a:r>
            <a:r>
              <a:rPr lang="en-US">
                <a:latin typeface="Cambria Math"/>
                <a:ea typeface="Cambria Math"/>
                <a:cs typeface="Cambria Math"/>
                <a:sym typeface="Cambria Math"/>
              </a:rPr>
              <a:t>if the outer loop ends after stepping through each </a:t>
            </a:r>
            <a:r>
              <a:rPr i="1" lang="en-US">
                <a:latin typeface="Cambria Math"/>
                <a:ea typeface="Cambria Math"/>
                <a:cs typeface="Cambria Math"/>
                <a:sym typeface="Cambria Math"/>
              </a:rPr>
              <a:t>x</a:t>
            </a:r>
            <a:r>
              <a:rPr lang="en-US">
                <a:latin typeface="Cambria Math"/>
                <a:ea typeface="Cambria Math"/>
                <a:cs typeface="Cambria Math"/>
                <a:sym typeface="Cambria Math"/>
              </a:rPr>
              <a:t>. </a:t>
            </a:r>
            <a:endParaRPr/>
          </a:p>
          <a:p>
            <a:pPr indent="-342900" lvl="0" marL="342900" rtl="0" algn="l">
              <a:spcBef>
                <a:spcPts val="448"/>
              </a:spcBef>
              <a:spcAft>
                <a:spcPts val="0"/>
              </a:spcAft>
              <a:buSzPct val="100000"/>
              <a:buChar char="●"/>
            </a:pPr>
            <a:r>
              <a:rPr lang="en-US"/>
              <a:t>If the domains of the variables are infinite, then this process can not actually be carried out.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Order of Quantifiers</a:t>
            </a:r>
            <a:endParaRPr/>
          </a:p>
        </p:txBody>
      </p:sp>
      <p:sp>
        <p:nvSpPr>
          <p:cNvPr id="1161" name="Google Shape;1161;p15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Examples</a:t>
            </a:r>
            <a:r>
              <a:rPr lang="en-US"/>
              <a:t>:</a:t>
            </a:r>
            <a:endParaRPr/>
          </a:p>
          <a:p>
            <a:pPr indent="-514350" lvl="0" marL="514350" rtl="0" algn="l">
              <a:spcBef>
                <a:spcPts val="640"/>
              </a:spcBef>
              <a:spcAft>
                <a:spcPts val="0"/>
              </a:spcAft>
              <a:buSzPts val="3200"/>
              <a:buFont typeface="Arial"/>
              <a:buAutoNum type="arabicPeriod"/>
            </a:pPr>
            <a:r>
              <a:rPr lang="en-US"/>
              <a:t>Let </a:t>
            </a:r>
            <a:r>
              <a:rPr i="1" lang="en-US">
                <a:latin typeface="Cambria Math"/>
                <a:ea typeface="Cambria Math"/>
                <a:cs typeface="Cambria Math"/>
                <a:sym typeface="Cambria Math"/>
              </a:rPr>
              <a:t>P(x,y) </a:t>
            </a:r>
            <a:r>
              <a:rPr lang="en-US"/>
              <a:t>be the statement “</a:t>
            </a:r>
            <a:r>
              <a:rPr i="1" lang="en-US">
                <a:latin typeface="Cambria Math"/>
                <a:ea typeface="Cambria Math"/>
                <a:cs typeface="Cambria Math"/>
                <a:sym typeface="Cambria Math"/>
              </a:rPr>
              <a:t>x + y = y + x</a:t>
            </a:r>
            <a:r>
              <a:rPr lang="en-US"/>
              <a:t>.” Assume that </a:t>
            </a:r>
            <a:r>
              <a:rPr i="1" lang="en-US">
                <a:latin typeface="Cambria Math"/>
                <a:ea typeface="Cambria Math"/>
                <a:cs typeface="Cambria Math"/>
                <a:sym typeface="Cambria Math"/>
              </a:rPr>
              <a:t>U</a:t>
            </a:r>
            <a:r>
              <a:rPr lang="en-US"/>
              <a:t> is the real numbers. Then </a:t>
            </a:r>
            <a:r>
              <a:rPr i="1" lang="en-US">
                <a:latin typeface="Cambria Math"/>
                <a:ea typeface="Cambria Math"/>
                <a:cs typeface="Cambria Math"/>
                <a:sym typeface="Cambria Math"/>
              </a:rPr>
              <a:t>∀x ∀yP(x,y)  </a:t>
            </a:r>
            <a:r>
              <a:rPr lang="en-US"/>
              <a:t>and</a:t>
            </a:r>
            <a:r>
              <a:rPr i="1" lang="en-US">
                <a:latin typeface="Cambria Math"/>
                <a:ea typeface="Cambria Math"/>
                <a:cs typeface="Cambria Math"/>
                <a:sym typeface="Cambria Math"/>
              </a:rPr>
              <a:t>∀y ∀xP(x,y) </a:t>
            </a:r>
            <a:r>
              <a:rPr lang="en-US"/>
              <a:t>have the same truth value.</a:t>
            </a:r>
            <a:endParaRPr/>
          </a:p>
          <a:p>
            <a:pPr indent="-514350" lvl="0" marL="514350" rtl="0" algn="l">
              <a:spcBef>
                <a:spcPts val="640"/>
              </a:spcBef>
              <a:spcAft>
                <a:spcPts val="0"/>
              </a:spcAft>
              <a:buSzPts val="3200"/>
              <a:buFont typeface="Arial"/>
              <a:buAutoNum type="arabicPeriod"/>
            </a:pPr>
            <a:r>
              <a:rPr lang="en-US"/>
              <a:t>Let </a:t>
            </a:r>
            <a:r>
              <a:rPr i="1" lang="en-US">
                <a:latin typeface="Cambria Math"/>
                <a:ea typeface="Cambria Math"/>
                <a:cs typeface="Cambria Math"/>
                <a:sym typeface="Cambria Math"/>
              </a:rPr>
              <a:t>Q(x,y) </a:t>
            </a:r>
            <a:r>
              <a:rPr lang="en-US"/>
              <a:t>be the statement “</a:t>
            </a:r>
            <a:r>
              <a:rPr i="1" lang="en-US">
                <a:latin typeface="Cambria Math"/>
                <a:ea typeface="Cambria Math"/>
                <a:cs typeface="Cambria Math"/>
                <a:sym typeface="Cambria Math"/>
              </a:rPr>
              <a:t>x + y = </a:t>
            </a:r>
            <a:r>
              <a:rPr lang="en-US">
                <a:latin typeface="Cambria Math"/>
                <a:ea typeface="Cambria Math"/>
                <a:cs typeface="Cambria Math"/>
                <a:sym typeface="Cambria Math"/>
              </a:rPr>
              <a:t>0</a:t>
            </a:r>
            <a:r>
              <a:rPr lang="en-US"/>
              <a:t>.” Assume that </a:t>
            </a:r>
            <a:r>
              <a:rPr i="1" lang="en-US">
                <a:latin typeface="Cambria Math"/>
                <a:ea typeface="Cambria Math"/>
                <a:cs typeface="Cambria Math"/>
                <a:sym typeface="Cambria Math"/>
              </a:rPr>
              <a:t>U</a:t>
            </a:r>
            <a:r>
              <a:rPr lang="en-US"/>
              <a:t> is the real numbers. Then </a:t>
            </a:r>
            <a:r>
              <a:rPr i="1" lang="en-US">
                <a:latin typeface="Cambria Math"/>
                <a:ea typeface="Cambria Math"/>
                <a:cs typeface="Cambria Math"/>
                <a:sym typeface="Cambria Math"/>
              </a:rPr>
              <a:t>∀x </a:t>
            </a:r>
            <a:r>
              <a:rPr lang="en-US"/>
              <a:t>∃</a:t>
            </a:r>
            <a:r>
              <a:rPr i="1" lang="en-US">
                <a:latin typeface="Cambria Math"/>
                <a:ea typeface="Cambria Math"/>
                <a:cs typeface="Cambria Math"/>
                <a:sym typeface="Cambria Math"/>
              </a:rPr>
              <a:t>yP(x,y)  </a:t>
            </a:r>
            <a:r>
              <a:rPr lang="en-US"/>
              <a:t>is true</a:t>
            </a:r>
            <a:r>
              <a:rPr i="1" lang="en-US"/>
              <a:t>, </a:t>
            </a:r>
            <a:r>
              <a:rPr lang="en-US"/>
              <a:t>but</a:t>
            </a:r>
            <a:r>
              <a:rPr i="1" lang="en-US"/>
              <a:t> </a:t>
            </a:r>
            <a:r>
              <a:rPr lang="en-US"/>
              <a:t>∃</a:t>
            </a:r>
            <a:r>
              <a:rPr i="1" lang="en-US">
                <a:latin typeface="Cambria Math"/>
                <a:ea typeface="Cambria Math"/>
                <a:cs typeface="Cambria Math"/>
                <a:sym typeface="Cambria Math"/>
              </a:rPr>
              <a:t>y</a:t>
            </a:r>
            <a:r>
              <a:rPr lang="en-US"/>
              <a:t> </a:t>
            </a:r>
            <a:r>
              <a:rPr i="1" lang="en-US">
                <a:latin typeface="Cambria Math"/>
                <a:ea typeface="Cambria Math"/>
                <a:cs typeface="Cambria Math"/>
                <a:sym typeface="Cambria Math"/>
              </a:rPr>
              <a:t>∀xP(x,y) </a:t>
            </a:r>
            <a:r>
              <a:rPr lang="en-US"/>
              <a:t>is false.</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Questions on Order of Quantifiers </a:t>
            </a:r>
            <a:endParaRPr/>
          </a:p>
        </p:txBody>
      </p:sp>
      <p:sp>
        <p:nvSpPr>
          <p:cNvPr id="1167" name="Google Shape;1167;p15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Font typeface="Noto Sans Symbols"/>
              <a:buNone/>
            </a:pPr>
            <a:r>
              <a:rPr b="1" lang="en-US"/>
              <a:t>    Example </a:t>
            </a:r>
            <a:r>
              <a:rPr b="1" lang="en-US">
                <a:latin typeface="Cambria Math"/>
                <a:ea typeface="Cambria Math"/>
                <a:cs typeface="Cambria Math"/>
                <a:sym typeface="Cambria Math"/>
              </a:rPr>
              <a:t>1</a:t>
            </a:r>
            <a:r>
              <a:rPr lang="en-US"/>
              <a:t>: Let </a:t>
            </a:r>
            <a:r>
              <a:rPr i="1" lang="en-US"/>
              <a:t>U</a:t>
            </a:r>
            <a:r>
              <a:rPr lang="en-US"/>
              <a:t> be the real numbers,</a:t>
            </a:r>
            <a:endParaRPr/>
          </a:p>
          <a:p>
            <a:pPr indent="-342900" lvl="0" marL="342900" rtl="0" algn="l">
              <a:spcBef>
                <a:spcPts val="592"/>
              </a:spcBef>
              <a:spcAft>
                <a:spcPts val="0"/>
              </a:spcAft>
              <a:buSzPct val="100000"/>
              <a:buFont typeface="Noto Sans Symbols"/>
              <a:buNone/>
            </a:pPr>
            <a:r>
              <a:rPr lang="en-US"/>
              <a:t>    Define </a:t>
            </a:r>
            <a:r>
              <a:rPr i="1" lang="en-US"/>
              <a:t>P(x,y) : x ∙ y </a:t>
            </a:r>
            <a:r>
              <a:rPr lang="en-US"/>
              <a:t>= </a:t>
            </a:r>
            <a:r>
              <a:rPr lang="en-US">
                <a:latin typeface="Cambria Math"/>
                <a:ea typeface="Cambria Math"/>
                <a:cs typeface="Cambria Math"/>
                <a:sym typeface="Cambria Math"/>
              </a:rPr>
              <a:t>0</a:t>
            </a:r>
            <a:endParaRPr/>
          </a:p>
          <a:p>
            <a:pPr indent="-342900" lvl="0" marL="342900" rtl="0" algn="l">
              <a:spcBef>
                <a:spcPts val="592"/>
              </a:spcBef>
              <a:spcAft>
                <a:spcPts val="0"/>
              </a:spcAft>
              <a:buSzPct val="100000"/>
              <a:buFont typeface="Noto Sans Symbols"/>
              <a:buNone/>
            </a:pPr>
            <a:r>
              <a:rPr lang="en-US"/>
              <a:t>    What is the truth value of the following:</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False</a:t>
            </a:r>
            <a:endParaRPr b="1"/>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True</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 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True</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 ∃ y P(x,y)</a:t>
            </a:r>
            <a:r>
              <a:rPr lang="en-US"/>
              <a:t>     </a:t>
            </a:r>
            <a:endParaRPr/>
          </a:p>
          <a:p>
            <a:pPr indent="-514350" lvl="1" marL="914400" rtl="0" algn="l">
              <a:spcBef>
                <a:spcPts val="499"/>
              </a:spcBef>
              <a:spcAft>
                <a:spcPts val="0"/>
              </a:spcAft>
              <a:buSzPct val="100000"/>
              <a:buFont typeface="Noto Sans Symbols"/>
              <a:buNone/>
            </a:pPr>
            <a:r>
              <a:rPr b="1" lang="en-US"/>
              <a:t>       Answer: </a:t>
            </a:r>
            <a:r>
              <a:rPr lang="en-US"/>
              <a:t>True</a:t>
            </a:r>
            <a:endParaRPr/>
          </a:p>
          <a:p>
            <a:pPr indent="-514350" lvl="1" marL="914400" rtl="0" algn="l">
              <a:spcBef>
                <a:spcPts val="499"/>
              </a:spcBef>
              <a:spcAft>
                <a:spcPts val="0"/>
              </a:spcAft>
              <a:buSzPct val="100000"/>
              <a:buFont typeface="Noto Sans Symbols"/>
              <a:buNone/>
            </a:pPr>
            <a:r>
              <a:t/>
            </a:r>
            <a:endParaRPr/>
          </a:p>
          <a:p>
            <a:pPr indent="-514350" lvl="1" marL="914400" rtl="0" algn="l">
              <a:spcBef>
                <a:spcPts val="499"/>
              </a:spcBef>
              <a:spcAft>
                <a:spcPts val="0"/>
              </a:spcAft>
              <a:buSzPct val="100000"/>
              <a:buFont typeface="Noto Sans Symbols"/>
              <a:buNone/>
            </a:pPr>
            <a:r>
              <a:t/>
            </a:r>
            <a:endParaRPr/>
          </a:p>
          <a:p>
            <a:pPr indent="-514350" lvl="1" marL="914400" rtl="0" algn="l">
              <a:spcBef>
                <a:spcPts val="499"/>
              </a:spcBef>
              <a:spcAft>
                <a:spcPts val="0"/>
              </a:spcAft>
              <a:buSzPct val="100000"/>
              <a:buFont typeface="Noto Sans Symbols"/>
              <a:buNone/>
            </a:pPr>
            <a:r>
              <a:t/>
            </a:r>
            <a:endParaRPr/>
          </a:p>
          <a:p>
            <a:pPr indent="-514350" lvl="1" marL="914400" rtl="0" algn="l">
              <a:spcBef>
                <a:spcPts val="499"/>
              </a:spcBef>
              <a:spcAft>
                <a:spcPts val="0"/>
              </a:spcAft>
              <a:buSzPct val="100000"/>
              <a:buFont typeface="Noto Sans Symbols"/>
              <a:buNone/>
            </a:pPr>
            <a:r>
              <a:t/>
            </a:r>
            <a:endParaRPr/>
          </a:p>
          <a:p>
            <a:pPr indent="-514350" lvl="1" marL="914400" rtl="0" algn="l">
              <a:spcBef>
                <a:spcPts val="499"/>
              </a:spcBef>
              <a:spcAft>
                <a:spcPts val="0"/>
              </a:spcAft>
              <a:buSzPct val="100000"/>
              <a:buFont typeface="Noto Sans Symbols"/>
              <a:buNone/>
            </a:pPr>
            <a:r>
              <a:t/>
            </a:r>
            <a:endParaRPr/>
          </a:p>
          <a:p>
            <a:pPr indent="-342900" lvl="0" marL="342900" rtl="0" algn="l">
              <a:spcBef>
                <a:spcPts val="592"/>
              </a:spcBef>
              <a:spcAft>
                <a:spcPts val="0"/>
              </a:spcAft>
              <a:buSzPct val="100000"/>
              <a:buFont typeface="Noto Sans Symbols"/>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Questions on Order of Quantifiers</a:t>
            </a:r>
            <a:endParaRPr/>
          </a:p>
        </p:txBody>
      </p:sp>
      <p:sp>
        <p:nvSpPr>
          <p:cNvPr id="1173" name="Google Shape;1173;p15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Font typeface="Noto Sans Symbols"/>
              <a:buNone/>
            </a:pPr>
            <a:r>
              <a:rPr lang="en-US"/>
              <a:t>   </a:t>
            </a:r>
            <a:r>
              <a:rPr b="1" lang="en-US"/>
              <a:t>Example </a:t>
            </a:r>
            <a:r>
              <a:rPr b="1" lang="en-US">
                <a:latin typeface="Cambria Math"/>
                <a:ea typeface="Cambria Math"/>
                <a:cs typeface="Cambria Math"/>
                <a:sym typeface="Cambria Math"/>
              </a:rPr>
              <a:t>2</a:t>
            </a:r>
            <a:r>
              <a:rPr lang="en-US"/>
              <a:t>: Let </a:t>
            </a:r>
            <a:r>
              <a:rPr i="1" lang="en-US"/>
              <a:t>U</a:t>
            </a:r>
            <a:r>
              <a:rPr lang="en-US"/>
              <a:t> be the real numbers,</a:t>
            </a:r>
            <a:endParaRPr/>
          </a:p>
          <a:p>
            <a:pPr indent="-342900" lvl="0" marL="342900" rtl="0" algn="l">
              <a:spcBef>
                <a:spcPts val="592"/>
              </a:spcBef>
              <a:spcAft>
                <a:spcPts val="0"/>
              </a:spcAft>
              <a:buSzPct val="100000"/>
              <a:buFont typeface="Noto Sans Symbols"/>
              <a:buNone/>
            </a:pPr>
            <a:r>
              <a:rPr lang="en-US"/>
              <a:t>   Define </a:t>
            </a:r>
            <a:r>
              <a:rPr i="1" lang="en-US"/>
              <a:t>P(x,y) </a:t>
            </a:r>
            <a:r>
              <a:rPr lang="en-US"/>
              <a:t>:</a:t>
            </a:r>
            <a:r>
              <a:rPr i="1" lang="en-US"/>
              <a:t> x / y </a:t>
            </a:r>
            <a:r>
              <a:rPr lang="en-US"/>
              <a:t>= </a:t>
            </a:r>
            <a:r>
              <a:rPr lang="en-US">
                <a:latin typeface="Cambria Math"/>
                <a:ea typeface="Cambria Math"/>
                <a:cs typeface="Cambria Math"/>
                <a:sym typeface="Cambria Math"/>
              </a:rPr>
              <a:t>1</a:t>
            </a:r>
            <a:endParaRPr/>
          </a:p>
          <a:p>
            <a:pPr indent="-342900" lvl="0" marL="342900" rtl="0" algn="l">
              <a:spcBef>
                <a:spcPts val="592"/>
              </a:spcBef>
              <a:spcAft>
                <a:spcPts val="0"/>
              </a:spcAft>
              <a:buSzPct val="100000"/>
              <a:buFont typeface="Noto Sans Symbols"/>
              <a:buNone/>
            </a:pPr>
            <a:r>
              <a:rPr lang="en-US"/>
              <a:t>   What is the truth value of the following:</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False</a:t>
            </a:r>
            <a:endParaRPr b="1"/>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True</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∃x∀y P(x,y)</a:t>
            </a:r>
            <a:r>
              <a:rPr lang="en-US"/>
              <a:t>       </a:t>
            </a:r>
            <a:endParaRPr/>
          </a:p>
          <a:p>
            <a:pPr indent="-514350" lvl="2" marL="1188720" rtl="0" algn="l">
              <a:spcBef>
                <a:spcPts val="425"/>
              </a:spcBef>
              <a:spcAft>
                <a:spcPts val="0"/>
              </a:spcAft>
              <a:buSzPct val="100000"/>
              <a:buFont typeface="Noto Sans Symbols"/>
              <a:buNone/>
            </a:pPr>
            <a:r>
              <a:rPr b="1" lang="en-US"/>
              <a:t>    Answer: </a:t>
            </a:r>
            <a:r>
              <a:rPr lang="en-US"/>
              <a:t>False</a:t>
            </a:r>
            <a:endParaRPr/>
          </a:p>
          <a:p>
            <a:pPr indent="-514381" lvl="1" marL="914400" rtl="0" algn="l">
              <a:spcBef>
                <a:spcPts val="499"/>
              </a:spcBef>
              <a:spcAft>
                <a:spcPts val="0"/>
              </a:spcAft>
              <a:buSzPct val="100000"/>
              <a:buFont typeface="Arial"/>
              <a:buAutoNum type="arabicPeriod"/>
            </a:pPr>
            <a:r>
              <a:rPr i="1" lang="en-US">
                <a:latin typeface="Cambria Math"/>
                <a:ea typeface="Cambria Math"/>
                <a:cs typeface="Cambria Math"/>
                <a:sym typeface="Cambria Math"/>
              </a:rPr>
              <a:t>∃x ∃ y P(x,y)</a:t>
            </a:r>
            <a:r>
              <a:rPr lang="en-US"/>
              <a:t>     </a:t>
            </a:r>
            <a:endParaRPr/>
          </a:p>
          <a:p>
            <a:pPr indent="-514350" lvl="2" marL="1188720" rtl="0" algn="l">
              <a:spcBef>
                <a:spcPts val="425"/>
              </a:spcBef>
              <a:spcAft>
                <a:spcPts val="0"/>
              </a:spcAft>
              <a:buSzPct val="100000"/>
              <a:buFont typeface="Noto Sans Symbols"/>
              <a:buNone/>
            </a:pPr>
            <a:r>
              <a:rPr lang="en-US"/>
              <a:t>   </a:t>
            </a:r>
            <a:r>
              <a:rPr b="1" lang="en-US"/>
              <a:t>Answer: </a:t>
            </a:r>
            <a:r>
              <a:rPr lang="en-US"/>
              <a:t>True</a:t>
            </a:r>
            <a:endParaRPr/>
          </a:p>
          <a:p>
            <a:pPr indent="-342900" lvl="0" marL="342900" rtl="0" algn="l">
              <a:spcBef>
                <a:spcPts val="592"/>
              </a:spcBef>
              <a:spcAft>
                <a:spcPts val="0"/>
              </a:spcAft>
              <a:buSzPct val="100000"/>
              <a:buFont typeface="Noto Sans Symbols"/>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Quantifications of Two Variables</a:t>
            </a:r>
            <a:endParaRPr/>
          </a:p>
        </p:txBody>
      </p:sp>
      <p:graphicFrame>
        <p:nvGraphicFramePr>
          <p:cNvPr id="1179" name="Google Shape;1179;p154"/>
          <p:cNvGraphicFramePr/>
          <p:nvPr/>
        </p:nvGraphicFramePr>
        <p:xfrm>
          <a:off x="457200" y="1682751"/>
          <a:ext cx="3000000" cy="3000000"/>
        </p:xfrm>
        <a:graphic>
          <a:graphicData uri="http://schemas.openxmlformats.org/drawingml/2006/table">
            <a:tbl>
              <a:tblPr bandRow="1" firstRow="1">
                <a:noFill/>
                <a:tableStyleId>{482FB251-B294-40A5-B5B1-4F51B4538F06}</a:tableStyleId>
              </a:tblPr>
              <a:tblGrid>
                <a:gridCol w="2743200"/>
                <a:gridCol w="2743200"/>
                <a:gridCol w="2743200"/>
              </a:tblGrid>
              <a:tr h="431100">
                <a:tc>
                  <a:txBody>
                    <a:bodyPr/>
                    <a:lstStyle/>
                    <a:p>
                      <a:pPr indent="0" lvl="0" marL="0" marR="0" rtl="0" algn="l">
                        <a:spcBef>
                          <a:spcPts val="0"/>
                        </a:spcBef>
                        <a:spcAft>
                          <a:spcPts val="0"/>
                        </a:spcAft>
                        <a:buNone/>
                      </a:pPr>
                      <a:r>
                        <a:rPr lang="en-US" sz="1800" u="none" cap="none" strike="noStrike"/>
                        <a:t>Statement</a:t>
                      </a:r>
                      <a:endParaRPr/>
                    </a:p>
                  </a:txBody>
                  <a:tcPr marT="45725" marB="45725" marR="91450" marL="91450"/>
                </a:tc>
                <a:tc>
                  <a:txBody>
                    <a:bodyPr/>
                    <a:lstStyle/>
                    <a:p>
                      <a:pPr indent="0" lvl="0" marL="0" marR="0" rtl="0" algn="l">
                        <a:spcBef>
                          <a:spcPts val="0"/>
                        </a:spcBef>
                        <a:spcAft>
                          <a:spcPts val="0"/>
                        </a:spcAft>
                        <a:buNone/>
                      </a:pPr>
                      <a:r>
                        <a:rPr lang="en-US" sz="1800"/>
                        <a:t>When True?</a:t>
                      </a:r>
                      <a:endParaRPr/>
                    </a:p>
                  </a:txBody>
                  <a:tcPr marT="45725" marB="45725" marR="91450" marL="91450"/>
                </a:tc>
                <a:tc>
                  <a:txBody>
                    <a:bodyPr/>
                    <a:lstStyle/>
                    <a:p>
                      <a:pPr indent="0" lvl="0" marL="0" marR="0" rtl="0" algn="l">
                        <a:spcBef>
                          <a:spcPts val="0"/>
                        </a:spcBef>
                        <a:spcAft>
                          <a:spcPts val="0"/>
                        </a:spcAft>
                        <a:buNone/>
                      </a:pPr>
                      <a:r>
                        <a:rPr lang="en-US" sz="1800"/>
                        <a:t>When False</a:t>
                      </a:r>
                      <a:endParaRPr/>
                    </a:p>
                  </a:txBody>
                  <a:tcPr marT="45725" marB="45725" marR="91450" marL="91450"/>
                </a:tc>
              </a:tr>
              <a:tr h="106295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i="1" lang="en-US" sz="1800"/>
                        <a:t>P</a:t>
                      </a:r>
                      <a:r>
                        <a:rPr lang="en-US" sz="1800"/>
                        <a:t>(</a:t>
                      </a:r>
                      <a:r>
                        <a:rPr i="1" lang="en-US" sz="1800"/>
                        <a:t>x</a:t>
                      </a:r>
                      <a:r>
                        <a:rPr lang="en-US" sz="1800"/>
                        <a:t>,</a:t>
                      </a:r>
                      <a:r>
                        <a:rPr i="1" lang="en-US" sz="1800"/>
                        <a:t>y</a:t>
                      </a:r>
                      <a:r>
                        <a:rPr lang="en-US" sz="1800"/>
                        <a:t>) is true for every pair </a:t>
                      </a:r>
                      <a:r>
                        <a:rPr i="1" lang="en-US" sz="1800"/>
                        <a:t>x</a:t>
                      </a:r>
                      <a:r>
                        <a:rPr lang="en-US" sz="1800"/>
                        <a:t>,</a:t>
                      </a:r>
                      <a:r>
                        <a:rPr i="1" lang="en-US" sz="1800"/>
                        <a:t>y</a:t>
                      </a:r>
                      <a:r>
                        <a:rPr lang="en-US" sz="1800"/>
                        <a:t>.</a:t>
                      </a:r>
                      <a:endParaRPr/>
                    </a:p>
                  </a:txBody>
                  <a:tcPr marT="45725" marB="45725" marR="91450" marL="91450"/>
                </a:tc>
                <a:tc>
                  <a:txBody>
                    <a:bodyPr/>
                    <a:lstStyle/>
                    <a:p>
                      <a:pPr indent="0" lvl="0" marL="0" marR="0" rtl="0" algn="l">
                        <a:spcBef>
                          <a:spcPts val="0"/>
                        </a:spcBef>
                        <a:spcAft>
                          <a:spcPts val="0"/>
                        </a:spcAft>
                        <a:buNone/>
                      </a:pPr>
                      <a:r>
                        <a:rPr lang="en-US" sz="1800"/>
                        <a:t>There is a pair </a:t>
                      </a:r>
                      <a:r>
                        <a:rPr i="1" lang="en-US" sz="1800"/>
                        <a:t>x, y </a:t>
                      </a:r>
                      <a:r>
                        <a:rPr lang="en-US" sz="1800"/>
                        <a:t>for</a:t>
                      </a:r>
                      <a:r>
                        <a:rPr lang="en-US" sz="1800"/>
                        <a:t> which </a:t>
                      </a:r>
                      <a:r>
                        <a:rPr i="1" lang="en-US" sz="1800"/>
                        <a:t>P</a:t>
                      </a:r>
                      <a:r>
                        <a:rPr lang="en-US" sz="1800"/>
                        <a:t>(</a:t>
                      </a:r>
                      <a:r>
                        <a:rPr i="1" lang="en-US" sz="1800"/>
                        <a:t>x,y</a:t>
                      </a:r>
                      <a:r>
                        <a:rPr lang="en-US" sz="1800"/>
                        <a:t>) is false.</a:t>
                      </a:r>
                      <a:endParaRPr sz="1800"/>
                    </a:p>
                  </a:txBody>
                  <a:tcPr marT="45725" marB="45725" marR="91450" marL="91450"/>
                </a:tc>
              </a:tr>
              <a:tr h="106295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For every </a:t>
                      </a:r>
                      <a:r>
                        <a:rPr i="1" lang="en-US" sz="1800"/>
                        <a:t>x </a:t>
                      </a:r>
                      <a:r>
                        <a:rPr lang="en-US" sz="1800"/>
                        <a:t>there is a </a:t>
                      </a:r>
                      <a:r>
                        <a:rPr i="1" lang="en-US" sz="1800"/>
                        <a:t>y</a:t>
                      </a:r>
                      <a:r>
                        <a:rPr lang="en-US" sz="1800"/>
                        <a:t> for which </a:t>
                      </a:r>
                      <a:r>
                        <a:rPr i="1" lang="en-US" sz="1800"/>
                        <a:t>P</a:t>
                      </a:r>
                      <a:r>
                        <a:rPr lang="en-US" sz="1800"/>
                        <a:t>(</a:t>
                      </a:r>
                      <a:r>
                        <a:rPr i="1" lang="en-US" sz="1800"/>
                        <a:t>x,y</a:t>
                      </a:r>
                      <a:r>
                        <a:rPr lang="en-US" sz="1800"/>
                        <a:t>) is true.</a:t>
                      </a:r>
                      <a:endParaRPr/>
                    </a:p>
                  </a:txBody>
                  <a:tcPr marT="45725" marB="45725" marR="91450" marL="91450"/>
                </a:tc>
                <a:tc>
                  <a:txBody>
                    <a:bodyPr/>
                    <a:lstStyle/>
                    <a:p>
                      <a:pPr indent="0" lvl="0" marL="0" marR="0" rtl="0" algn="l">
                        <a:spcBef>
                          <a:spcPts val="0"/>
                        </a:spcBef>
                        <a:spcAft>
                          <a:spcPts val="0"/>
                        </a:spcAft>
                        <a:buNone/>
                      </a:pPr>
                      <a:r>
                        <a:rPr lang="en-US" sz="1800"/>
                        <a:t>There is an x such that </a:t>
                      </a:r>
                      <a:r>
                        <a:rPr i="1" lang="en-US" sz="1800"/>
                        <a:t>P</a:t>
                      </a:r>
                      <a:r>
                        <a:rPr lang="en-US" sz="1800"/>
                        <a:t>(</a:t>
                      </a:r>
                      <a:r>
                        <a:rPr i="1" lang="en-US" sz="1800"/>
                        <a:t>x,y</a:t>
                      </a:r>
                      <a:r>
                        <a:rPr lang="en-US" sz="1800"/>
                        <a:t>) is false for every </a:t>
                      </a:r>
                      <a:r>
                        <a:rPr i="1" lang="en-US" sz="1800"/>
                        <a:t>y</a:t>
                      </a:r>
                      <a:r>
                        <a:rPr lang="en-US" sz="1800"/>
                        <a:t>.</a:t>
                      </a:r>
                      <a:endParaRPr/>
                    </a:p>
                  </a:txBody>
                  <a:tcPr marT="45725" marB="45725" marR="91450" marL="91450"/>
                </a:tc>
              </a:tr>
              <a:tr h="744075">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There is an </a:t>
                      </a:r>
                      <a:r>
                        <a:rPr i="1" lang="en-US" sz="1800"/>
                        <a:t>x</a:t>
                      </a:r>
                      <a:r>
                        <a:rPr lang="en-US" sz="1800"/>
                        <a:t> for which </a:t>
                      </a:r>
                      <a:r>
                        <a:rPr i="1" lang="en-US" sz="1800"/>
                        <a:t>P</a:t>
                      </a:r>
                      <a:r>
                        <a:rPr lang="en-US" sz="1800"/>
                        <a:t>(</a:t>
                      </a:r>
                      <a:r>
                        <a:rPr i="1" lang="en-US" sz="1800"/>
                        <a:t>x,y</a:t>
                      </a:r>
                      <a:r>
                        <a:rPr lang="en-US" sz="1800"/>
                        <a:t>) is true for every </a:t>
                      </a:r>
                      <a:r>
                        <a:rPr i="1" lang="en-US" sz="1800"/>
                        <a:t>y</a:t>
                      </a:r>
                      <a:r>
                        <a:rPr lang="en-US" sz="1800"/>
                        <a:t>.</a:t>
                      </a:r>
                      <a:endParaRPr/>
                    </a:p>
                  </a:txBody>
                  <a:tcPr marT="45725" marB="45725" marR="91450" marL="91450"/>
                </a:tc>
                <a:tc>
                  <a:txBody>
                    <a:bodyPr/>
                    <a:lstStyle/>
                    <a:p>
                      <a:pPr indent="0" lvl="0" marL="0" marR="0" rtl="0" algn="l">
                        <a:spcBef>
                          <a:spcPts val="0"/>
                        </a:spcBef>
                        <a:spcAft>
                          <a:spcPts val="0"/>
                        </a:spcAft>
                        <a:buNone/>
                      </a:pPr>
                      <a:r>
                        <a:rPr lang="en-US" sz="1800"/>
                        <a:t>For every </a:t>
                      </a:r>
                      <a:r>
                        <a:rPr i="1" lang="en-US" sz="1800"/>
                        <a:t>x</a:t>
                      </a:r>
                      <a:r>
                        <a:rPr lang="en-US" sz="1800"/>
                        <a:t> there is a y for which </a:t>
                      </a:r>
                      <a:r>
                        <a:rPr i="1" lang="en-US" sz="1800"/>
                        <a:t>P</a:t>
                      </a:r>
                      <a:r>
                        <a:rPr lang="en-US" sz="1800"/>
                        <a:t>(x,y) is false.</a:t>
                      </a:r>
                      <a:endParaRPr/>
                    </a:p>
                  </a:txBody>
                  <a:tcPr marT="45725" marB="45725" marR="91450" marL="91450"/>
                </a:tc>
              </a:tr>
              <a:tr h="106295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There is a pair </a:t>
                      </a:r>
                      <a:r>
                        <a:rPr i="1" lang="en-US" sz="1800"/>
                        <a:t>x, y </a:t>
                      </a:r>
                      <a:r>
                        <a:rPr lang="en-US" sz="1800"/>
                        <a:t>for which </a:t>
                      </a:r>
                      <a:r>
                        <a:rPr i="1" lang="en-US" sz="1800"/>
                        <a:t>P</a:t>
                      </a:r>
                      <a:r>
                        <a:rPr lang="en-US" sz="1800"/>
                        <a:t>(</a:t>
                      </a:r>
                      <a:r>
                        <a:rPr i="1" lang="en-US" sz="1800"/>
                        <a:t>x,y</a:t>
                      </a:r>
                      <a:r>
                        <a:rPr lang="en-US" sz="1800"/>
                        <a:t>) is true.</a:t>
                      </a:r>
                      <a:endParaRPr/>
                    </a:p>
                  </a:txBody>
                  <a:tcPr marT="45725" marB="45725" marR="91450" marL="91450"/>
                </a:tc>
                <a:tc>
                  <a:txBody>
                    <a:bodyPr/>
                    <a:lstStyle/>
                    <a:p>
                      <a:pPr indent="0" lvl="0" marL="0" marR="0" rtl="0" algn="l">
                        <a:spcBef>
                          <a:spcPts val="0"/>
                        </a:spcBef>
                        <a:spcAft>
                          <a:spcPts val="0"/>
                        </a:spcAft>
                        <a:buNone/>
                      </a:pPr>
                      <a:r>
                        <a:rPr i="1" lang="en-US" sz="1800"/>
                        <a:t>P</a:t>
                      </a:r>
                      <a:r>
                        <a:rPr lang="en-US" sz="1800"/>
                        <a:t>(x,y) is false for every pair </a:t>
                      </a:r>
                      <a:r>
                        <a:rPr i="1" lang="en-US" sz="1800"/>
                        <a:t>x,y</a:t>
                      </a:r>
                      <a:endParaRPr i="1" sz="1800"/>
                    </a:p>
                  </a:txBody>
                  <a:tcPr marT="45725" marB="45725" marR="91450" marL="91450"/>
                </a:tc>
              </a:tr>
            </a:tbl>
          </a:graphicData>
        </a:graphic>
      </p:graphicFrame>
      <p:pic>
        <p:nvPicPr>
          <p:cNvPr descr="addin_tmp.png" id="1180" name="Google Shape;1180;p154"/>
          <p:cNvPicPr preferRelativeResize="0"/>
          <p:nvPr/>
        </p:nvPicPr>
        <p:blipFill rotWithShape="1">
          <a:blip r:embed="rId3">
            <a:alphaModFix/>
          </a:blip>
          <a:srcRect b="0" l="0" r="0" t="0"/>
          <a:stretch/>
        </p:blipFill>
        <p:spPr>
          <a:xfrm>
            <a:off x="928687" y="2297253"/>
            <a:ext cx="1320800" cy="255588"/>
          </a:xfrm>
          <a:prstGeom prst="rect">
            <a:avLst/>
          </a:prstGeom>
          <a:noFill/>
          <a:ln>
            <a:noFill/>
          </a:ln>
        </p:spPr>
      </p:pic>
      <p:pic>
        <p:nvPicPr>
          <p:cNvPr descr="addin_tmp.png" id="1181" name="Google Shape;1181;p154"/>
          <p:cNvPicPr preferRelativeResize="0"/>
          <p:nvPr/>
        </p:nvPicPr>
        <p:blipFill rotWithShape="1">
          <a:blip r:embed="rId4">
            <a:alphaModFix/>
          </a:blip>
          <a:srcRect b="0" l="0" r="0" t="0"/>
          <a:stretch/>
        </p:blipFill>
        <p:spPr>
          <a:xfrm>
            <a:off x="951878" y="2674890"/>
            <a:ext cx="1320800" cy="255588"/>
          </a:xfrm>
          <a:prstGeom prst="rect">
            <a:avLst/>
          </a:prstGeom>
          <a:noFill/>
          <a:ln>
            <a:noFill/>
          </a:ln>
        </p:spPr>
      </p:pic>
      <p:pic>
        <p:nvPicPr>
          <p:cNvPr descr="addin_tmp.png" id="1182" name="Google Shape;1182;p154"/>
          <p:cNvPicPr preferRelativeResize="0"/>
          <p:nvPr/>
        </p:nvPicPr>
        <p:blipFill rotWithShape="1">
          <a:blip r:embed="rId5">
            <a:alphaModFix/>
          </a:blip>
          <a:srcRect b="0" l="0" r="0" t="0"/>
          <a:stretch/>
        </p:blipFill>
        <p:spPr>
          <a:xfrm>
            <a:off x="978382" y="3409133"/>
            <a:ext cx="1320800" cy="255588"/>
          </a:xfrm>
          <a:prstGeom prst="rect">
            <a:avLst/>
          </a:prstGeom>
          <a:noFill/>
          <a:ln>
            <a:noFill/>
          </a:ln>
        </p:spPr>
      </p:pic>
      <p:pic>
        <p:nvPicPr>
          <p:cNvPr descr="addin_tmp.png" id="1183" name="Google Shape;1183;p154"/>
          <p:cNvPicPr preferRelativeResize="0"/>
          <p:nvPr/>
        </p:nvPicPr>
        <p:blipFill rotWithShape="1">
          <a:blip r:embed="rId6">
            <a:alphaModFix/>
          </a:blip>
          <a:srcRect b="0" l="0" r="0" t="0"/>
          <a:stretch/>
        </p:blipFill>
        <p:spPr>
          <a:xfrm>
            <a:off x="992669" y="4528203"/>
            <a:ext cx="1306513" cy="255588"/>
          </a:xfrm>
          <a:prstGeom prst="rect">
            <a:avLst/>
          </a:prstGeom>
          <a:noFill/>
          <a:ln>
            <a:noFill/>
          </a:ln>
        </p:spPr>
      </p:pic>
      <p:pic>
        <p:nvPicPr>
          <p:cNvPr descr="addin_tmp.png" id="1184" name="Google Shape;1184;p154"/>
          <p:cNvPicPr preferRelativeResize="0"/>
          <p:nvPr/>
        </p:nvPicPr>
        <p:blipFill rotWithShape="1">
          <a:blip r:embed="rId7">
            <a:alphaModFix/>
          </a:blip>
          <a:srcRect b="0" l="0" r="0" t="0"/>
          <a:stretch/>
        </p:blipFill>
        <p:spPr>
          <a:xfrm>
            <a:off x="966165" y="5096479"/>
            <a:ext cx="1306513" cy="255588"/>
          </a:xfrm>
          <a:prstGeom prst="rect">
            <a:avLst/>
          </a:prstGeom>
          <a:noFill/>
          <a:ln>
            <a:noFill/>
          </a:ln>
        </p:spPr>
      </p:pic>
      <p:pic>
        <p:nvPicPr>
          <p:cNvPr descr="addin_tmp.png" id="1185" name="Google Shape;1185;p154"/>
          <p:cNvPicPr preferRelativeResize="0"/>
          <p:nvPr/>
        </p:nvPicPr>
        <p:blipFill rotWithShape="1">
          <a:blip r:embed="rId8">
            <a:alphaModFix/>
          </a:blip>
          <a:srcRect b="0" l="0" r="0" t="0"/>
          <a:stretch/>
        </p:blipFill>
        <p:spPr>
          <a:xfrm>
            <a:off x="978382" y="5430944"/>
            <a:ext cx="1306513" cy="255588"/>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Translating Nested Quantifiers into English</a:t>
            </a:r>
            <a:endParaRPr/>
          </a:p>
        </p:txBody>
      </p:sp>
      <p:sp>
        <p:nvSpPr>
          <p:cNvPr id="1191" name="Google Shape;1191;p15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73050" lvl="1" marL="273050" rtl="0" algn="l">
              <a:spcBef>
                <a:spcPts val="0"/>
              </a:spcBef>
              <a:spcAft>
                <a:spcPts val="0"/>
              </a:spcAft>
              <a:buClr>
                <a:srgbClr val="FFFFFF"/>
              </a:buClr>
              <a:buSzPts val="2565"/>
              <a:buFont typeface="Noto Sans Symbols"/>
              <a:buNone/>
            </a:pPr>
            <a:r>
              <a:rPr b="1" lang="en-US"/>
              <a:t>Example </a:t>
            </a:r>
            <a:r>
              <a:rPr b="1" lang="en-US">
                <a:latin typeface="Cambria Math"/>
                <a:ea typeface="Cambria Math"/>
                <a:cs typeface="Cambria Math"/>
                <a:sym typeface="Cambria Math"/>
              </a:rPr>
              <a:t>1</a:t>
            </a:r>
            <a:r>
              <a:rPr lang="en-US"/>
              <a:t>: Translate the statement </a:t>
            </a:r>
            <a:endParaRPr/>
          </a:p>
          <a:p>
            <a:pPr indent="-273050" lvl="1" marL="273050" rtl="0" algn="l">
              <a:spcBef>
                <a:spcPts val="540"/>
              </a:spcBef>
              <a:spcAft>
                <a:spcPts val="0"/>
              </a:spcAft>
              <a:buClr>
                <a:srgbClr val="FFFFFF"/>
              </a:buClr>
              <a:buSzPts val="2565"/>
              <a:buFont typeface="Noto Sans Symbols"/>
              <a:buNone/>
            </a:pPr>
            <a:r>
              <a:rPr i="1" lang="en-US">
                <a:latin typeface="Cambria Math"/>
                <a:ea typeface="Cambria Math"/>
                <a:cs typeface="Cambria Math"/>
                <a:sym typeface="Cambria Math"/>
              </a:rPr>
              <a:t>                ∀x  (C(x )∨ ∃y (C(y ) ∧ F(x, y))) </a:t>
            </a:r>
            <a:endParaRPr/>
          </a:p>
          <a:p>
            <a:pPr indent="-273050" lvl="1" marL="273050" rtl="0" algn="l">
              <a:spcBef>
                <a:spcPts val="540"/>
              </a:spcBef>
              <a:spcAft>
                <a:spcPts val="0"/>
              </a:spcAft>
              <a:buClr>
                <a:srgbClr val="FFFFFF"/>
              </a:buClr>
              <a:buSzPts val="2565"/>
              <a:buFont typeface="Noto Sans Symbols"/>
              <a:buNone/>
            </a:pPr>
            <a:r>
              <a:rPr lang="en-US"/>
              <a:t>     where C(x) is “</a:t>
            </a:r>
            <a:r>
              <a:rPr i="1" lang="en-US"/>
              <a:t>x</a:t>
            </a:r>
            <a:r>
              <a:rPr lang="en-US"/>
              <a:t> has a computer,” and </a:t>
            </a:r>
            <a:r>
              <a:rPr i="1" lang="en-US"/>
              <a:t>F</a:t>
            </a:r>
            <a:r>
              <a:rPr lang="en-US"/>
              <a:t>(</a:t>
            </a:r>
            <a:r>
              <a:rPr i="1" lang="en-US"/>
              <a:t>x</a:t>
            </a:r>
            <a:r>
              <a:rPr lang="en-US"/>
              <a:t>,</a:t>
            </a:r>
            <a:r>
              <a:rPr i="1" lang="en-US"/>
              <a:t>y</a:t>
            </a:r>
            <a:r>
              <a:rPr lang="en-US"/>
              <a:t>) is “</a:t>
            </a:r>
            <a:r>
              <a:rPr i="1" lang="en-US"/>
              <a:t>x</a:t>
            </a:r>
            <a:r>
              <a:rPr lang="en-US"/>
              <a:t> and </a:t>
            </a:r>
            <a:r>
              <a:rPr i="1" lang="en-US"/>
              <a:t>y</a:t>
            </a:r>
            <a:r>
              <a:rPr lang="en-US"/>
              <a:t> are friends,” and the domain for both </a:t>
            </a:r>
            <a:r>
              <a:rPr i="1" lang="en-US"/>
              <a:t>x</a:t>
            </a:r>
            <a:r>
              <a:rPr lang="en-US"/>
              <a:t> and </a:t>
            </a:r>
            <a:r>
              <a:rPr i="1" lang="en-US"/>
              <a:t>y</a:t>
            </a:r>
            <a:r>
              <a:rPr lang="en-US"/>
              <a:t> consists of all students in your school. </a:t>
            </a:r>
            <a:endParaRPr/>
          </a:p>
          <a:p>
            <a:pPr indent="-273050" lvl="1" marL="273050" rtl="0" algn="l">
              <a:spcBef>
                <a:spcPts val="540"/>
              </a:spcBef>
              <a:spcAft>
                <a:spcPts val="0"/>
              </a:spcAft>
              <a:buClr>
                <a:srgbClr val="FFFFFF"/>
              </a:buClr>
              <a:buSzPts val="2565"/>
              <a:buFont typeface="Noto Sans Symbols"/>
              <a:buNone/>
            </a:pPr>
            <a:r>
              <a:rPr lang="en-US"/>
              <a:t>    </a:t>
            </a:r>
            <a:r>
              <a:rPr b="1" lang="en-US"/>
              <a:t>Solution</a:t>
            </a:r>
            <a:r>
              <a:rPr lang="en-US"/>
              <a:t>: Every student in your school has a computer or has a friend who has a computer.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Translating Mathematical Statements into Predicate Logic </a:t>
            </a:r>
            <a:endParaRPr/>
          </a:p>
        </p:txBody>
      </p:sp>
      <p:sp>
        <p:nvSpPr>
          <p:cNvPr id="1197" name="Google Shape;1197;p15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500"/>
              <a:buFont typeface="Noto Sans Symbols"/>
              <a:buNone/>
            </a:pPr>
            <a:r>
              <a:rPr b="1" lang="en-US" sz="2500"/>
              <a:t>  Example </a:t>
            </a:r>
            <a:r>
              <a:rPr lang="en-US" sz="2500">
                <a:latin typeface="Cambria Math"/>
                <a:ea typeface="Cambria Math"/>
                <a:cs typeface="Cambria Math"/>
                <a:sym typeface="Cambria Math"/>
              </a:rPr>
              <a:t>:</a:t>
            </a:r>
            <a:r>
              <a:rPr lang="en-US" sz="2500"/>
              <a:t> Translate “The sum of two positive integers is always positive” into a logical expression.</a:t>
            </a:r>
            <a:endParaRPr/>
          </a:p>
          <a:p>
            <a:pPr indent="-342900" lvl="0" marL="342900" rtl="0" algn="l">
              <a:lnSpc>
                <a:spcPct val="80000"/>
              </a:lnSpc>
              <a:spcBef>
                <a:spcPts val="500"/>
              </a:spcBef>
              <a:spcAft>
                <a:spcPts val="0"/>
              </a:spcAft>
              <a:buSzPts val="2500"/>
              <a:buFont typeface="Noto Sans Symbols"/>
              <a:buNone/>
            </a:pPr>
            <a:r>
              <a:rPr b="1" lang="en-US" sz="2500"/>
              <a:t>  Solution</a:t>
            </a:r>
            <a:r>
              <a:rPr lang="en-US" sz="2500"/>
              <a:t>:</a:t>
            </a:r>
            <a:endParaRPr/>
          </a:p>
          <a:p>
            <a:pPr indent="-457200" lvl="1" marL="849313" rtl="0" algn="l">
              <a:lnSpc>
                <a:spcPct val="80000"/>
              </a:lnSpc>
              <a:spcBef>
                <a:spcPts val="420"/>
              </a:spcBef>
              <a:spcAft>
                <a:spcPts val="0"/>
              </a:spcAft>
              <a:buSzPts val="2100"/>
              <a:buFont typeface="Arial"/>
              <a:buAutoNum type="arabicPeriod"/>
            </a:pPr>
            <a:r>
              <a:rPr lang="en-US" sz="2100"/>
              <a:t>Rewrite the statement to make the implied quantifiers and domains explicit:</a:t>
            </a:r>
            <a:endParaRPr/>
          </a:p>
          <a:p>
            <a:pPr indent="-457200" lvl="2" marL="1123950" rtl="0" algn="l">
              <a:lnSpc>
                <a:spcPct val="80000"/>
              </a:lnSpc>
              <a:spcBef>
                <a:spcPts val="360"/>
              </a:spcBef>
              <a:spcAft>
                <a:spcPts val="0"/>
              </a:spcAft>
              <a:buSzPts val="1800"/>
              <a:buFont typeface="Noto Sans Symbols"/>
              <a:buNone/>
            </a:pPr>
            <a:r>
              <a:rPr lang="en-US" sz="1800"/>
              <a:t>“For every two integers, if these integers are both positive, then the sum of these integers is positive.”</a:t>
            </a:r>
            <a:endParaRPr/>
          </a:p>
          <a:p>
            <a:pPr indent="-457200" lvl="1" marL="849313" rtl="0" algn="l">
              <a:lnSpc>
                <a:spcPct val="80000"/>
              </a:lnSpc>
              <a:spcBef>
                <a:spcPts val="420"/>
              </a:spcBef>
              <a:spcAft>
                <a:spcPts val="0"/>
              </a:spcAft>
              <a:buSzPts val="2100"/>
              <a:buFont typeface="Arial"/>
              <a:buAutoNum type="arabicPeriod"/>
            </a:pPr>
            <a:r>
              <a:rPr lang="en-US" sz="2100"/>
              <a:t>Introduce the variables </a:t>
            </a:r>
            <a:r>
              <a:rPr i="1" lang="en-US" sz="2100"/>
              <a:t>x</a:t>
            </a:r>
            <a:r>
              <a:rPr lang="en-US" sz="2100"/>
              <a:t> and </a:t>
            </a:r>
            <a:r>
              <a:rPr i="1" lang="en-US" sz="2100"/>
              <a:t>y</a:t>
            </a:r>
            <a:r>
              <a:rPr lang="en-US" sz="2100"/>
              <a:t>, and specify the domain, to obtain:</a:t>
            </a:r>
            <a:endParaRPr/>
          </a:p>
          <a:p>
            <a:pPr indent="-457200" lvl="2" marL="1123950" rtl="0" algn="l">
              <a:lnSpc>
                <a:spcPct val="80000"/>
              </a:lnSpc>
              <a:spcBef>
                <a:spcPts val="360"/>
              </a:spcBef>
              <a:spcAft>
                <a:spcPts val="0"/>
              </a:spcAft>
              <a:buSzPts val="1800"/>
              <a:buFont typeface="Noto Sans Symbols"/>
              <a:buNone/>
            </a:pPr>
            <a:r>
              <a:rPr lang="en-US" sz="1800"/>
              <a:t>“For all positive integers </a:t>
            </a:r>
            <a:r>
              <a:rPr i="1" lang="en-US" sz="1800"/>
              <a:t>x</a:t>
            </a:r>
            <a:r>
              <a:rPr lang="en-US" sz="1800"/>
              <a:t> and </a:t>
            </a:r>
            <a:r>
              <a:rPr i="1" lang="en-US" sz="1800"/>
              <a:t>y</a:t>
            </a:r>
            <a:r>
              <a:rPr lang="en-US" sz="1800"/>
              <a:t>, </a:t>
            </a:r>
            <a:r>
              <a:rPr i="1" lang="en-US" sz="1800"/>
              <a:t>x</a:t>
            </a:r>
            <a:r>
              <a:rPr lang="en-US" sz="1800"/>
              <a:t> </a:t>
            </a:r>
            <a:r>
              <a:rPr i="1" lang="en-US" sz="1800"/>
              <a:t>+ y</a:t>
            </a:r>
            <a:r>
              <a:rPr lang="en-US" sz="1800"/>
              <a:t> is positive.”</a:t>
            </a:r>
            <a:endParaRPr/>
          </a:p>
          <a:p>
            <a:pPr indent="-457200" lvl="1" marL="849313" rtl="0" algn="l">
              <a:lnSpc>
                <a:spcPct val="80000"/>
              </a:lnSpc>
              <a:spcBef>
                <a:spcPts val="420"/>
              </a:spcBef>
              <a:spcAft>
                <a:spcPts val="0"/>
              </a:spcAft>
              <a:buSzPts val="2100"/>
              <a:buFont typeface="Arial"/>
              <a:buAutoNum type="arabicPeriod"/>
            </a:pPr>
            <a:r>
              <a:rPr lang="en-US" sz="2100"/>
              <a:t>The result is:</a:t>
            </a:r>
            <a:endParaRPr/>
          </a:p>
          <a:p>
            <a:pPr indent="-457200" lvl="2" marL="1123950" rtl="0" algn="l">
              <a:lnSpc>
                <a:spcPct val="80000"/>
              </a:lnSpc>
              <a:spcBef>
                <a:spcPts val="360"/>
              </a:spcBef>
              <a:spcAft>
                <a:spcPts val="0"/>
              </a:spcAft>
              <a:buSzPts val="1800"/>
              <a:buFont typeface="Noto Sans Symbols"/>
              <a:buNone/>
            </a:pPr>
            <a:r>
              <a:rPr lang="en-US" sz="1800">
                <a:latin typeface="Cambria Math"/>
                <a:ea typeface="Cambria Math"/>
                <a:cs typeface="Cambria Math"/>
                <a:sym typeface="Cambria Math"/>
              </a:rPr>
              <a:t>            ∀</a:t>
            </a:r>
            <a:r>
              <a:rPr i="1" lang="en-US" sz="1800"/>
              <a:t>x</a:t>
            </a:r>
            <a:r>
              <a:rPr lang="en-US" sz="1800">
                <a:latin typeface="Cambria Math"/>
                <a:ea typeface="Cambria Math"/>
                <a:cs typeface="Cambria Math"/>
                <a:sym typeface="Cambria Math"/>
              </a:rPr>
              <a:t> ∀ </a:t>
            </a:r>
            <a:r>
              <a:rPr i="1" lang="en-US" sz="1800">
                <a:latin typeface="Cambria Math"/>
                <a:ea typeface="Cambria Math"/>
                <a:cs typeface="Cambria Math"/>
                <a:sym typeface="Cambria Math"/>
              </a:rPr>
              <a:t>y </a:t>
            </a:r>
            <a:r>
              <a:rPr lang="en-US" sz="1800">
                <a:latin typeface="Cambria Math"/>
                <a:ea typeface="Cambria Math"/>
                <a:cs typeface="Cambria Math"/>
                <a:sym typeface="Cambria Math"/>
              </a:rPr>
              <a:t>((</a:t>
            </a:r>
            <a:r>
              <a:rPr i="1" lang="en-US" sz="1800"/>
              <a:t>x</a:t>
            </a:r>
            <a:r>
              <a:rPr lang="en-US" sz="1800">
                <a:latin typeface="Cambria Math"/>
                <a:ea typeface="Cambria Math"/>
                <a:cs typeface="Cambria Math"/>
                <a:sym typeface="Cambria Math"/>
              </a:rPr>
              <a:t> &gt; 0)∧ (</a:t>
            </a:r>
            <a:r>
              <a:rPr i="1" lang="en-US" sz="1800"/>
              <a:t>y </a:t>
            </a:r>
            <a:r>
              <a:rPr lang="en-US" sz="1800">
                <a:latin typeface="Cambria Math"/>
                <a:ea typeface="Cambria Math"/>
                <a:cs typeface="Cambria Math"/>
                <a:sym typeface="Cambria Math"/>
              </a:rPr>
              <a:t>&gt; 0)→ (</a:t>
            </a:r>
            <a:r>
              <a:rPr i="1" lang="en-US" sz="1800"/>
              <a:t>x</a:t>
            </a:r>
            <a:r>
              <a:rPr lang="en-US" sz="1800">
                <a:latin typeface="Cambria Math"/>
                <a:ea typeface="Cambria Math"/>
                <a:cs typeface="Cambria Math"/>
                <a:sym typeface="Cambria Math"/>
              </a:rPr>
              <a:t> + </a:t>
            </a:r>
            <a:r>
              <a:rPr i="1" lang="en-US" sz="1800"/>
              <a:t>y </a:t>
            </a:r>
            <a:r>
              <a:rPr lang="en-US" sz="1800">
                <a:latin typeface="Cambria Math"/>
                <a:ea typeface="Cambria Math"/>
                <a:cs typeface="Cambria Math"/>
                <a:sym typeface="Cambria Math"/>
              </a:rPr>
              <a:t>&gt; 0))</a:t>
            </a:r>
            <a:endParaRPr/>
          </a:p>
          <a:p>
            <a:pPr indent="-457200" lvl="2" marL="1123950" rtl="0" algn="l">
              <a:lnSpc>
                <a:spcPct val="80000"/>
              </a:lnSpc>
              <a:spcBef>
                <a:spcPts val="360"/>
              </a:spcBef>
              <a:spcAft>
                <a:spcPts val="0"/>
              </a:spcAft>
              <a:buSzPts val="1800"/>
              <a:buFont typeface="Noto Sans Symbols"/>
              <a:buNone/>
            </a:pPr>
            <a:r>
              <a:rPr lang="en-US" sz="1800">
                <a:latin typeface="Cambria Math"/>
                <a:ea typeface="Cambria Math"/>
                <a:cs typeface="Cambria Math"/>
                <a:sym typeface="Cambria Math"/>
              </a:rPr>
              <a:t> where the domain of both variables consists of all integers</a:t>
            </a:r>
            <a:endParaRPr sz="1800"/>
          </a:p>
          <a:p>
            <a:pPr indent="-184150" lvl="0" marL="342900" rtl="0" algn="l">
              <a:lnSpc>
                <a:spcPct val="80000"/>
              </a:lnSpc>
              <a:spcBef>
                <a:spcPts val="500"/>
              </a:spcBef>
              <a:spcAft>
                <a:spcPts val="0"/>
              </a:spcAft>
              <a:buSzPts val="2500"/>
              <a:buNone/>
            </a:pPr>
            <a:r>
              <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Translating English into Logical Expressions Example</a:t>
            </a:r>
            <a:endParaRPr/>
          </a:p>
        </p:txBody>
      </p:sp>
      <p:sp>
        <p:nvSpPr>
          <p:cNvPr id="1203" name="Google Shape;1203;p15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Example</a:t>
            </a:r>
            <a:r>
              <a:rPr lang="en-US"/>
              <a:t>: Use quantifiers to express the statement “There is a woman who has taken a flight on every airline in the world.”</a:t>
            </a:r>
            <a:endParaRPr/>
          </a:p>
          <a:p>
            <a:pPr indent="-342900" lvl="0" marL="342900" rtl="0" algn="l">
              <a:spcBef>
                <a:spcPts val="640"/>
              </a:spcBef>
              <a:spcAft>
                <a:spcPts val="0"/>
              </a:spcAft>
              <a:buSzPts val="3200"/>
              <a:buFont typeface="Noto Sans Symbols"/>
              <a:buNone/>
            </a:pPr>
            <a:r>
              <a:rPr b="1" lang="en-US"/>
              <a:t>Solution</a:t>
            </a:r>
            <a:r>
              <a:rPr lang="en-US"/>
              <a:t>:</a:t>
            </a:r>
            <a:endParaRPr/>
          </a:p>
          <a:p>
            <a:pPr indent="-457200" lvl="1" marL="849313" rtl="0" algn="l">
              <a:spcBef>
                <a:spcPts val="540"/>
              </a:spcBef>
              <a:spcAft>
                <a:spcPts val="0"/>
              </a:spcAft>
              <a:buSzPts val="2700"/>
              <a:buFont typeface="Arial"/>
              <a:buAutoNum type="arabicPeriod"/>
            </a:pPr>
            <a:r>
              <a:rPr lang="en-US"/>
              <a:t>Let </a:t>
            </a:r>
            <a:r>
              <a:rPr i="1" lang="en-US">
                <a:latin typeface="Cambria Math"/>
                <a:ea typeface="Cambria Math"/>
                <a:cs typeface="Cambria Math"/>
                <a:sym typeface="Cambria Math"/>
              </a:rPr>
              <a:t>P(</a:t>
            </a:r>
            <a:r>
              <a:rPr i="1" lang="en-US"/>
              <a:t>w,f</a:t>
            </a:r>
            <a:r>
              <a:rPr i="1" lang="en-US">
                <a:latin typeface="Cambria Math"/>
                <a:ea typeface="Cambria Math"/>
                <a:cs typeface="Cambria Math"/>
                <a:sym typeface="Cambria Math"/>
              </a:rPr>
              <a:t>)</a:t>
            </a:r>
            <a:r>
              <a:rPr lang="en-US"/>
              <a:t> be “</a:t>
            </a:r>
            <a:r>
              <a:rPr i="1" lang="en-US"/>
              <a:t>w</a:t>
            </a:r>
            <a:r>
              <a:rPr lang="en-US"/>
              <a:t> has taken </a:t>
            </a:r>
            <a:r>
              <a:rPr i="1" lang="en-US">
                <a:latin typeface="Cambria Math"/>
                <a:ea typeface="Cambria Math"/>
                <a:cs typeface="Cambria Math"/>
                <a:sym typeface="Cambria Math"/>
              </a:rPr>
              <a:t>f  </a:t>
            </a:r>
            <a:r>
              <a:rPr lang="en-US"/>
              <a:t>” and </a:t>
            </a:r>
            <a:r>
              <a:rPr i="1" lang="en-US">
                <a:latin typeface="Cambria Math"/>
                <a:ea typeface="Cambria Math"/>
                <a:cs typeface="Cambria Math"/>
                <a:sym typeface="Cambria Math"/>
              </a:rPr>
              <a:t>Q</a:t>
            </a:r>
            <a:r>
              <a:rPr lang="en-US">
                <a:latin typeface="Cambria Math"/>
                <a:ea typeface="Cambria Math"/>
                <a:cs typeface="Cambria Math"/>
                <a:sym typeface="Cambria Math"/>
              </a:rPr>
              <a:t>(</a:t>
            </a:r>
            <a:r>
              <a:rPr i="1" lang="en-US"/>
              <a:t>f,a</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lang="en-US"/>
              <a:t>be “</a:t>
            </a:r>
            <a:r>
              <a:rPr i="1" lang="en-US"/>
              <a:t>f</a:t>
            </a:r>
            <a:r>
              <a:rPr lang="en-US"/>
              <a:t>  is a flight on </a:t>
            </a:r>
            <a:r>
              <a:rPr i="1" lang="en-US"/>
              <a:t>a</a:t>
            </a:r>
            <a:r>
              <a:rPr i="1" lang="en-US">
                <a:latin typeface="Cambria Math"/>
                <a:ea typeface="Cambria Math"/>
                <a:cs typeface="Cambria Math"/>
                <a:sym typeface="Cambria Math"/>
              </a:rPr>
              <a:t> .</a:t>
            </a:r>
            <a:r>
              <a:rPr lang="en-US"/>
              <a:t>” </a:t>
            </a:r>
            <a:endParaRPr/>
          </a:p>
          <a:p>
            <a:pPr indent="-457200" lvl="1" marL="849313" rtl="0" algn="l">
              <a:spcBef>
                <a:spcPts val="540"/>
              </a:spcBef>
              <a:spcAft>
                <a:spcPts val="0"/>
              </a:spcAft>
              <a:buSzPts val="2700"/>
              <a:buFont typeface="Arial"/>
              <a:buAutoNum type="arabicPeriod"/>
            </a:pPr>
            <a:r>
              <a:rPr lang="en-US"/>
              <a:t>The domain of </a:t>
            </a:r>
            <a:r>
              <a:rPr i="1" lang="en-US"/>
              <a:t>w</a:t>
            </a:r>
            <a:r>
              <a:rPr lang="en-US"/>
              <a:t> is all women, the domain of </a:t>
            </a:r>
            <a:r>
              <a:rPr i="1" lang="en-US"/>
              <a:t>f</a:t>
            </a:r>
            <a:r>
              <a:rPr lang="en-US"/>
              <a:t> is all flights, and the domain of </a:t>
            </a:r>
            <a:r>
              <a:rPr i="1" lang="en-US"/>
              <a:t>a</a:t>
            </a:r>
            <a:r>
              <a:rPr lang="en-US"/>
              <a:t> is all airlines.</a:t>
            </a:r>
            <a:endParaRPr/>
          </a:p>
          <a:p>
            <a:pPr indent="-457200" lvl="1" marL="849313" rtl="0" algn="l">
              <a:spcBef>
                <a:spcPts val="540"/>
              </a:spcBef>
              <a:spcAft>
                <a:spcPts val="0"/>
              </a:spcAft>
              <a:buSzPts val="2700"/>
              <a:buFont typeface="Arial"/>
              <a:buAutoNum type="arabicPeriod"/>
            </a:pPr>
            <a:r>
              <a:rPr lang="en-US"/>
              <a:t>Then the statement can be expressed as:</a:t>
            </a:r>
            <a:endParaRPr/>
          </a:p>
          <a:p>
            <a:pPr indent="-457200" lvl="1" marL="849313" rtl="0" algn="l">
              <a:spcBef>
                <a:spcPts val="540"/>
              </a:spcBef>
              <a:spcAft>
                <a:spcPts val="0"/>
              </a:spcAft>
              <a:buSzPts val="2700"/>
              <a:buNone/>
            </a:pPr>
            <a:r>
              <a:rPr lang="en-US"/>
              <a:t>             </a:t>
            </a:r>
            <a:r>
              <a:rPr lang="en-US">
                <a:latin typeface="Cambria Math"/>
                <a:ea typeface="Cambria Math"/>
                <a:cs typeface="Cambria Math"/>
                <a:sym typeface="Cambria Math"/>
              </a:rPr>
              <a:t>∃</a:t>
            </a:r>
            <a:r>
              <a:rPr i="1" lang="en-US"/>
              <a:t>w</a:t>
            </a:r>
            <a:r>
              <a:rPr i="1" lang="en-US">
                <a:latin typeface="Cambria Math"/>
                <a:ea typeface="Cambria Math"/>
                <a:cs typeface="Cambria Math"/>
                <a:sym typeface="Cambria Math"/>
              </a:rPr>
              <a:t> </a:t>
            </a:r>
            <a:r>
              <a:rPr lang="en-US">
                <a:latin typeface="Cambria Math"/>
                <a:ea typeface="Cambria Math"/>
                <a:cs typeface="Cambria Math"/>
                <a:sym typeface="Cambria Math"/>
              </a:rPr>
              <a:t>∃</a:t>
            </a:r>
            <a:r>
              <a:rPr i="1" lang="en-US">
                <a:latin typeface="Cambria Math"/>
                <a:ea typeface="Cambria Math"/>
                <a:cs typeface="Cambria Math"/>
                <a:sym typeface="Cambria Math"/>
              </a:rPr>
              <a:t>f</a:t>
            </a:r>
            <a:r>
              <a:rPr lang="en-US">
                <a:latin typeface="Cambria Math"/>
                <a:ea typeface="Cambria Math"/>
                <a:cs typeface="Cambria Math"/>
                <a:sym typeface="Cambria Math"/>
              </a:rPr>
              <a:t>  ∀</a:t>
            </a:r>
            <a:r>
              <a:rPr i="1" lang="en-US"/>
              <a:t>a</a:t>
            </a:r>
            <a:r>
              <a:rPr i="1" lang="en-US">
                <a:latin typeface="Cambria Math"/>
                <a:ea typeface="Cambria Math"/>
                <a:cs typeface="Cambria Math"/>
                <a:sym typeface="Cambria Math"/>
              </a:rPr>
              <a:t> </a:t>
            </a:r>
            <a:r>
              <a:rPr lang="en-US">
                <a:latin typeface="Cambria Math"/>
                <a:ea typeface="Cambria Math"/>
                <a:cs typeface="Cambria Math"/>
                <a:sym typeface="Cambria Math"/>
              </a:rPr>
              <a:t>(</a:t>
            </a:r>
            <a:r>
              <a:rPr i="1" lang="en-US">
                <a:latin typeface="Cambria Math"/>
                <a:ea typeface="Cambria Math"/>
                <a:cs typeface="Cambria Math"/>
                <a:sym typeface="Cambria Math"/>
              </a:rPr>
              <a:t>P</a:t>
            </a:r>
            <a:r>
              <a:rPr lang="en-US">
                <a:latin typeface="Cambria Math"/>
                <a:ea typeface="Cambria Math"/>
                <a:cs typeface="Cambria Math"/>
                <a:sym typeface="Cambria Math"/>
              </a:rPr>
              <a:t>(</a:t>
            </a:r>
            <a:r>
              <a:rPr i="1" lang="en-US"/>
              <a:t>w,f </a:t>
            </a:r>
            <a:r>
              <a:rPr lang="en-US">
                <a:latin typeface="Cambria Math"/>
                <a:ea typeface="Cambria Math"/>
                <a:cs typeface="Cambria Math"/>
                <a:sym typeface="Cambria Math"/>
              </a:rPr>
              <a:t>) ∧ </a:t>
            </a:r>
            <a:r>
              <a:rPr i="1" lang="en-US">
                <a:latin typeface="Cambria Math"/>
                <a:ea typeface="Cambria Math"/>
                <a:cs typeface="Cambria Math"/>
                <a:sym typeface="Cambria Math"/>
              </a:rPr>
              <a:t>Q</a:t>
            </a:r>
            <a:r>
              <a:rPr lang="en-US">
                <a:latin typeface="Cambria Math"/>
                <a:ea typeface="Cambria Math"/>
                <a:cs typeface="Cambria Math"/>
                <a:sym typeface="Cambria Math"/>
              </a:rPr>
              <a:t>(</a:t>
            </a:r>
            <a:r>
              <a:rPr i="1" lang="en-US"/>
              <a:t>f,a</a:t>
            </a:r>
            <a:r>
              <a:rPr lang="en-US">
                <a:latin typeface="Cambria Math"/>
                <a:ea typeface="Cambria Math"/>
                <a:cs typeface="Cambria Math"/>
                <a:sym typeface="Cambria Math"/>
              </a:rPr>
              <a:t>))</a:t>
            </a:r>
            <a:endParaRPr>
              <a:latin typeface="Cambria Math"/>
              <a:ea typeface="Cambria Math"/>
              <a:cs typeface="Cambria Math"/>
              <a:sym typeface="Cambria Math"/>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Questions on Translation from English</a:t>
            </a:r>
            <a:endParaRPr/>
          </a:p>
        </p:txBody>
      </p:sp>
      <p:sp>
        <p:nvSpPr>
          <p:cNvPr id="1209" name="Google Shape;1209;p15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200"/>
              <a:buFont typeface="Noto Sans Symbols"/>
              <a:buNone/>
            </a:pPr>
            <a:r>
              <a:rPr lang="en-US" sz="2200"/>
              <a:t>  Choose the obvious predicates and express in predicate logic.</a:t>
            </a:r>
            <a:endParaRPr/>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1</a:t>
            </a:r>
            <a:r>
              <a:rPr lang="en-US" sz="2200"/>
              <a:t>: “Brothers are siblings.”</a:t>
            </a:r>
            <a:endParaRPr/>
          </a:p>
          <a:p>
            <a:pPr indent="-342900" lvl="0" marL="342900" rtl="0" algn="l">
              <a:lnSpc>
                <a:spcPct val="80000"/>
              </a:lnSpc>
              <a:spcBef>
                <a:spcPts val="440"/>
              </a:spcBef>
              <a:spcAft>
                <a:spcPts val="0"/>
              </a:spcAft>
              <a:buSzPts val="2200"/>
              <a:buFont typeface="Noto Sans Symbols"/>
              <a:buNone/>
            </a:pPr>
            <a:r>
              <a:rPr lang="en-US" sz="2200"/>
              <a:t>            </a:t>
            </a:r>
            <a:r>
              <a:rPr b="1" lang="en-US" sz="2200"/>
              <a:t>Solution</a:t>
            </a:r>
            <a:r>
              <a:rPr lang="en-US" sz="2200"/>
              <a:t>: ∀</a:t>
            </a:r>
            <a:r>
              <a:rPr i="1" lang="en-US" sz="2200"/>
              <a:t>x</a:t>
            </a:r>
            <a:r>
              <a:rPr lang="en-US" sz="2200"/>
              <a:t> ∀</a:t>
            </a:r>
            <a:r>
              <a:rPr i="1" lang="en-US" sz="2200"/>
              <a:t>y</a:t>
            </a:r>
            <a:r>
              <a:rPr lang="en-US" sz="2200"/>
              <a:t> (</a:t>
            </a:r>
            <a:r>
              <a:rPr i="1" lang="en-US" sz="2200"/>
              <a:t>B</a:t>
            </a:r>
            <a:r>
              <a:rPr lang="en-US" sz="2200"/>
              <a:t>(x,y) </a:t>
            </a:r>
            <a:r>
              <a:rPr lang="en-US" sz="2200">
                <a:latin typeface="Cambria Math"/>
                <a:ea typeface="Cambria Math"/>
                <a:cs typeface="Cambria Math"/>
                <a:sym typeface="Cambria Math"/>
              </a:rPr>
              <a:t>→ </a:t>
            </a:r>
            <a:r>
              <a:rPr i="1" lang="en-US" sz="2200">
                <a:latin typeface="Cambria Math"/>
                <a:ea typeface="Cambria Math"/>
                <a:cs typeface="Cambria Math"/>
                <a:sym typeface="Cambria Math"/>
              </a:rPr>
              <a:t>S</a:t>
            </a:r>
            <a:r>
              <a:rPr lang="en-US" sz="2200">
                <a:latin typeface="Cambria Math"/>
                <a:ea typeface="Cambria Math"/>
                <a:cs typeface="Cambria Math"/>
                <a:sym typeface="Cambria Math"/>
              </a:rPr>
              <a:t>(x,y))</a:t>
            </a:r>
            <a:endParaRPr sz="2200"/>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2</a:t>
            </a:r>
            <a:r>
              <a:rPr lang="en-US" sz="2200"/>
              <a:t>: “Siblinghood is symmetric.”</a:t>
            </a:r>
            <a:endParaRPr/>
          </a:p>
          <a:p>
            <a:pPr indent="-342900" lvl="0" marL="342900" rtl="0" algn="l">
              <a:lnSpc>
                <a:spcPct val="80000"/>
              </a:lnSpc>
              <a:spcBef>
                <a:spcPts val="440"/>
              </a:spcBef>
              <a:spcAft>
                <a:spcPts val="0"/>
              </a:spcAft>
              <a:buSzPts val="2200"/>
              <a:buFont typeface="Noto Sans Symbols"/>
              <a:buNone/>
            </a:pPr>
            <a:r>
              <a:rPr lang="en-US" sz="2200"/>
              <a:t>            </a:t>
            </a:r>
            <a:r>
              <a:rPr b="1" lang="en-US" sz="2200"/>
              <a:t>Solution</a:t>
            </a:r>
            <a:r>
              <a:rPr lang="en-US" sz="2200"/>
              <a:t>: ∀</a:t>
            </a:r>
            <a:r>
              <a:rPr i="1" lang="en-US" sz="2200"/>
              <a:t>x</a:t>
            </a:r>
            <a:r>
              <a:rPr lang="en-US" sz="2200"/>
              <a:t> ∀</a:t>
            </a:r>
            <a:r>
              <a:rPr i="1" lang="en-US" sz="2200"/>
              <a:t>y</a:t>
            </a:r>
            <a:r>
              <a:rPr lang="en-US" sz="2200"/>
              <a:t> (</a:t>
            </a:r>
            <a:r>
              <a:rPr i="1" lang="en-US" sz="2200"/>
              <a:t>S</a:t>
            </a:r>
            <a:r>
              <a:rPr lang="en-US" sz="2200"/>
              <a:t>(</a:t>
            </a:r>
            <a:r>
              <a:rPr i="1" lang="en-US" sz="2200"/>
              <a:t>x,y</a:t>
            </a:r>
            <a:r>
              <a:rPr lang="en-US" sz="2200"/>
              <a:t>) </a:t>
            </a:r>
            <a:r>
              <a:rPr lang="en-US" sz="2200">
                <a:latin typeface="Cambria Math"/>
                <a:ea typeface="Cambria Math"/>
                <a:cs typeface="Cambria Math"/>
                <a:sym typeface="Cambria Math"/>
              </a:rPr>
              <a:t>→ </a:t>
            </a:r>
            <a:r>
              <a:rPr i="1" lang="en-US" sz="2200">
                <a:latin typeface="Cambria Math"/>
                <a:ea typeface="Cambria Math"/>
                <a:cs typeface="Cambria Math"/>
                <a:sym typeface="Cambria Math"/>
              </a:rPr>
              <a:t>S</a:t>
            </a:r>
            <a:r>
              <a:rPr lang="en-US" sz="2200">
                <a:latin typeface="Cambria Math"/>
                <a:ea typeface="Cambria Math"/>
                <a:cs typeface="Cambria Math"/>
                <a:sym typeface="Cambria Math"/>
              </a:rPr>
              <a:t>(</a:t>
            </a:r>
            <a:r>
              <a:rPr i="1" lang="en-US" sz="2200">
                <a:latin typeface="Cambria Math"/>
                <a:ea typeface="Cambria Math"/>
                <a:cs typeface="Cambria Math"/>
                <a:sym typeface="Cambria Math"/>
              </a:rPr>
              <a:t>y,x</a:t>
            </a:r>
            <a:r>
              <a:rPr lang="en-US" sz="2200">
                <a:latin typeface="Cambria Math"/>
                <a:ea typeface="Cambria Math"/>
                <a:cs typeface="Cambria Math"/>
                <a:sym typeface="Cambria Math"/>
              </a:rPr>
              <a:t>))</a:t>
            </a:r>
            <a:endParaRPr sz="2200"/>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3</a:t>
            </a:r>
            <a:r>
              <a:rPr lang="en-US" sz="2200"/>
              <a:t>: “Everybody loves somebody.”</a:t>
            </a:r>
            <a:endParaRPr/>
          </a:p>
          <a:p>
            <a:pPr indent="-342900" lvl="0" marL="342900" rtl="0" algn="l">
              <a:lnSpc>
                <a:spcPct val="80000"/>
              </a:lnSpc>
              <a:spcBef>
                <a:spcPts val="440"/>
              </a:spcBef>
              <a:spcAft>
                <a:spcPts val="0"/>
              </a:spcAft>
              <a:buSzPts val="2200"/>
              <a:buFont typeface="Noto Sans Symbols"/>
              <a:buNone/>
            </a:pPr>
            <a:r>
              <a:rPr lang="en-US" sz="2200"/>
              <a:t>            </a:t>
            </a:r>
            <a:r>
              <a:rPr b="1" lang="en-US" sz="2200"/>
              <a:t>Solution</a:t>
            </a:r>
            <a:r>
              <a:rPr lang="en-US" sz="2200"/>
              <a:t>: ∀</a:t>
            </a:r>
            <a:r>
              <a:rPr i="1" lang="en-US" sz="2200"/>
              <a:t>x</a:t>
            </a:r>
            <a:r>
              <a:rPr lang="en-US" sz="2200"/>
              <a:t> ∃</a:t>
            </a:r>
            <a:r>
              <a:rPr i="1" lang="en-US" sz="2200"/>
              <a:t>y</a:t>
            </a:r>
            <a:r>
              <a:rPr lang="en-US" sz="2200"/>
              <a:t> </a:t>
            </a:r>
            <a:r>
              <a:rPr i="1" lang="en-US" sz="2200"/>
              <a:t>L</a:t>
            </a:r>
            <a:r>
              <a:rPr lang="en-US" sz="2200"/>
              <a:t>(</a:t>
            </a:r>
            <a:r>
              <a:rPr i="1" lang="en-US" sz="2200"/>
              <a:t>x,y</a:t>
            </a:r>
            <a:r>
              <a:rPr lang="en-US" sz="2200"/>
              <a:t>)</a:t>
            </a:r>
            <a:endParaRPr sz="2200"/>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4</a:t>
            </a:r>
            <a:r>
              <a:rPr lang="en-US" sz="2200"/>
              <a:t>: “There is someone who is loved by everyone.”</a:t>
            </a:r>
            <a:endParaRPr/>
          </a:p>
          <a:p>
            <a:pPr indent="-342900" lvl="0" marL="342900" rtl="0" algn="l">
              <a:lnSpc>
                <a:spcPct val="80000"/>
              </a:lnSpc>
              <a:spcBef>
                <a:spcPts val="440"/>
              </a:spcBef>
              <a:spcAft>
                <a:spcPts val="0"/>
              </a:spcAft>
              <a:buSzPts val="2200"/>
              <a:buFont typeface="Noto Sans Symbols"/>
              <a:buNone/>
            </a:pPr>
            <a:r>
              <a:rPr b="1" lang="en-US" sz="2200"/>
              <a:t>            Solution</a:t>
            </a:r>
            <a:r>
              <a:rPr lang="en-US" sz="2200"/>
              <a:t>: ∃</a:t>
            </a:r>
            <a:r>
              <a:rPr i="1" lang="en-US" sz="2200"/>
              <a:t>y</a:t>
            </a:r>
            <a:r>
              <a:rPr lang="en-US" sz="2200"/>
              <a:t> ∀</a:t>
            </a:r>
            <a:r>
              <a:rPr i="1" lang="en-US" sz="2200"/>
              <a:t>x</a:t>
            </a:r>
            <a:r>
              <a:rPr lang="en-US" sz="2200"/>
              <a:t> </a:t>
            </a:r>
            <a:r>
              <a:rPr i="1" lang="en-US" sz="2200"/>
              <a:t>L</a:t>
            </a:r>
            <a:r>
              <a:rPr lang="en-US" sz="2200"/>
              <a:t>(</a:t>
            </a:r>
            <a:r>
              <a:rPr i="1" lang="en-US" sz="2200"/>
              <a:t>x,y</a:t>
            </a:r>
            <a:r>
              <a:rPr lang="en-US" sz="2200"/>
              <a:t>)</a:t>
            </a:r>
            <a:endParaRPr sz="2200"/>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5</a:t>
            </a:r>
            <a:r>
              <a:rPr lang="en-US" sz="2200"/>
              <a:t>: “There is someone who loves someone.”</a:t>
            </a:r>
            <a:endParaRPr/>
          </a:p>
          <a:p>
            <a:pPr indent="-342900" lvl="0" marL="342900" rtl="0" algn="l">
              <a:lnSpc>
                <a:spcPct val="80000"/>
              </a:lnSpc>
              <a:spcBef>
                <a:spcPts val="440"/>
              </a:spcBef>
              <a:spcAft>
                <a:spcPts val="0"/>
              </a:spcAft>
              <a:buSzPts val="2200"/>
              <a:buFont typeface="Noto Sans Symbols"/>
              <a:buNone/>
            </a:pPr>
            <a:r>
              <a:rPr b="1" lang="en-US" sz="2200"/>
              <a:t>            Solution</a:t>
            </a:r>
            <a:r>
              <a:rPr lang="en-US" sz="2200"/>
              <a:t>: ∃</a:t>
            </a:r>
            <a:r>
              <a:rPr i="1" lang="en-US" sz="2200"/>
              <a:t>x</a:t>
            </a:r>
            <a:r>
              <a:rPr lang="en-US" sz="2200"/>
              <a:t> ∃</a:t>
            </a:r>
            <a:r>
              <a:rPr i="1" lang="en-US" sz="2200"/>
              <a:t>y</a:t>
            </a:r>
            <a:r>
              <a:rPr lang="en-US" sz="2200"/>
              <a:t> </a:t>
            </a:r>
            <a:r>
              <a:rPr i="1" lang="en-US" sz="2200"/>
              <a:t>L</a:t>
            </a:r>
            <a:r>
              <a:rPr lang="en-US" sz="2200"/>
              <a:t>(</a:t>
            </a:r>
            <a:r>
              <a:rPr i="1" lang="en-US" sz="2200"/>
              <a:t>x,y</a:t>
            </a:r>
            <a:r>
              <a:rPr lang="en-US" sz="2200"/>
              <a:t>)</a:t>
            </a:r>
            <a:endParaRPr sz="2200"/>
          </a:p>
          <a:p>
            <a:pPr indent="-342900" lvl="0" marL="342900" rtl="0" algn="l">
              <a:lnSpc>
                <a:spcPct val="80000"/>
              </a:lnSpc>
              <a:spcBef>
                <a:spcPts val="440"/>
              </a:spcBef>
              <a:spcAft>
                <a:spcPts val="0"/>
              </a:spcAft>
              <a:buSzPts val="2200"/>
              <a:buFont typeface="Noto Sans Symbols"/>
              <a:buNone/>
            </a:pPr>
            <a:r>
              <a:rPr b="1" lang="en-US" sz="2200"/>
              <a:t>Example </a:t>
            </a:r>
            <a:r>
              <a:rPr b="1" lang="en-US" sz="2200">
                <a:latin typeface="Cambria Math"/>
                <a:ea typeface="Cambria Math"/>
                <a:cs typeface="Cambria Math"/>
                <a:sym typeface="Cambria Math"/>
              </a:rPr>
              <a:t>6</a:t>
            </a:r>
            <a:r>
              <a:rPr lang="en-US" sz="2200"/>
              <a:t>: “Everyone loves himself”</a:t>
            </a:r>
            <a:endParaRPr/>
          </a:p>
          <a:p>
            <a:pPr indent="-342900" lvl="0" marL="342900" rtl="0" algn="l">
              <a:lnSpc>
                <a:spcPct val="80000"/>
              </a:lnSpc>
              <a:spcBef>
                <a:spcPts val="440"/>
              </a:spcBef>
              <a:spcAft>
                <a:spcPts val="0"/>
              </a:spcAft>
              <a:buSzPts val="2200"/>
              <a:buFont typeface="Noto Sans Symbols"/>
              <a:buNone/>
            </a:pPr>
            <a:r>
              <a:rPr b="1" lang="en-US" sz="2200"/>
              <a:t>            Solution</a:t>
            </a:r>
            <a:r>
              <a:rPr lang="en-US" sz="2200"/>
              <a:t>: ∀</a:t>
            </a:r>
            <a:r>
              <a:rPr i="1" lang="en-US" sz="2200"/>
              <a:t>x</a:t>
            </a:r>
            <a:r>
              <a:rPr lang="en-US" sz="2200"/>
              <a:t> </a:t>
            </a:r>
            <a:r>
              <a:rPr i="1" lang="en-US" sz="2200"/>
              <a:t>L</a:t>
            </a:r>
            <a:r>
              <a:rPr lang="en-US" sz="2200"/>
              <a:t>(</a:t>
            </a:r>
            <a:r>
              <a:rPr i="1" lang="en-US" sz="2200"/>
              <a:t>x</a:t>
            </a:r>
            <a:r>
              <a:rPr lang="en-US" sz="2200"/>
              <a:t>,</a:t>
            </a:r>
            <a:r>
              <a:rPr i="1" lang="en-US" sz="2200"/>
              <a:t>x</a:t>
            </a:r>
            <a:r>
              <a:rPr lang="en-US" sz="2200"/>
              <a:t>)</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0000E5"/>
                </a:solidFill>
              </a:rPr>
              <a:t>Applications: </a:t>
            </a:r>
            <a:r>
              <a:rPr lang="en-US" sz="3200">
                <a:solidFill>
                  <a:srgbClr val="FF0000"/>
                </a:solidFill>
              </a:rPr>
              <a:t>Coloring a Map</a:t>
            </a:r>
            <a:endParaRPr/>
          </a:p>
        </p:txBody>
      </p:sp>
      <p:sp>
        <p:nvSpPr>
          <p:cNvPr id="326" name="Google Shape;326;p42"/>
          <p:cNvSpPr txBox="1"/>
          <p:nvPr>
            <p:ph idx="12" type="sldNum"/>
          </p:nvPr>
        </p:nvSpPr>
        <p:spPr>
          <a:xfrm>
            <a:off x="457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Noto Sans Symbols"/>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pic>
        <p:nvPicPr>
          <p:cNvPr id="327" name="Google Shape;327;p42"/>
          <p:cNvPicPr preferRelativeResize="0"/>
          <p:nvPr/>
        </p:nvPicPr>
        <p:blipFill rotWithShape="1">
          <a:blip r:embed="rId3">
            <a:alphaModFix/>
          </a:blip>
          <a:srcRect b="0" l="0" r="0" t="0"/>
          <a:stretch/>
        </p:blipFill>
        <p:spPr>
          <a:xfrm>
            <a:off x="304800" y="2354263"/>
            <a:ext cx="4267200" cy="2376487"/>
          </a:xfrm>
          <a:prstGeom prst="rect">
            <a:avLst/>
          </a:prstGeom>
          <a:noFill/>
          <a:ln>
            <a:noFill/>
          </a:ln>
        </p:spPr>
      </p:pic>
      <p:pic>
        <p:nvPicPr>
          <p:cNvPr id="328" name="Google Shape;328;p42"/>
          <p:cNvPicPr preferRelativeResize="0"/>
          <p:nvPr/>
        </p:nvPicPr>
        <p:blipFill rotWithShape="1">
          <a:blip r:embed="rId4">
            <a:alphaModFix/>
          </a:blip>
          <a:srcRect b="0" l="0" r="0" t="0"/>
          <a:stretch/>
        </p:blipFill>
        <p:spPr>
          <a:xfrm>
            <a:off x="3124200" y="4826000"/>
            <a:ext cx="1066800" cy="488950"/>
          </a:xfrm>
          <a:prstGeom prst="rect">
            <a:avLst/>
          </a:prstGeom>
          <a:noFill/>
          <a:ln>
            <a:noFill/>
          </a:ln>
        </p:spPr>
      </p:pic>
      <p:pic>
        <p:nvPicPr>
          <p:cNvPr id="329" name="Google Shape;329;p42"/>
          <p:cNvPicPr preferRelativeResize="0"/>
          <p:nvPr/>
        </p:nvPicPr>
        <p:blipFill rotWithShape="1">
          <a:blip r:embed="rId5">
            <a:alphaModFix/>
          </a:blip>
          <a:srcRect b="0" l="0" r="0" t="0"/>
          <a:stretch/>
        </p:blipFill>
        <p:spPr>
          <a:xfrm>
            <a:off x="4800600" y="2286000"/>
            <a:ext cx="3952875" cy="2673350"/>
          </a:xfrm>
          <a:prstGeom prst="rect">
            <a:avLst/>
          </a:prstGeom>
          <a:noFill/>
          <a:ln>
            <a:noFill/>
          </a:ln>
        </p:spPr>
      </p:pic>
      <p:sp>
        <p:nvSpPr>
          <p:cNvPr id="330" name="Google Shape;330;p42"/>
          <p:cNvSpPr txBox="1"/>
          <p:nvPr/>
        </p:nvSpPr>
        <p:spPr>
          <a:xfrm>
            <a:off x="304800" y="5484813"/>
            <a:ext cx="5202238"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Arial"/>
                <a:ea typeface="Arial"/>
                <a:cs typeface="Arial"/>
                <a:sym typeface="Arial"/>
              </a:rPr>
              <a:t>How to color this map so that no two </a:t>
            </a:r>
            <a:endParaRPr/>
          </a:p>
          <a:p>
            <a:pPr indent="0" lvl="0" marL="0" marR="0" rtl="0" algn="l">
              <a:spcBef>
                <a:spcPts val="0"/>
              </a:spcBef>
              <a:spcAft>
                <a:spcPts val="0"/>
              </a:spcAft>
              <a:buClr>
                <a:schemeClr val="dk1"/>
              </a:buClr>
              <a:buSzPts val="2400"/>
              <a:buFont typeface="Noto Sans Symbols"/>
              <a:buNone/>
            </a:pPr>
            <a:r>
              <a:rPr b="0" i="0" lang="en-US" sz="2400" u="none" cap="none" strike="noStrike">
                <a:solidFill>
                  <a:schemeClr val="dk1"/>
                </a:solidFill>
                <a:latin typeface="Arial"/>
                <a:ea typeface="Arial"/>
                <a:cs typeface="Arial"/>
                <a:sym typeface="Arial"/>
              </a:rPr>
              <a:t>adjacent regions have the same color?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Negating Nested Quantifiers</a:t>
            </a:r>
            <a:endParaRPr/>
          </a:p>
        </p:txBody>
      </p:sp>
      <p:sp>
        <p:nvSpPr>
          <p:cNvPr id="1215" name="Google Shape;1215;p15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Font typeface="Noto Sans Symbols"/>
              <a:buNone/>
            </a:pPr>
            <a:r>
              <a:rPr lang="en-US" sz="1600"/>
              <a:t>Example </a:t>
            </a:r>
            <a:r>
              <a:rPr lang="en-US" sz="1600">
                <a:latin typeface="Cambria Math"/>
                <a:ea typeface="Cambria Math"/>
                <a:cs typeface="Cambria Math"/>
                <a:sym typeface="Cambria Math"/>
              </a:rPr>
              <a:t>1</a:t>
            </a:r>
            <a:r>
              <a:rPr lang="en-US" sz="1600"/>
              <a:t>: Recall the logical expression developed three slides back:</a:t>
            </a:r>
            <a:endParaRPr/>
          </a:p>
          <a:p>
            <a:pPr indent="-342900" lvl="0" marL="342900" rtl="0" algn="l">
              <a:spcBef>
                <a:spcPts val="320"/>
              </a:spcBef>
              <a:spcAft>
                <a:spcPts val="0"/>
              </a:spcAft>
              <a:buSzPts val="1600"/>
              <a:buFont typeface="Noto Sans Symbols"/>
              <a:buNone/>
            </a:pPr>
            <a:r>
              <a:rPr lang="en-US" sz="1600"/>
              <a:t>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a:t>
            </a:r>
            <a:endParaRPr sz="1600"/>
          </a:p>
          <a:p>
            <a:pPr indent="-342900" lvl="0" marL="342900" rtl="0" algn="l">
              <a:spcBef>
                <a:spcPts val="320"/>
              </a:spcBef>
              <a:spcAft>
                <a:spcPts val="0"/>
              </a:spcAft>
              <a:buSzPts val="1600"/>
              <a:buFont typeface="Noto Sans Symbols"/>
              <a:buNone/>
            </a:pPr>
            <a:r>
              <a:rPr lang="en-US" sz="1600"/>
              <a:t>   Part </a:t>
            </a:r>
            <a:r>
              <a:rPr lang="en-US" sz="1600">
                <a:latin typeface="Cambria Math"/>
                <a:ea typeface="Cambria Math"/>
                <a:cs typeface="Cambria Math"/>
                <a:sym typeface="Cambria Math"/>
              </a:rPr>
              <a:t>1</a:t>
            </a:r>
            <a:r>
              <a:rPr lang="en-US" sz="1600"/>
              <a:t>: Use quantifiers to express the statement that “There does not exist a woman who has taken a flight on every airline in the world.”</a:t>
            </a:r>
            <a:endParaRPr/>
          </a:p>
          <a:p>
            <a:pPr indent="-342900" lvl="0" marL="342900" rtl="0" algn="l">
              <a:spcBef>
                <a:spcPts val="320"/>
              </a:spcBef>
              <a:spcAft>
                <a:spcPts val="0"/>
              </a:spcAft>
              <a:buSzPts val="1600"/>
              <a:buFont typeface="Noto Sans Symbols"/>
              <a:buNone/>
            </a:pPr>
            <a:r>
              <a:rPr lang="en-US" sz="1600"/>
              <a:t>    Solution: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a:t>
            </a:r>
            <a:endParaRPr/>
          </a:p>
          <a:p>
            <a:pPr indent="-342900" lvl="0" marL="342900" rtl="0" algn="l">
              <a:spcBef>
                <a:spcPts val="320"/>
              </a:spcBef>
              <a:spcAft>
                <a:spcPts val="0"/>
              </a:spcAft>
              <a:buSzPts val="1600"/>
              <a:buFont typeface="Noto Sans Symbols"/>
              <a:buNone/>
            </a:pPr>
            <a:r>
              <a:rPr lang="en-US" sz="1600"/>
              <a:t> Part </a:t>
            </a:r>
            <a:r>
              <a:rPr lang="en-US" sz="1600">
                <a:latin typeface="Cambria Math"/>
                <a:ea typeface="Cambria Math"/>
                <a:cs typeface="Cambria Math"/>
                <a:sym typeface="Cambria Math"/>
              </a:rPr>
              <a:t>2</a:t>
            </a:r>
            <a:r>
              <a:rPr lang="en-US" sz="1600"/>
              <a:t>: Now use De Morgan’s Laws to move the negation as far inwards as possible.</a:t>
            </a:r>
            <a:endParaRPr/>
          </a:p>
          <a:p>
            <a:pPr indent="-342900" lvl="0" marL="342900" rtl="0" algn="l">
              <a:spcBef>
                <a:spcPts val="320"/>
              </a:spcBef>
              <a:spcAft>
                <a:spcPts val="0"/>
              </a:spcAft>
              <a:buSzPts val="1600"/>
              <a:buFont typeface="Noto Sans Symbols"/>
              <a:buNone/>
            </a:pPr>
            <a:r>
              <a:rPr lang="en-US" sz="1600"/>
              <a:t>     Solution:</a:t>
            </a:r>
            <a:endParaRPr/>
          </a:p>
          <a:p>
            <a:pPr indent="-342900" lvl="0" marL="342900" rtl="0" algn="l">
              <a:spcBef>
                <a:spcPts val="320"/>
              </a:spcBef>
              <a:spcAft>
                <a:spcPts val="0"/>
              </a:spcAft>
              <a:buSzPts val="1600"/>
              <a:buFont typeface="Arial"/>
              <a:buAutoNum type="arabicPeriod"/>
            </a:pPr>
            <a:r>
              <a:rPr lang="en-US" sz="1600"/>
              <a:t>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a:t>
            </a:r>
            <a:endParaRPr/>
          </a:p>
          <a:p>
            <a:pPr indent="-342900" lvl="0" marL="342900" rtl="0" algn="l">
              <a:spcBef>
                <a:spcPts val="320"/>
              </a:spcBef>
              <a:spcAft>
                <a:spcPts val="0"/>
              </a:spcAft>
              <a:buSzPts val="1600"/>
              <a:buFont typeface="Arial"/>
              <a:buAutoNum type="arabicPeriod"/>
            </a:pP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w</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by De Morgan’s for ∃</a:t>
            </a:r>
            <a:endParaRPr/>
          </a:p>
          <a:p>
            <a:pPr indent="-342900" lvl="0" marL="342900" rtl="0" algn="l">
              <a:spcBef>
                <a:spcPts val="320"/>
              </a:spcBef>
              <a:spcAft>
                <a:spcPts val="0"/>
              </a:spcAft>
              <a:buSzPts val="1600"/>
              <a:buFont typeface="Arial"/>
              <a:buAutoNum type="arabicPeriod"/>
            </a:pP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w</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by De Morgan’s for ∀</a:t>
            </a:r>
            <a:endParaRPr/>
          </a:p>
          <a:p>
            <a:pPr indent="-342900" lvl="0" marL="342900" rtl="0" algn="l">
              <a:spcBef>
                <a:spcPts val="320"/>
              </a:spcBef>
              <a:spcAft>
                <a:spcPts val="0"/>
              </a:spcAft>
              <a:buSzPts val="1600"/>
              <a:buFont typeface="Arial"/>
              <a:buAutoNum type="arabicPeriod"/>
            </a:pP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by De Morgan’s for ∃</a:t>
            </a:r>
            <a:endParaRPr/>
          </a:p>
          <a:p>
            <a:pPr indent="-342900" lvl="0" marL="342900" rtl="0" algn="l">
              <a:spcBef>
                <a:spcPts val="320"/>
              </a:spcBef>
              <a:spcAft>
                <a:spcPts val="0"/>
              </a:spcAft>
              <a:buSzPts val="1600"/>
              <a:buFont typeface="Arial"/>
              <a:buAutoNum type="arabicPeriod"/>
            </a:pP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a </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t>
            </a:r>
            <a:r>
              <a:rPr lang="en-US" sz="1600">
                <a:latin typeface="Cambria Math"/>
                <a:ea typeface="Cambria Math"/>
                <a:cs typeface="Cambria Math"/>
                <a:sym typeface="Cambria Math"/>
              </a:rPr>
              <a:t> (¬ </a:t>
            </a:r>
            <a:r>
              <a:rPr i="1" lang="en-US" sz="1600">
                <a:latin typeface="Cambria Math"/>
                <a:ea typeface="Cambria Math"/>
                <a:cs typeface="Cambria Math"/>
                <a:sym typeface="Cambria Math"/>
              </a:rPr>
              <a:t>P</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w,f </a:t>
            </a:r>
            <a:r>
              <a:rPr lang="en-US" sz="1600">
                <a:latin typeface="Cambria Math"/>
                <a:ea typeface="Cambria Math"/>
                <a:cs typeface="Cambria Math"/>
                <a:sym typeface="Cambria Math"/>
              </a:rPr>
              <a:t>) ∨ ¬ </a:t>
            </a:r>
            <a:r>
              <a:rPr i="1" lang="en-US" sz="1600">
                <a:latin typeface="Cambria Math"/>
                <a:ea typeface="Cambria Math"/>
                <a:cs typeface="Cambria Math"/>
                <a:sym typeface="Cambria Math"/>
              </a:rPr>
              <a:t>Q</a:t>
            </a:r>
            <a:r>
              <a:rPr lang="en-US" sz="1600">
                <a:latin typeface="Cambria Math"/>
                <a:ea typeface="Cambria Math"/>
                <a:cs typeface="Cambria Math"/>
                <a:sym typeface="Cambria Math"/>
              </a:rPr>
              <a:t>(</a:t>
            </a:r>
            <a:r>
              <a:rPr i="1" lang="en-US" sz="1600">
                <a:latin typeface="Cambria Math"/>
                <a:ea typeface="Cambria Math"/>
                <a:cs typeface="Cambria Math"/>
                <a:sym typeface="Cambria Math"/>
              </a:rPr>
              <a:t>f,a</a:t>
            </a:r>
            <a:r>
              <a:rPr lang="en-US" sz="1600">
                <a:latin typeface="Cambria Math"/>
                <a:ea typeface="Cambria Math"/>
                <a:cs typeface="Cambria Math"/>
                <a:sym typeface="Cambria Math"/>
              </a:rPr>
              <a:t>))  by De Morgan’s for ∧</a:t>
            </a:r>
            <a:r>
              <a:rPr lang="en-US" sz="1600"/>
              <a:t>.</a:t>
            </a:r>
            <a:endParaRPr/>
          </a:p>
          <a:p>
            <a:pPr indent="-342900" lvl="0" marL="342900" rtl="0" algn="l">
              <a:spcBef>
                <a:spcPts val="320"/>
              </a:spcBef>
              <a:spcAft>
                <a:spcPts val="0"/>
              </a:spcAft>
              <a:buSzPts val="1600"/>
              <a:buFont typeface="Noto Sans Symbols"/>
              <a:buNone/>
            </a:pPr>
            <a:r>
              <a:rPr lang="en-US" sz="1600"/>
              <a:t>Part </a:t>
            </a:r>
            <a:r>
              <a:rPr lang="en-US" sz="1600">
                <a:latin typeface="Cambria Math"/>
                <a:ea typeface="Cambria Math"/>
                <a:cs typeface="Cambria Math"/>
                <a:sym typeface="Cambria Math"/>
              </a:rPr>
              <a:t>3</a:t>
            </a:r>
            <a:r>
              <a:rPr lang="en-US" sz="1600"/>
              <a:t>: Can you translate the result back into English?</a:t>
            </a:r>
            <a:endParaRPr/>
          </a:p>
          <a:p>
            <a:pPr indent="-342900" lvl="0" marL="342900" rtl="0" algn="l">
              <a:spcBef>
                <a:spcPts val="320"/>
              </a:spcBef>
              <a:spcAft>
                <a:spcPts val="0"/>
              </a:spcAft>
              <a:buSzPts val="1600"/>
              <a:buFont typeface="Noto Sans Symbols"/>
              <a:buNone/>
            </a:pPr>
            <a:r>
              <a:rPr lang="en-US" sz="1600"/>
              <a:t>       Solution:</a:t>
            </a:r>
            <a:endParaRPr/>
          </a:p>
          <a:p>
            <a:pPr indent="-342900" lvl="0" marL="342900" rtl="0" algn="l">
              <a:spcBef>
                <a:spcPts val="320"/>
              </a:spcBef>
              <a:spcAft>
                <a:spcPts val="0"/>
              </a:spcAft>
              <a:buSzPts val="1600"/>
              <a:buFont typeface="Noto Sans Symbols"/>
              <a:buNone/>
            </a:pPr>
            <a:r>
              <a:rPr lang="en-US" sz="1600"/>
              <a:t>        “For every woman there is an airline such that for all flights, this woman has not taken that flight or that flight is not on this airline”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60"/>
          <p:cNvSpPr txBox="1"/>
          <p:nvPr>
            <p:ph type="title"/>
          </p:nvPr>
        </p:nvSpPr>
        <p:spPr>
          <a:xfrm>
            <a:off x="457200" y="274638"/>
            <a:ext cx="8229600" cy="6795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Some Questions about Quantifiers</a:t>
            </a:r>
            <a:endParaRPr/>
          </a:p>
        </p:txBody>
      </p:sp>
      <p:sp>
        <p:nvSpPr>
          <p:cNvPr id="1222" name="Google Shape;1222;p160"/>
          <p:cNvSpPr txBox="1"/>
          <p:nvPr>
            <p:ph idx="1" type="body"/>
          </p:nvPr>
        </p:nvSpPr>
        <p:spPr>
          <a:xfrm>
            <a:off x="457200" y="954192"/>
            <a:ext cx="8229600" cy="5751408"/>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SzPct val="100000"/>
              <a:buChar char="●"/>
            </a:pPr>
            <a:r>
              <a:rPr lang="en-US"/>
              <a:t>Can you switch the order of quantifiers? </a:t>
            </a:r>
            <a:endParaRPr/>
          </a:p>
          <a:p>
            <a:pPr indent="-285781" lvl="1" marL="742950" rtl="0" algn="l">
              <a:spcBef>
                <a:spcPts val="337"/>
              </a:spcBef>
              <a:spcAft>
                <a:spcPts val="0"/>
              </a:spcAft>
              <a:buSzPct val="100000"/>
              <a:buChar char="⚪"/>
            </a:pPr>
            <a:r>
              <a:rPr lang="en-US"/>
              <a:t> Is this a valid equivalence?</a:t>
            </a:r>
            <a:endParaRPr/>
          </a:p>
          <a:p>
            <a:pPr indent="-285750" lvl="1" marL="742950" rtl="0" algn="l">
              <a:spcBef>
                <a:spcPts val="337"/>
              </a:spcBef>
              <a:spcAft>
                <a:spcPts val="0"/>
              </a:spcAft>
              <a:buSzPct val="100000"/>
              <a:buFont typeface="Noto Sans Symbols"/>
              <a:buNone/>
            </a:pPr>
            <a:r>
              <a:rPr lang="en-US"/>
              <a:t>         </a:t>
            </a:r>
            <a:endParaRPr/>
          </a:p>
          <a:p>
            <a:pPr indent="-285750" lvl="1" marL="742950" rtl="0" algn="l">
              <a:spcBef>
                <a:spcPts val="337"/>
              </a:spcBef>
              <a:spcAft>
                <a:spcPts val="0"/>
              </a:spcAft>
              <a:buSzPct val="100000"/>
              <a:buFont typeface="Noto Sans Symbols"/>
              <a:buNone/>
            </a:pPr>
            <a:r>
              <a:rPr b="1" lang="en-US"/>
              <a:t>Solution</a:t>
            </a:r>
            <a:r>
              <a:rPr lang="en-US"/>
              <a:t>: Yes! The left and the right side will always have the same truth value. The order in which </a:t>
            </a:r>
            <a:r>
              <a:rPr i="1" lang="en-US"/>
              <a:t>x</a:t>
            </a:r>
            <a:r>
              <a:rPr lang="en-US"/>
              <a:t> and </a:t>
            </a:r>
            <a:r>
              <a:rPr i="1" lang="en-US"/>
              <a:t>y</a:t>
            </a:r>
            <a:r>
              <a:rPr lang="en-US"/>
              <a:t> are picked does not matter.</a:t>
            </a:r>
            <a:endParaRPr/>
          </a:p>
          <a:p>
            <a:pPr indent="-285781" lvl="1" marL="742950" rtl="0" algn="l">
              <a:spcBef>
                <a:spcPts val="337"/>
              </a:spcBef>
              <a:spcAft>
                <a:spcPts val="0"/>
              </a:spcAft>
              <a:buSzPct val="100000"/>
              <a:buChar char="⚪"/>
            </a:pPr>
            <a:r>
              <a:rPr lang="en-US"/>
              <a:t>Is this a valid equivalence?</a:t>
            </a:r>
            <a:endParaRPr/>
          </a:p>
          <a:p>
            <a:pPr indent="-285750" lvl="1" marL="742950" rtl="0" algn="l">
              <a:spcBef>
                <a:spcPts val="337"/>
              </a:spcBef>
              <a:spcAft>
                <a:spcPts val="0"/>
              </a:spcAft>
              <a:buSzPct val="100000"/>
              <a:buFont typeface="Noto Sans Symbols"/>
              <a:buNone/>
            </a:pPr>
            <a:r>
              <a:rPr lang="en-US"/>
              <a:t>        </a:t>
            </a:r>
            <a:endParaRPr/>
          </a:p>
          <a:p>
            <a:pPr indent="-285750" lvl="1" marL="742950" rtl="0" algn="l">
              <a:spcBef>
                <a:spcPts val="337"/>
              </a:spcBef>
              <a:spcAft>
                <a:spcPts val="0"/>
              </a:spcAft>
              <a:buSzPct val="100000"/>
              <a:buFont typeface="Noto Sans Symbols"/>
              <a:buNone/>
            </a:pPr>
            <a:r>
              <a:rPr lang="en-US"/>
              <a:t> </a:t>
            </a:r>
            <a:r>
              <a:rPr b="1" lang="en-US"/>
              <a:t>Solution</a:t>
            </a:r>
            <a:r>
              <a:rPr lang="en-US"/>
              <a:t>: No! The left and the right side may have different truth values for some propositional functions for </a:t>
            </a:r>
            <a:r>
              <a:rPr i="1" lang="en-US"/>
              <a:t>P</a:t>
            </a:r>
            <a:r>
              <a:rPr lang="en-US"/>
              <a:t>. Try “x + y = </a:t>
            </a:r>
            <a:r>
              <a:rPr lang="en-US">
                <a:latin typeface="Cambria Math"/>
                <a:ea typeface="Cambria Math"/>
                <a:cs typeface="Cambria Math"/>
                <a:sym typeface="Cambria Math"/>
              </a:rPr>
              <a:t>0</a:t>
            </a:r>
            <a:r>
              <a:rPr lang="en-US"/>
              <a:t>” for </a:t>
            </a:r>
            <a:r>
              <a:rPr i="1" lang="en-US"/>
              <a:t>P(x,y) </a:t>
            </a:r>
            <a:r>
              <a:rPr lang="en-US"/>
              <a:t>with</a:t>
            </a:r>
            <a:r>
              <a:rPr i="1" lang="en-US"/>
              <a:t> U </a:t>
            </a:r>
            <a:r>
              <a:rPr lang="en-US"/>
              <a:t>being the integers. The order in which the values of </a:t>
            </a:r>
            <a:r>
              <a:rPr i="1" lang="en-US"/>
              <a:t>x</a:t>
            </a:r>
            <a:r>
              <a:rPr lang="en-US"/>
              <a:t> and </a:t>
            </a:r>
            <a:r>
              <a:rPr i="1" lang="en-US"/>
              <a:t>y</a:t>
            </a:r>
            <a:r>
              <a:rPr lang="en-US"/>
              <a:t> are picked does matter.</a:t>
            </a:r>
            <a:endParaRPr/>
          </a:p>
          <a:p>
            <a:pPr indent="-285750" lvl="1" marL="742950" rtl="0" algn="l">
              <a:spcBef>
                <a:spcPts val="337"/>
              </a:spcBef>
              <a:spcAft>
                <a:spcPts val="0"/>
              </a:spcAft>
              <a:buSzPct val="100000"/>
              <a:buFont typeface="Noto Sans Symbols"/>
              <a:buNone/>
            </a:pPr>
            <a:r>
              <a:t/>
            </a:r>
            <a:endParaRPr/>
          </a:p>
          <a:p>
            <a:pPr indent="-342900" lvl="0" marL="342900" rtl="0" algn="l">
              <a:spcBef>
                <a:spcPts val="400"/>
              </a:spcBef>
              <a:spcAft>
                <a:spcPts val="0"/>
              </a:spcAft>
              <a:buSzPct val="100000"/>
              <a:buChar char="●"/>
            </a:pPr>
            <a:r>
              <a:rPr lang="en-US"/>
              <a:t>Can you distribute quantifiers over logical connectives? </a:t>
            </a:r>
            <a:endParaRPr/>
          </a:p>
          <a:p>
            <a:pPr indent="-285781" lvl="1" marL="742950" rtl="0" algn="l">
              <a:spcBef>
                <a:spcPts val="337"/>
              </a:spcBef>
              <a:spcAft>
                <a:spcPts val="0"/>
              </a:spcAft>
              <a:buSzPct val="100000"/>
              <a:buChar char="⚪"/>
            </a:pPr>
            <a:r>
              <a:rPr lang="en-US"/>
              <a:t>Is this a valid equivalence?</a:t>
            </a:r>
            <a:endParaRPr/>
          </a:p>
          <a:p>
            <a:pPr indent="-285750" lvl="1" marL="742950" rtl="0" algn="l">
              <a:spcBef>
                <a:spcPts val="337"/>
              </a:spcBef>
              <a:spcAft>
                <a:spcPts val="0"/>
              </a:spcAft>
              <a:buSzPct val="100000"/>
              <a:buFont typeface="Noto Sans Symbols"/>
              <a:buNone/>
            </a:pPr>
            <a:r>
              <a:rPr lang="en-US"/>
              <a:t>        </a:t>
            </a:r>
            <a:endParaRPr/>
          </a:p>
          <a:p>
            <a:pPr indent="-285750" lvl="1" marL="742950" rtl="0" algn="l">
              <a:spcBef>
                <a:spcPts val="337"/>
              </a:spcBef>
              <a:spcAft>
                <a:spcPts val="0"/>
              </a:spcAft>
              <a:buSzPct val="100000"/>
              <a:buFont typeface="Noto Sans Symbols"/>
              <a:buNone/>
            </a:pPr>
            <a:r>
              <a:rPr lang="en-US"/>
              <a:t> </a:t>
            </a:r>
            <a:r>
              <a:rPr b="1" lang="en-US"/>
              <a:t>Solution</a:t>
            </a:r>
            <a:r>
              <a:rPr lang="en-US"/>
              <a:t>: Yes! The left and the right side will always have the same truth value no matter what propositional functions are denoted by </a:t>
            </a:r>
            <a:r>
              <a:rPr i="1" lang="en-US"/>
              <a:t>P(x)</a:t>
            </a:r>
            <a:r>
              <a:rPr lang="en-US"/>
              <a:t> and </a:t>
            </a:r>
            <a:r>
              <a:rPr i="1" lang="en-US"/>
              <a:t>Q(x)</a:t>
            </a:r>
            <a:r>
              <a:rPr lang="en-US"/>
              <a:t>.</a:t>
            </a:r>
            <a:endParaRPr/>
          </a:p>
          <a:p>
            <a:pPr indent="-285750" lvl="1" marL="742950" rtl="0" algn="l">
              <a:spcBef>
                <a:spcPts val="337"/>
              </a:spcBef>
              <a:spcAft>
                <a:spcPts val="0"/>
              </a:spcAft>
              <a:buSzPct val="100000"/>
              <a:buFont typeface="Noto Sans Symbols"/>
              <a:buNone/>
            </a:pPr>
            <a:r>
              <a:t/>
            </a:r>
            <a:endParaRPr/>
          </a:p>
          <a:p>
            <a:pPr indent="-285781" lvl="1" marL="742950" rtl="0" algn="l">
              <a:spcBef>
                <a:spcPts val="337"/>
              </a:spcBef>
              <a:spcAft>
                <a:spcPts val="0"/>
              </a:spcAft>
              <a:buSzPct val="100000"/>
              <a:buChar char="⚪"/>
            </a:pPr>
            <a:r>
              <a:rPr lang="en-US"/>
              <a:t>Is this a valid equivalence?</a:t>
            </a:r>
            <a:endParaRPr/>
          </a:p>
          <a:p>
            <a:pPr indent="-285750" lvl="1" marL="742950" rtl="0" algn="l">
              <a:spcBef>
                <a:spcPts val="337"/>
              </a:spcBef>
              <a:spcAft>
                <a:spcPts val="0"/>
              </a:spcAft>
              <a:buSzPct val="100000"/>
              <a:buFont typeface="Noto Sans Symbols"/>
              <a:buNone/>
            </a:pPr>
            <a:r>
              <a:rPr lang="en-US"/>
              <a:t>  </a:t>
            </a:r>
            <a:r>
              <a:rPr b="1" lang="en-US"/>
              <a:t>Solution</a:t>
            </a:r>
            <a:r>
              <a:rPr lang="en-US"/>
              <a:t>: No! The left and the right side may have different truth values. Pick “x is a fish” for P(x) and “x has scales” for Q(x) with the domain of discourse being all animals. Then the left side is false, because there are some fish that do not have scales.  But the right side is true since not all animals are fish.</a:t>
            </a:r>
            <a:endParaRPr/>
          </a:p>
          <a:p>
            <a:pPr indent="-285750" lvl="1" marL="742950" rtl="0" algn="l">
              <a:spcBef>
                <a:spcPts val="337"/>
              </a:spcBef>
              <a:spcAft>
                <a:spcPts val="0"/>
              </a:spcAft>
              <a:buSzPct val="100000"/>
              <a:buFont typeface="Noto Sans Symbols"/>
              <a:buNone/>
            </a:pPr>
            <a:r>
              <a:t/>
            </a:r>
            <a:endParaRPr/>
          </a:p>
          <a:p>
            <a:pPr indent="-285750" lvl="1" marL="742950" rtl="0" algn="l">
              <a:spcBef>
                <a:spcPts val="337"/>
              </a:spcBef>
              <a:spcAft>
                <a:spcPts val="0"/>
              </a:spcAft>
              <a:buSzPct val="100000"/>
              <a:buFont typeface="Noto Sans Symbols"/>
              <a:buNone/>
            </a:pPr>
            <a:r>
              <a:t/>
            </a:r>
            <a:endParaRPr/>
          </a:p>
        </p:txBody>
      </p:sp>
      <p:pic>
        <p:nvPicPr>
          <p:cNvPr descr="addin_tmp.png" id="1223" name="Google Shape;1223;p160"/>
          <p:cNvPicPr preferRelativeResize="0"/>
          <p:nvPr/>
        </p:nvPicPr>
        <p:blipFill rotWithShape="1">
          <a:blip r:embed="rId3">
            <a:alphaModFix/>
          </a:blip>
          <a:srcRect b="0" l="0" r="0" t="0"/>
          <a:stretch/>
        </p:blipFill>
        <p:spPr>
          <a:xfrm>
            <a:off x="4206771" y="1395119"/>
            <a:ext cx="3001962" cy="255588"/>
          </a:xfrm>
          <a:prstGeom prst="rect">
            <a:avLst/>
          </a:prstGeom>
          <a:noFill/>
          <a:ln>
            <a:noFill/>
          </a:ln>
        </p:spPr>
      </p:pic>
      <p:pic>
        <p:nvPicPr>
          <p:cNvPr descr="addin_tmp.png" id="1224" name="Google Shape;1224;p160"/>
          <p:cNvPicPr preferRelativeResize="0"/>
          <p:nvPr/>
        </p:nvPicPr>
        <p:blipFill rotWithShape="1">
          <a:blip r:embed="rId4">
            <a:alphaModFix/>
          </a:blip>
          <a:srcRect b="0" l="0" r="0" t="0"/>
          <a:stretch/>
        </p:blipFill>
        <p:spPr>
          <a:xfrm>
            <a:off x="4206770" y="2330261"/>
            <a:ext cx="3001963" cy="255587"/>
          </a:xfrm>
          <a:prstGeom prst="rect">
            <a:avLst/>
          </a:prstGeom>
          <a:noFill/>
          <a:ln>
            <a:noFill/>
          </a:ln>
        </p:spPr>
      </p:pic>
      <p:pic>
        <p:nvPicPr>
          <p:cNvPr descr="addin_tmp.png" id="1225" name="Google Shape;1225;p160"/>
          <p:cNvPicPr preferRelativeResize="0"/>
          <p:nvPr/>
        </p:nvPicPr>
        <p:blipFill rotWithShape="1">
          <a:blip r:embed="rId5">
            <a:alphaModFix/>
          </a:blip>
          <a:srcRect b="0" l="0" r="0" t="0"/>
          <a:stretch/>
        </p:blipFill>
        <p:spPr>
          <a:xfrm>
            <a:off x="4206771" y="4038566"/>
            <a:ext cx="4092575" cy="255588"/>
          </a:xfrm>
          <a:prstGeom prst="rect">
            <a:avLst/>
          </a:prstGeom>
          <a:noFill/>
          <a:ln>
            <a:noFill/>
          </a:ln>
        </p:spPr>
      </p:pic>
      <p:pic>
        <p:nvPicPr>
          <p:cNvPr descr="addin_tmp.png" id="1226" name="Google Shape;1226;p160"/>
          <p:cNvPicPr preferRelativeResize="0"/>
          <p:nvPr/>
        </p:nvPicPr>
        <p:blipFill rotWithShape="1">
          <a:blip r:embed="rId6">
            <a:alphaModFix/>
          </a:blip>
          <a:srcRect b="0" l="0" r="0" t="0"/>
          <a:stretch/>
        </p:blipFill>
        <p:spPr>
          <a:xfrm>
            <a:off x="4094852" y="5183964"/>
            <a:ext cx="4316412" cy="25558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61"/>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The Foundations: Logic and Proofs</a:t>
            </a:r>
            <a:endParaRPr/>
          </a:p>
        </p:txBody>
      </p:sp>
      <p:sp>
        <p:nvSpPr>
          <p:cNvPr id="1232" name="Google Shape;1232;p161"/>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Chapter 1, Part III: Proofs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Summary</a:t>
            </a:r>
            <a:endParaRPr/>
          </a:p>
        </p:txBody>
      </p:sp>
      <p:sp>
        <p:nvSpPr>
          <p:cNvPr id="1238" name="Google Shape;1238;p16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Valid Arguments and Rules of Inference</a:t>
            </a:r>
            <a:endParaRPr/>
          </a:p>
          <a:p>
            <a:pPr indent="-342900" lvl="0" marL="342900" rtl="0" algn="l">
              <a:spcBef>
                <a:spcPts val="640"/>
              </a:spcBef>
              <a:spcAft>
                <a:spcPts val="0"/>
              </a:spcAft>
              <a:buSzPts val="3200"/>
              <a:buChar char="●"/>
            </a:pPr>
            <a:r>
              <a:rPr lang="en-US"/>
              <a:t>Proof Methods</a:t>
            </a:r>
            <a:endParaRPr/>
          </a:p>
          <a:p>
            <a:pPr indent="-342900" lvl="0" marL="342900" rtl="0" algn="l">
              <a:spcBef>
                <a:spcPts val="640"/>
              </a:spcBef>
              <a:spcAft>
                <a:spcPts val="0"/>
              </a:spcAft>
              <a:buSzPts val="3200"/>
              <a:buChar char="●"/>
            </a:pPr>
            <a:r>
              <a:rPr lang="en-US"/>
              <a:t>Proof Strategies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63"/>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Rules of Inference</a:t>
            </a:r>
            <a:endParaRPr/>
          </a:p>
        </p:txBody>
      </p:sp>
      <p:sp>
        <p:nvSpPr>
          <p:cNvPr id="1244" name="Google Shape;1244;p163"/>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Section 1.6</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Section Summary</a:t>
            </a:r>
            <a:endParaRPr/>
          </a:p>
        </p:txBody>
      </p:sp>
      <p:sp>
        <p:nvSpPr>
          <p:cNvPr id="1250" name="Google Shape;1250;p16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Valid Arguments</a:t>
            </a:r>
            <a:endParaRPr/>
          </a:p>
          <a:p>
            <a:pPr indent="-342900" lvl="0" marL="342900" rtl="0" algn="l">
              <a:spcBef>
                <a:spcPts val="640"/>
              </a:spcBef>
              <a:spcAft>
                <a:spcPts val="0"/>
              </a:spcAft>
              <a:buSzPts val="3200"/>
              <a:buChar char="●"/>
            </a:pPr>
            <a:r>
              <a:rPr lang="en-US"/>
              <a:t>Inference Rules for Propositional Logic</a:t>
            </a:r>
            <a:endParaRPr/>
          </a:p>
          <a:p>
            <a:pPr indent="-342900" lvl="0" marL="342900" rtl="0" algn="l">
              <a:spcBef>
                <a:spcPts val="640"/>
              </a:spcBef>
              <a:spcAft>
                <a:spcPts val="0"/>
              </a:spcAft>
              <a:buSzPts val="3200"/>
              <a:buChar char="●"/>
            </a:pPr>
            <a:r>
              <a:rPr lang="en-US"/>
              <a:t>Using Rules of Inference to Build Arguments</a:t>
            </a:r>
            <a:endParaRPr/>
          </a:p>
          <a:p>
            <a:pPr indent="-342900" lvl="0" marL="342900" rtl="0" algn="l">
              <a:spcBef>
                <a:spcPts val="640"/>
              </a:spcBef>
              <a:spcAft>
                <a:spcPts val="0"/>
              </a:spcAft>
              <a:buSzPts val="3200"/>
              <a:buChar char="●"/>
            </a:pPr>
            <a:r>
              <a:rPr lang="en-US"/>
              <a:t>Rules of Inference for Quantified Statements</a:t>
            </a:r>
            <a:endParaRPr/>
          </a:p>
          <a:p>
            <a:pPr indent="-342900" lvl="0" marL="342900" rtl="0" algn="l">
              <a:spcBef>
                <a:spcPts val="640"/>
              </a:spcBef>
              <a:spcAft>
                <a:spcPts val="0"/>
              </a:spcAft>
              <a:buSzPts val="3200"/>
              <a:buChar char="●"/>
            </a:pPr>
            <a:r>
              <a:rPr lang="en-US"/>
              <a:t>Building Arguments for Quantified Statements</a:t>
            </a:r>
            <a:endParaRPr/>
          </a:p>
          <a:p>
            <a:pPr indent="-139700" lvl="0" marL="342900" rtl="0" algn="l">
              <a:spcBef>
                <a:spcPts val="640"/>
              </a:spcBef>
              <a:spcAft>
                <a:spcPts val="0"/>
              </a:spcAft>
              <a:buSzPts val="3200"/>
              <a:buNone/>
            </a:pPr>
            <a:r>
              <a:t/>
            </a:r>
            <a:endParaRPr/>
          </a:p>
          <a:p>
            <a:pPr indent="-285750" lvl="1" marL="742950" rtl="0" algn="l">
              <a:spcBef>
                <a:spcPts val="540"/>
              </a:spcBef>
              <a:spcAft>
                <a:spcPts val="0"/>
              </a:spcAft>
              <a:buSzPts val="2700"/>
              <a:buFont typeface="Noto Sans Symbols"/>
              <a:buNone/>
            </a:pPr>
            <a:r>
              <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Revisiting the Socrates Example</a:t>
            </a:r>
            <a:endParaRPr/>
          </a:p>
        </p:txBody>
      </p:sp>
      <p:sp>
        <p:nvSpPr>
          <p:cNvPr id="1256" name="Google Shape;1256;p16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We have the two premises:</a:t>
            </a:r>
            <a:endParaRPr/>
          </a:p>
          <a:p>
            <a:pPr indent="-285750" lvl="1" marL="742950" rtl="0" algn="l">
              <a:spcBef>
                <a:spcPts val="540"/>
              </a:spcBef>
              <a:spcAft>
                <a:spcPts val="0"/>
              </a:spcAft>
              <a:buSzPts val="2700"/>
              <a:buChar char="⚪"/>
            </a:pPr>
            <a:r>
              <a:rPr lang="en-US"/>
              <a:t>“All men are mortal.”</a:t>
            </a:r>
            <a:endParaRPr/>
          </a:p>
          <a:p>
            <a:pPr indent="-285750" lvl="1" marL="742950" rtl="0" algn="l">
              <a:spcBef>
                <a:spcPts val="540"/>
              </a:spcBef>
              <a:spcAft>
                <a:spcPts val="0"/>
              </a:spcAft>
              <a:buSzPts val="2700"/>
              <a:buChar char="⚪"/>
            </a:pPr>
            <a:r>
              <a:rPr lang="en-US"/>
              <a:t>“Socrates is a man.”</a:t>
            </a:r>
            <a:endParaRPr/>
          </a:p>
          <a:p>
            <a:pPr indent="-342900" lvl="0" marL="342900" rtl="0" algn="l">
              <a:spcBef>
                <a:spcPts val="640"/>
              </a:spcBef>
              <a:spcAft>
                <a:spcPts val="0"/>
              </a:spcAft>
              <a:buSzPts val="3200"/>
              <a:buChar char="●"/>
            </a:pPr>
            <a:r>
              <a:rPr lang="en-US"/>
              <a:t>And the conclusion: </a:t>
            </a:r>
            <a:endParaRPr/>
          </a:p>
          <a:p>
            <a:pPr indent="-285750" lvl="1" marL="742950" rtl="0" algn="l">
              <a:spcBef>
                <a:spcPts val="540"/>
              </a:spcBef>
              <a:spcAft>
                <a:spcPts val="0"/>
              </a:spcAft>
              <a:buSzPts val="2700"/>
              <a:buChar char="⚪"/>
            </a:pPr>
            <a:r>
              <a:rPr lang="en-US"/>
              <a:t>“Socrates is mortal.”</a:t>
            </a:r>
            <a:endParaRPr/>
          </a:p>
          <a:p>
            <a:pPr indent="-342900" lvl="0" marL="342900" rtl="0" algn="l">
              <a:spcBef>
                <a:spcPts val="640"/>
              </a:spcBef>
              <a:spcAft>
                <a:spcPts val="0"/>
              </a:spcAft>
              <a:buSzPts val="3200"/>
              <a:buChar char="●"/>
            </a:pPr>
            <a:r>
              <a:rPr lang="en-US"/>
              <a:t>How do we get the conclusion from the premises?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The Argument</a:t>
            </a:r>
            <a:endParaRPr/>
          </a:p>
        </p:txBody>
      </p:sp>
      <p:sp>
        <p:nvSpPr>
          <p:cNvPr id="1262" name="Google Shape;1262;p16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We can express the premises (above the line) and the conclusion (below the line) in predicate logic as an argument:</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Char char="●"/>
            </a:pPr>
            <a:r>
              <a:rPr lang="en-US"/>
              <a:t>We will see shortly that this is a valid argument.</a:t>
            </a:r>
            <a:endParaRPr/>
          </a:p>
        </p:txBody>
      </p:sp>
      <p:pic>
        <p:nvPicPr>
          <p:cNvPr descr="addin_tmp.png" id="1263" name="Google Shape;1263;p166"/>
          <p:cNvPicPr preferRelativeResize="0"/>
          <p:nvPr/>
        </p:nvPicPr>
        <p:blipFill rotWithShape="1">
          <a:blip r:embed="rId3">
            <a:alphaModFix/>
          </a:blip>
          <a:srcRect b="0" l="0" r="0" t="0"/>
          <a:stretch/>
        </p:blipFill>
        <p:spPr>
          <a:xfrm>
            <a:off x="2514600" y="3124200"/>
            <a:ext cx="4378325" cy="382588"/>
          </a:xfrm>
          <a:prstGeom prst="rect">
            <a:avLst/>
          </a:prstGeom>
          <a:noFill/>
          <a:ln>
            <a:noFill/>
          </a:ln>
        </p:spPr>
      </p:pic>
      <p:pic>
        <p:nvPicPr>
          <p:cNvPr descr="addin_tmp.png" id="1264" name="Google Shape;1264;p166"/>
          <p:cNvPicPr preferRelativeResize="0"/>
          <p:nvPr/>
        </p:nvPicPr>
        <p:blipFill rotWithShape="1">
          <a:blip r:embed="rId4">
            <a:alphaModFix/>
          </a:blip>
          <a:srcRect b="0" l="0" r="0" t="0"/>
          <a:stretch/>
        </p:blipFill>
        <p:spPr>
          <a:xfrm>
            <a:off x="2819400" y="3733800"/>
            <a:ext cx="2560638" cy="382588"/>
          </a:xfrm>
          <a:prstGeom prst="rect">
            <a:avLst/>
          </a:prstGeom>
          <a:noFill/>
          <a:ln>
            <a:noFill/>
          </a:ln>
        </p:spPr>
      </p:pic>
      <p:pic>
        <p:nvPicPr>
          <p:cNvPr descr="addin_tmp.png" id="1265" name="Google Shape;1265;p166"/>
          <p:cNvPicPr preferRelativeResize="0"/>
          <p:nvPr/>
        </p:nvPicPr>
        <p:blipFill rotWithShape="1">
          <a:blip r:embed="rId5">
            <a:alphaModFix/>
          </a:blip>
          <a:srcRect b="0" l="0" r="0" t="0"/>
          <a:stretch/>
        </p:blipFill>
        <p:spPr>
          <a:xfrm>
            <a:off x="2362200" y="4572000"/>
            <a:ext cx="3743325" cy="382588"/>
          </a:xfrm>
          <a:prstGeom prst="rect">
            <a:avLst/>
          </a:prstGeom>
          <a:noFill/>
          <a:ln>
            <a:noFill/>
          </a:ln>
        </p:spPr>
      </p:pic>
      <p:cxnSp>
        <p:nvCxnSpPr>
          <p:cNvPr id="1266" name="Google Shape;1266;p166"/>
          <p:cNvCxnSpPr/>
          <p:nvPr/>
        </p:nvCxnSpPr>
        <p:spPr>
          <a:xfrm>
            <a:off x="2057400" y="4267200"/>
            <a:ext cx="4572000"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Valid Arguments </a:t>
            </a:r>
            <a:endParaRPr/>
          </a:p>
        </p:txBody>
      </p:sp>
      <p:sp>
        <p:nvSpPr>
          <p:cNvPr id="1272" name="Google Shape;1272;p16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SzPts val="3200"/>
              <a:buChar char="●"/>
            </a:pPr>
            <a:r>
              <a:rPr lang="en-US"/>
              <a:t>We will show how to construct valid arguments in two stages; first for propositional logic and then for predicate logic. The rules of inference are the essential building block in the construction of valid arguments. </a:t>
            </a:r>
            <a:endParaRPr/>
          </a:p>
          <a:p>
            <a:pPr indent="-514350" lvl="1" marL="879475" rtl="0" algn="l">
              <a:spcBef>
                <a:spcPts val="540"/>
              </a:spcBef>
              <a:spcAft>
                <a:spcPts val="0"/>
              </a:spcAft>
              <a:buSzPts val="2700"/>
              <a:buFont typeface="Arial"/>
              <a:buAutoNum type="arabicPeriod"/>
            </a:pPr>
            <a:r>
              <a:rPr lang="en-US"/>
              <a:t>Propositional Logic</a:t>
            </a:r>
            <a:endParaRPr/>
          </a:p>
          <a:p>
            <a:pPr indent="-514350" lvl="2" marL="1187450" rtl="0" algn="l">
              <a:spcBef>
                <a:spcPts val="460"/>
              </a:spcBef>
              <a:spcAft>
                <a:spcPts val="0"/>
              </a:spcAft>
              <a:buSzPts val="2300"/>
              <a:buFont typeface="Noto Sans Symbols"/>
              <a:buNone/>
            </a:pPr>
            <a:r>
              <a:rPr lang="en-US"/>
              <a:t>Inference Rules</a:t>
            </a:r>
            <a:endParaRPr/>
          </a:p>
          <a:p>
            <a:pPr indent="-514350" lvl="1" marL="879475" rtl="0" algn="l">
              <a:spcBef>
                <a:spcPts val="540"/>
              </a:spcBef>
              <a:spcAft>
                <a:spcPts val="0"/>
              </a:spcAft>
              <a:buSzPts val="2700"/>
              <a:buFont typeface="Arial"/>
              <a:buAutoNum type="arabicPeriod"/>
            </a:pPr>
            <a:r>
              <a:rPr lang="en-US"/>
              <a:t>Predicate Logic</a:t>
            </a:r>
            <a:endParaRPr/>
          </a:p>
          <a:p>
            <a:pPr indent="-514350" lvl="2" marL="1187450" rtl="0" algn="l">
              <a:spcBef>
                <a:spcPts val="460"/>
              </a:spcBef>
              <a:spcAft>
                <a:spcPts val="0"/>
              </a:spcAft>
              <a:buSzPts val="2300"/>
              <a:buFont typeface="Noto Sans Symbols"/>
              <a:buNone/>
            </a:pPr>
            <a:r>
              <a:rPr lang="en-US"/>
              <a:t>Inference rules for propositional logic plus additional inference rules to handle variables and quantifiers.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Valid Arguments (Propositional Logic)</a:t>
            </a:r>
            <a:endParaRPr/>
          </a:p>
        </p:txBody>
      </p:sp>
      <p:sp>
        <p:nvSpPr>
          <p:cNvPr id="1278" name="Google Shape;1278;p16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“If you have a current password, then you can log onto the network.” </a:t>
            </a:r>
            <a:endParaRPr/>
          </a:p>
          <a:p>
            <a:pPr indent="-342900" lvl="0" marL="342900" rtl="0" algn="l">
              <a:spcBef>
                <a:spcPts val="640"/>
              </a:spcBef>
              <a:spcAft>
                <a:spcPts val="0"/>
              </a:spcAft>
              <a:buSzPts val="3200"/>
              <a:buChar char="●"/>
            </a:pPr>
            <a:r>
              <a:rPr lang="en-US"/>
              <a:t>“You have a current password.” </a:t>
            </a:r>
            <a:endParaRPr/>
          </a:p>
          <a:p>
            <a:pPr indent="-342900" lvl="0" marL="342900" rtl="0" algn="l">
              <a:spcBef>
                <a:spcPts val="640"/>
              </a:spcBef>
              <a:spcAft>
                <a:spcPts val="0"/>
              </a:spcAft>
              <a:buSzPts val="3200"/>
              <a:buChar char="●"/>
            </a:pPr>
            <a:r>
              <a:rPr lang="en-US"/>
              <a:t>Therefore, “You can log onto the network.” </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Char char="●"/>
            </a:pPr>
            <a:r>
              <a:rPr lang="en-US"/>
              <a:t>Sequence of propositions (argument) is valid; the conclusion must be true when both premise are true.</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Applications: </a:t>
            </a:r>
            <a:r>
              <a:rPr lang="en-US">
                <a:solidFill>
                  <a:srgbClr val="FF0000"/>
                </a:solidFill>
              </a:rPr>
              <a:t>Graph representation</a:t>
            </a:r>
            <a:endParaRPr/>
          </a:p>
        </p:txBody>
      </p:sp>
      <p:sp>
        <p:nvSpPr>
          <p:cNvPr id="337" name="Google Shape;337;p43"/>
          <p:cNvSpPr txBox="1"/>
          <p:nvPr>
            <p:ph idx="12" type="sldNum"/>
          </p:nvPr>
        </p:nvSpPr>
        <p:spPr>
          <a:xfrm>
            <a:off x="457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Noto Sans Symbols"/>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pic>
        <p:nvPicPr>
          <p:cNvPr id="338" name="Google Shape;338;p43"/>
          <p:cNvPicPr preferRelativeResize="0"/>
          <p:nvPr/>
        </p:nvPicPr>
        <p:blipFill rotWithShape="1">
          <a:blip r:embed="rId3">
            <a:alphaModFix/>
          </a:blip>
          <a:srcRect b="0" l="0" r="0" t="0"/>
          <a:stretch/>
        </p:blipFill>
        <p:spPr>
          <a:xfrm>
            <a:off x="152400" y="1841500"/>
            <a:ext cx="4657725" cy="3219450"/>
          </a:xfrm>
          <a:prstGeom prst="rect">
            <a:avLst/>
          </a:prstGeom>
          <a:noFill/>
          <a:ln>
            <a:noFill/>
          </a:ln>
        </p:spPr>
      </p:pic>
      <p:sp>
        <p:nvSpPr>
          <p:cNvPr id="339" name="Google Shape;339;p43"/>
          <p:cNvSpPr/>
          <p:nvPr/>
        </p:nvSpPr>
        <p:spPr>
          <a:xfrm>
            <a:off x="304800" y="5289550"/>
            <a:ext cx="8382000" cy="923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Coloring the nodes of the graph:</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What’s the minimum number of colors such that  any two nodes</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connected by an edge have different colors?</a:t>
            </a:r>
            <a:endParaRPr/>
          </a:p>
        </p:txBody>
      </p:sp>
      <p:pic>
        <p:nvPicPr>
          <p:cNvPr id="340" name="Google Shape;340;p43"/>
          <p:cNvPicPr preferRelativeResize="0"/>
          <p:nvPr/>
        </p:nvPicPr>
        <p:blipFill rotWithShape="1">
          <a:blip r:embed="rId4">
            <a:alphaModFix/>
          </a:blip>
          <a:srcRect b="0" l="0" r="0" t="0"/>
          <a:stretch/>
        </p:blipFill>
        <p:spPr>
          <a:xfrm>
            <a:off x="4810125" y="2114550"/>
            <a:ext cx="3952875" cy="267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Argument Form</a:t>
            </a:r>
            <a:endParaRPr/>
          </a:p>
        </p:txBody>
      </p:sp>
      <p:sp>
        <p:nvSpPr>
          <p:cNvPr id="1284" name="Google Shape;1284;p16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p: “You have a current password” </a:t>
            </a:r>
            <a:endParaRPr/>
          </a:p>
          <a:p>
            <a:pPr indent="-342900" lvl="0" marL="342900" rtl="0" algn="l">
              <a:spcBef>
                <a:spcPts val="640"/>
              </a:spcBef>
              <a:spcAft>
                <a:spcPts val="0"/>
              </a:spcAft>
              <a:buSzPts val="3200"/>
              <a:buChar char="●"/>
            </a:pPr>
            <a:r>
              <a:rPr lang="en-US"/>
              <a:t>q: “You can log onto the network.” </a:t>
            </a:r>
            <a:endParaRPr/>
          </a:p>
          <a:p>
            <a:pPr indent="-342900" lvl="0" marL="342900" rtl="0" algn="l">
              <a:spcBef>
                <a:spcPts val="640"/>
              </a:spcBef>
              <a:spcAft>
                <a:spcPts val="0"/>
              </a:spcAft>
              <a:buSzPts val="3200"/>
              <a:buChar char="●"/>
            </a:pPr>
            <a:r>
              <a:rPr lang="en-US"/>
              <a:t>the argument has the form </a:t>
            </a:r>
            <a:endParaRPr/>
          </a:p>
          <a:p>
            <a:pPr indent="0" lvl="1" marL="400050" rtl="0" algn="l">
              <a:spcBef>
                <a:spcPts val="540"/>
              </a:spcBef>
              <a:spcAft>
                <a:spcPts val="0"/>
              </a:spcAft>
              <a:buSzPts val="2700"/>
              <a:buFont typeface="Noto Sans Symbols"/>
              <a:buNone/>
            </a:pPr>
            <a:r>
              <a:t/>
            </a:r>
            <a:endParaRPr/>
          </a:p>
          <a:p>
            <a:pPr indent="0" lvl="6" marL="2628900" rtl="0" algn="l">
              <a:spcBef>
                <a:spcPts val="560"/>
              </a:spcBef>
              <a:spcAft>
                <a:spcPts val="0"/>
              </a:spcAft>
              <a:buSzPts val="2800"/>
              <a:buFont typeface="Noto Sans Symbols"/>
              <a:buNone/>
            </a:pPr>
            <a:r>
              <a:rPr lang="en-US" sz="2800"/>
              <a:t>p→q </a:t>
            </a:r>
            <a:endParaRPr/>
          </a:p>
          <a:p>
            <a:pPr indent="0" lvl="6" marL="2628900" rtl="0" algn="l">
              <a:spcBef>
                <a:spcPts val="560"/>
              </a:spcBef>
              <a:spcAft>
                <a:spcPts val="0"/>
              </a:spcAft>
              <a:buSzPts val="2800"/>
              <a:buFont typeface="Noto Sans Symbols"/>
              <a:buNone/>
            </a:pPr>
            <a:r>
              <a:rPr lang="en-US" sz="2800"/>
              <a:t>p </a:t>
            </a:r>
            <a:endParaRPr/>
          </a:p>
          <a:p>
            <a:pPr indent="0" lvl="6" marL="2628900" rtl="0" algn="l">
              <a:spcBef>
                <a:spcPts val="560"/>
              </a:spcBef>
              <a:spcAft>
                <a:spcPts val="0"/>
              </a:spcAft>
              <a:buSzPts val="2800"/>
              <a:buFont typeface="Noto Sans Symbols"/>
              <a:buNone/>
            </a:pPr>
            <a:r>
              <a:rPr lang="en-US" sz="2800"/>
              <a:t>∴q </a:t>
            </a:r>
            <a:endParaRPr/>
          </a:p>
          <a:p>
            <a:pPr indent="0" lvl="6" marL="2628900" rtl="0" algn="l">
              <a:spcBef>
                <a:spcPts val="560"/>
              </a:spcBef>
              <a:spcAft>
                <a:spcPts val="0"/>
              </a:spcAft>
              <a:buSzPts val="2800"/>
              <a:buFont typeface="Noto Sans Symbols"/>
              <a:buNone/>
            </a:pPr>
            <a:r>
              <a:t/>
            </a:r>
            <a:endParaRPr sz="2800"/>
          </a:p>
        </p:txBody>
      </p:sp>
      <p:sp>
        <p:nvSpPr>
          <p:cNvPr id="1285" name="Google Shape;1285;p169"/>
          <p:cNvSpPr/>
          <p:nvPr/>
        </p:nvSpPr>
        <p:spPr>
          <a:xfrm>
            <a:off x="1066800" y="5221288"/>
            <a:ext cx="6858000" cy="40005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000">
                <a:solidFill>
                  <a:srgbClr val="FF0000"/>
                </a:solidFill>
                <a:latin typeface="Arial"/>
                <a:ea typeface="Arial"/>
                <a:cs typeface="Arial"/>
                <a:sym typeface="Arial"/>
              </a:rPr>
              <a:t>the statement ((p → q) ∧ p) → q is a tautology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Argument Form</a:t>
            </a:r>
            <a:endParaRPr/>
          </a:p>
        </p:txBody>
      </p:sp>
      <p:sp>
        <p:nvSpPr>
          <p:cNvPr id="1291" name="Google Shape;1291;p17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p: ““You have access to the network” </a:t>
            </a:r>
            <a:endParaRPr/>
          </a:p>
          <a:p>
            <a:pPr indent="-342900" lvl="0" marL="342900" rtl="0" algn="l">
              <a:spcBef>
                <a:spcPts val="480"/>
              </a:spcBef>
              <a:spcAft>
                <a:spcPts val="0"/>
              </a:spcAft>
              <a:buSzPts val="2400"/>
              <a:buChar char="●"/>
            </a:pPr>
            <a:r>
              <a:rPr lang="en-US" sz="2400"/>
              <a:t>q: “You can change your grade”  </a:t>
            </a:r>
            <a:endParaRPr/>
          </a:p>
          <a:p>
            <a:pPr indent="-342900" lvl="0" marL="342900" rtl="0" algn="l">
              <a:spcBef>
                <a:spcPts val="480"/>
              </a:spcBef>
              <a:spcAft>
                <a:spcPts val="0"/>
              </a:spcAft>
              <a:buSzPts val="2400"/>
              <a:buChar char="●"/>
            </a:pPr>
            <a:r>
              <a:rPr lang="en-US" sz="2400"/>
              <a:t>the argument has the form </a:t>
            </a:r>
            <a:endParaRPr/>
          </a:p>
          <a:p>
            <a:pPr indent="0" lvl="1" marL="400050" rtl="0" algn="l">
              <a:spcBef>
                <a:spcPts val="400"/>
              </a:spcBef>
              <a:spcAft>
                <a:spcPts val="0"/>
              </a:spcAft>
              <a:buSzPts val="2000"/>
              <a:buFont typeface="Noto Sans Symbols"/>
              <a:buNone/>
            </a:pPr>
            <a:r>
              <a:t/>
            </a:r>
            <a:endParaRPr sz="2000"/>
          </a:p>
          <a:p>
            <a:pPr indent="0" lvl="0" marL="0" rtl="0" algn="l">
              <a:spcBef>
                <a:spcPts val="480"/>
              </a:spcBef>
              <a:spcAft>
                <a:spcPts val="0"/>
              </a:spcAft>
              <a:buSzPts val="2400"/>
              <a:buFont typeface="Noto Sans Symbols"/>
              <a:buNone/>
            </a:pPr>
            <a:r>
              <a:rPr lang="en-US" sz="2400"/>
              <a:t>“If you have access to the network, then you can change your grade.” </a:t>
            </a:r>
            <a:endParaRPr/>
          </a:p>
          <a:p>
            <a:pPr indent="0" lvl="0" marL="0" rtl="0" algn="l">
              <a:spcBef>
                <a:spcPts val="480"/>
              </a:spcBef>
              <a:spcAft>
                <a:spcPts val="0"/>
              </a:spcAft>
              <a:buSzPts val="2400"/>
              <a:buFont typeface="Noto Sans Symbols"/>
              <a:buNone/>
            </a:pPr>
            <a:r>
              <a:rPr lang="en-US" sz="2400"/>
              <a:t>“You have access to the network.” </a:t>
            </a:r>
            <a:endParaRPr/>
          </a:p>
          <a:p>
            <a:pPr indent="0" lvl="0" marL="0" rtl="0" algn="l">
              <a:spcBef>
                <a:spcPts val="480"/>
              </a:spcBef>
              <a:spcAft>
                <a:spcPts val="0"/>
              </a:spcAft>
              <a:buSzPts val="2400"/>
              <a:buFont typeface="Noto Sans Symbols"/>
              <a:buNone/>
            </a:pPr>
            <a:r>
              <a:rPr lang="en-US" sz="2400"/>
              <a:t>∴ “You can change your grade.” </a:t>
            </a:r>
            <a:endParaRPr/>
          </a:p>
          <a:p>
            <a:pPr indent="-190500" lvl="0" marL="342900" rtl="0" algn="l">
              <a:spcBef>
                <a:spcPts val="480"/>
              </a:spcBef>
              <a:spcAft>
                <a:spcPts val="0"/>
              </a:spcAft>
              <a:buSzPts val="2400"/>
              <a:buNone/>
            </a:pPr>
            <a:r>
              <a:t/>
            </a:r>
            <a:endParaRPr sz="2400"/>
          </a:p>
          <a:p>
            <a:pPr indent="-342900" lvl="0" marL="342900" rtl="0" algn="l">
              <a:spcBef>
                <a:spcPts val="480"/>
              </a:spcBef>
              <a:spcAft>
                <a:spcPts val="0"/>
              </a:spcAft>
              <a:buSzPts val="2400"/>
              <a:buChar char="●"/>
            </a:pPr>
            <a:r>
              <a:rPr lang="en-US" sz="2400"/>
              <a:t>The argument is valid, but if premise is false, we cannot conclude that the conclusion is true.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Arguments in Propositional Logic</a:t>
            </a:r>
            <a:endParaRPr/>
          </a:p>
        </p:txBody>
      </p:sp>
      <p:sp>
        <p:nvSpPr>
          <p:cNvPr id="1297" name="Google Shape;1297;p17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200"/>
              <a:buChar char="●"/>
            </a:pPr>
            <a:r>
              <a:rPr lang="en-US" sz="2200"/>
              <a:t>A </a:t>
            </a:r>
            <a:r>
              <a:rPr i="1" lang="en-US" sz="2200"/>
              <a:t>argument </a:t>
            </a:r>
            <a:r>
              <a:rPr lang="en-US" sz="2200"/>
              <a:t>in propositional logic is a sequence of propositions. All but the final proposition are called </a:t>
            </a:r>
            <a:r>
              <a:rPr i="1" lang="en-US" sz="2200"/>
              <a:t>premises</a:t>
            </a:r>
            <a:r>
              <a:rPr lang="en-US" sz="2200"/>
              <a:t>. The last statement is the </a:t>
            </a:r>
            <a:r>
              <a:rPr i="1" lang="en-US" sz="2200"/>
              <a:t>conclusion</a:t>
            </a:r>
            <a:r>
              <a:rPr lang="en-US" sz="2200"/>
              <a:t>. </a:t>
            </a:r>
            <a:endParaRPr/>
          </a:p>
          <a:p>
            <a:pPr indent="-342900" lvl="0" marL="342900" rtl="0" algn="l">
              <a:lnSpc>
                <a:spcPct val="80000"/>
              </a:lnSpc>
              <a:spcBef>
                <a:spcPts val="440"/>
              </a:spcBef>
              <a:spcAft>
                <a:spcPts val="0"/>
              </a:spcAft>
              <a:buSzPts val="2200"/>
              <a:buChar char="●"/>
            </a:pPr>
            <a:r>
              <a:rPr lang="en-US" sz="2200"/>
              <a:t>The argument is valid if the premises imply the conclusion.  An </a:t>
            </a:r>
            <a:r>
              <a:rPr i="1" lang="en-US" sz="2200"/>
              <a:t>argument form</a:t>
            </a:r>
            <a:r>
              <a:rPr lang="en-US" sz="2200"/>
              <a:t>   is  an argument that is valid no matter what propositions are substituted into its propositional variables.    </a:t>
            </a:r>
            <a:endParaRPr/>
          </a:p>
          <a:p>
            <a:pPr indent="-342900" lvl="0" marL="342900" rtl="0" algn="l">
              <a:lnSpc>
                <a:spcPct val="80000"/>
              </a:lnSpc>
              <a:spcBef>
                <a:spcPts val="440"/>
              </a:spcBef>
              <a:spcAft>
                <a:spcPts val="0"/>
              </a:spcAft>
              <a:buSzPts val="2200"/>
              <a:buChar char="●"/>
            </a:pPr>
            <a:r>
              <a:rPr lang="en-US" sz="2200"/>
              <a:t>If the premises are  </a:t>
            </a:r>
            <a:r>
              <a:rPr i="1" lang="en-US" sz="2200">
                <a:latin typeface="Cambria Math"/>
                <a:ea typeface="Cambria Math"/>
                <a:cs typeface="Cambria Math"/>
                <a:sym typeface="Cambria Math"/>
              </a:rPr>
              <a:t>p</a:t>
            </a:r>
            <a:r>
              <a:rPr baseline="-25000" lang="en-US" sz="2200">
                <a:latin typeface="Cambria Math"/>
                <a:ea typeface="Cambria Math"/>
                <a:cs typeface="Cambria Math"/>
                <a:sym typeface="Cambria Math"/>
              </a:rPr>
              <a:t>1 </a:t>
            </a:r>
            <a:r>
              <a:rPr lang="en-US" sz="2200">
                <a:latin typeface="Cambria Math"/>
                <a:ea typeface="Cambria Math"/>
                <a:cs typeface="Cambria Math"/>
                <a:sym typeface="Cambria Math"/>
              </a:rPr>
              <a:t>,</a:t>
            </a:r>
            <a:r>
              <a:rPr i="1" lang="en-US" sz="2200">
                <a:latin typeface="Cambria Math"/>
                <a:ea typeface="Cambria Math"/>
                <a:cs typeface="Cambria Math"/>
                <a:sym typeface="Cambria Math"/>
              </a:rPr>
              <a:t>p</a:t>
            </a:r>
            <a:r>
              <a:rPr baseline="-25000" lang="en-US" sz="2200">
                <a:latin typeface="Cambria Math"/>
                <a:ea typeface="Cambria Math"/>
                <a:cs typeface="Cambria Math"/>
                <a:sym typeface="Cambria Math"/>
              </a:rPr>
              <a:t>2</a:t>
            </a:r>
            <a:r>
              <a:rPr lang="en-US" sz="2200">
                <a:latin typeface="Cambria Math"/>
                <a:ea typeface="Cambria Math"/>
                <a:cs typeface="Cambria Math"/>
                <a:sym typeface="Cambria Math"/>
              </a:rPr>
              <a:t>, …,</a:t>
            </a:r>
            <a:r>
              <a:rPr i="1" lang="en-US" sz="2200">
                <a:latin typeface="Cambria Math"/>
                <a:ea typeface="Cambria Math"/>
                <a:cs typeface="Cambria Math"/>
                <a:sym typeface="Cambria Math"/>
              </a:rPr>
              <a:t>p</a:t>
            </a:r>
            <a:r>
              <a:rPr baseline="-25000" i="1" lang="en-US" sz="2200">
                <a:latin typeface="Cambria Math"/>
                <a:ea typeface="Cambria Math"/>
                <a:cs typeface="Cambria Math"/>
                <a:sym typeface="Cambria Math"/>
              </a:rPr>
              <a:t>n</a:t>
            </a:r>
            <a:r>
              <a:rPr lang="en-US" sz="2200">
                <a:latin typeface="Cambria Math"/>
                <a:ea typeface="Cambria Math"/>
                <a:cs typeface="Cambria Math"/>
                <a:sym typeface="Cambria Math"/>
              </a:rPr>
              <a:t>  </a:t>
            </a:r>
            <a:r>
              <a:rPr lang="en-US" sz="2200"/>
              <a:t>and the conclusion is </a:t>
            </a:r>
            <a:r>
              <a:rPr i="1" lang="en-US" sz="2200">
                <a:latin typeface="Cambria Math"/>
                <a:ea typeface="Cambria Math"/>
                <a:cs typeface="Cambria Math"/>
                <a:sym typeface="Cambria Math"/>
              </a:rPr>
              <a:t>q</a:t>
            </a:r>
            <a:r>
              <a:rPr lang="en-US" sz="2200"/>
              <a:t>  then               </a:t>
            </a:r>
            <a:endParaRPr/>
          </a:p>
          <a:p>
            <a:pPr indent="-342900" lvl="0" marL="342900" rtl="0" algn="l">
              <a:lnSpc>
                <a:spcPct val="80000"/>
              </a:lnSpc>
              <a:spcBef>
                <a:spcPts val="440"/>
              </a:spcBef>
              <a:spcAft>
                <a:spcPts val="0"/>
              </a:spcAft>
              <a:buSzPts val="2200"/>
              <a:buFont typeface="Noto Sans Symbols"/>
              <a:buNone/>
            </a:pPr>
            <a:r>
              <a:rPr lang="en-US" sz="2200"/>
              <a:t>        (</a:t>
            </a:r>
            <a:r>
              <a:rPr i="1" lang="en-US" sz="2200">
                <a:latin typeface="Cambria Math"/>
                <a:ea typeface="Cambria Math"/>
                <a:cs typeface="Cambria Math"/>
                <a:sym typeface="Cambria Math"/>
              </a:rPr>
              <a:t>p</a:t>
            </a:r>
            <a:r>
              <a:rPr baseline="-25000" lang="en-US" sz="2200">
                <a:latin typeface="Cambria Math"/>
                <a:ea typeface="Cambria Math"/>
                <a:cs typeface="Cambria Math"/>
                <a:sym typeface="Cambria Math"/>
              </a:rPr>
              <a:t>1 </a:t>
            </a:r>
            <a:r>
              <a:rPr lang="en-US" sz="2200">
                <a:latin typeface="Cambria Math"/>
                <a:ea typeface="Cambria Math"/>
                <a:cs typeface="Cambria Math"/>
                <a:sym typeface="Cambria Math"/>
              </a:rPr>
              <a:t> ∧ </a:t>
            </a:r>
            <a:r>
              <a:rPr i="1" lang="en-US" sz="2200">
                <a:latin typeface="Cambria Math"/>
                <a:ea typeface="Cambria Math"/>
                <a:cs typeface="Cambria Math"/>
                <a:sym typeface="Cambria Math"/>
              </a:rPr>
              <a:t>p</a:t>
            </a:r>
            <a:r>
              <a:rPr baseline="-25000" lang="en-US" sz="2200">
                <a:latin typeface="Cambria Math"/>
                <a:ea typeface="Cambria Math"/>
                <a:cs typeface="Cambria Math"/>
                <a:sym typeface="Cambria Math"/>
              </a:rPr>
              <a:t>2</a:t>
            </a:r>
            <a:r>
              <a:rPr lang="en-US" sz="2200">
                <a:latin typeface="Cambria Math"/>
                <a:ea typeface="Cambria Math"/>
                <a:cs typeface="Cambria Math"/>
                <a:sym typeface="Cambria Math"/>
              </a:rPr>
              <a:t> ∧ … ∧ </a:t>
            </a:r>
            <a:r>
              <a:rPr i="1" lang="en-US" sz="2200">
                <a:latin typeface="Cambria Math"/>
                <a:ea typeface="Cambria Math"/>
                <a:cs typeface="Cambria Math"/>
                <a:sym typeface="Cambria Math"/>
              </a:rPr>
              <a:t>p</a:t>
            </a:r>
            <a:r>
              <a:rPr baseline="-25000" i="1" lang="en-US" sz="2200">
                <a:latin typeface="Cambria Math"/>
                <a:ea typeface="Cambria Math"/>
                <a:cs typeface="Cambria Math"/>
                <a:sym typeface="Cambria Math"/>
              </a:rPr>
              <a:t>n</a:t>
            </a:r>
            <a:r>
              <a:rPr lang="en-US" sz="2200"/>
              <a:t> ) </a:t>
            </a:r>
            <a:r>
              <a:rPr lang="en-US" sz="2200">
                <a:latin typeface="Cambria Math"/>
                <a:ea typeface="Cambria Math"/>
                <a:cs typeface="Cambria Math"/>
                <a:sym typeface="Cambria Math"/>
              </a:rPr>
              <a:t>→</a:t>
            </a:r>
            <a:r>
              <a:rPr i="1" lang="en-US" sz="2200">
                <a:latin typeface="Cambria Math"/>
                <a:ea typeface="Cambria Math"/>
                <a:cs typeface="Cambria Math"/>
                <a:sym typeface="Cambria Math"/>
              </a:rPr>
              <a:t> q </a:t>
            </a:r>
            <a:r>
              <a:rPr lang="en-US" sz="2200"/>
              <a:t> is a tautology.</a:t>
            </a:r>
            <a:r>
              <a:rPr i="1" lang="en-US" sz="2200">
                <a:latin typeface="Cambria Math"/>
                <a:ea typeface="Cambria Math"/>
                <a:cs typeface="Cambria Math"/>
                <a:sym typeface="Cambria Math"/>
              </a:rPr>
              <a:t> </a:t>
            </a:r>
            <a:endParaRPr sz="2200"/>
          </a:p>
          <a:p>
            <a:pPr indent="-342900" lvl="0" marL="342900" rtl="0" algn="l">
              <a:lnSpc>
                <a:spcPct val="80000"/>
              </a:lnSpc>
              <a:spcBef>
                <a:spcPts val="440"/>
              </a:spcBef>
              <a:spcAft>
                <a:spcPts val="0"/>
              </a:spcAft>
              <a:buSzPts val="2200"/>
              <a:buChar char="●"/>
            </a:pPr>
            <a:r>
              <a:rPr lang="en-US" sz="2200"/>
              <a:t>Inference rules are all argument simple argument forms that will be used to construct more complex argument forms.</a:t>
            </a:r>
            <a:endParaRPr/>
          </a:p>
          <a:p>
            <a:pPr indent="-342900" lvl="0" marL="342900" rtl="0" algn="l">
              <a:lnSpc>
                <a:spcPct val="80000"/>
              </a:lnSpc>
              <a:spcBef>
                <a:spcPts val="440"/>
              </a:spcBef>
              <a:spcAft>
                <a:spcPts val="0"/>
              </a:spcAft>
              <a:buSzPts val="2200"/>
              <a:buFont typeface="Noto Sans Symbols"/>
              <a:buNone/>
            </a:pPr>
            <a:r>
              <a:rPr lang="en-US" sz="2200"/>
              <a:t>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id="1302" name="Google Shape;1302;p172"/>
          <p:cNvPicPr preferRelativeResize="0"/>
          <p:nvPr/>
        </p:nvPicPr>
        <p:blipFill rotWithShape="1">
          <a:blip r:embed="rId3">
            <a:alphaModFix/>
          </a:blip>
          <a:srcRect b="0" l="0" r="0" t="0"/>
          <a:stretch/>
        </p:blipFill>
        <p:spPr>
          <a:xfrm>
            <a:off x="1" y="304800"/>
            <a:ext cx="9050120" cy="60960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pic>
        <p:nvPicPr>
          <p:cNvPr id="1307" name="Google Shape;1307;p173"/>
          <p:cNvPicPr preferRelativeResize="0"/>
          <p:nvPr/>
        </p:nvPicPr>
        <p:blipFill rotWithShape="1">
          <a:blip r:embed="rId3">
            <a:alphaModFix/>
          </a:blip>
          <a:srcRect b="0" l="0" r="0" t="0"/>
          <a:stretch/>
        </p:blipFill>
        <p:spPr>
          <a:xfrm>
            <a:off x="35169" y="609600"/>
            <a:ext cx="9108831" cy="1066800"/>
          </a:xfrm>
          <a:prstGeom prst="rect">
            <a:avLst/>
          </a:prstGeom>
          <a:noFill/>
          <a:ln>
            <a:noFill/>
          </a:ln>
        </p:spPr>
      </p:pic>
      <p:pic>
        <p:nvPicPr>
          <p:cNvPr id="1308" name="Google Shape;1308;p173"/>
          <p:cNvPicPr preferRelativeResize="0"/>
          <p:nvPr/>
        </p:nvPicPr>
        <p:blipFill rotWithShape="1">
          <a:blip r:embed="rId4">
            <a:alphaModFix/>
          </a:blip>
          <a:srcRect b="0" l="0" r="0" t="0"/>
          <a:stretch/>
        </p:blipFill>
        <p:spPr>
          <a:xfrm>
            <a:off x="39757" y="1676400"/>
            <a:ext cx="9104243" cy="45720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Rules of Inference for Propositional Logic: </a:t>
            </a:r>
            <a:r>
              <a:rPr b="1" i="1" lang="en-US"/>
              <a:t>Modus Ponendo Ponens</a:t>
            </a:r>
            <a:endParaRPr/>
          </a:p>
        </p:txBody>
      </p:sp>
      <p:sp>
        <p:nvSpPr>
          <p:cNvPr id="1314" name="Google Shape;1314;p17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Latin for “the way that affirms by affirming”</a:t>
            </a:r>
            <a:endParaRPr b="1" i="1"/>
          </a:p>
          <a:p>
            <a:pPr indent="-139700" lvl="0" marL="342900" rtl="0" algn="l">
              <a:spcBef>
                <a:spcPts val="640"/>
              </a:spcBef>
              <a:spcAft>
                <a:spcPts val="0"/>
              </a:spcAft>
              <a:buSzPts val="3200"/>
              <a:buNone/>
            </a:pPr>
            <a:r>
              <a:t/>
            </a:r>
            <a:endParaRPr b="1"/>
          </a:p>
          <a:p>
            <a:pPr indent="-342900" lvl="0" marL="342900" rtl="0" algn="l">
              <a:spcBef>
                <a:spcPts val="640"/>
              </a:spcBef>
              <a:spcAft>
                <a:spcPts val="0"/>
              </a:spcAft>
              <a:buSzPts val="3200"/>
              <a:buChar char="●"/>
            </a:pPr>
            <a:r>
              <a:rPr b="1" lang="en-US"/>
              <a:t>Implication elimination</a:t>
            </a:r>
            <a:endParaRPr/>
          </a:p>
          <a:p>
            <a:pPr indent="-342900" lvl="0" marL="342900" rtl="0" algn="l">
              <a:spcBef>
                <a:spcPts val="640"/>
              </a:spcBef>
              <a:spcAft>
                <a:spcPts val="0"/>
              </a:spcAft>
              <a:buSzPts val="3200"/>
              <a:buChar char="●"/>
            </a:pPr>
            <a:r>
              <a:rPr lang="en-US"/>
              <a:t>Abbreviated to </a:t>
            </a:r>
            <a:r>
              <a:rPr b="1" lang="en-US"/>
              <a:t>MP</a:t>
            </a:r>
            <a:r>
              <a:rPr lang="en-US"/>
              <a:t> or </a:t>
            </a:r>
            <a:r>
              <a:rPr b="1" i="1" lang="en-US"/>
              <a:t>modus ponens</a:t>
            </a:r>
            <a:endParaRPr/>
          </a:p>
          <a:p>
            <a:pPr indent="-139700" lvl="0" marL="342900" rtl="0" algn="l">
              <a:spcBef>
                <a:spcPts val="640"/>
              </a:spcBef>
              <a:spcAft>
                <a:spcPts val="0"/>
              </a:spcAft>
              <a:buSzPts val="3200"/>
              <a:buNone/>
            </a:pPr>
            <a:r>
              <a:t/>
            </a:r>
            <a:endParaRPr b="1" baseline="30000" i="1"/>
          </a:p>
          <a:p>
            <a:pPr indent="-342900" lvl="0" marL="342900" rtl="0" algn="l">
              <a:spcBef>
                <a:spcPts val="640"/>
              </a:spcBef>
              <a:spcAft>
                <a:spcPts val="0"/>
              </a:spcAft>
              <a:buSzPts val="3200"/>
              <a:buChar char="●"/>
            </a:pPr>
            <a:r>
              <a:rPr lang="en-US"/>
              <a:t>whenever </a:t>
            </a:r>
            <a:r>
              <a:rPr i="1" lang="en-US"/>
              <a:t>p → q</a:t>
            </a:r>
            <a:r>
              <a:rPr lang="en-US"/>
              <a:t> is true </a:t>
            </a:r>
            <a:endParaRPr/>
          </a:p>
          <a:p>
            <a:pPr indent="-342900" lvl="0" marL="342900" rtl="0" algn="l">
              <a:spcBef>
                <a:spcPts val="640"/>
              </a:spcBef>
              <a:spcAft>
                <a:spcPts val="0"/>
              </a:spcAft>
              <a:buSzPts val="3200"/>
              <a:buChar char="●"/>
            </a:pPr>
            <a:r>
              <a:rPr lang="en-US"/>
              <a:t>and p is true, </a:t>
            </a:r>
            <a:endParaRPr/>
          </a:p>
          <a:p>
            <a:pPr indent="-342900" lvl="0" marL="342900" rtl="0" algn="l">
              <a:spcBef>
                <a:spcPts val="640"/>
              </a:spcBef>
              <a:spcAft>
                <a:spcPts val="0"/>
              </a:spcAft>
              <a:buSzPts val="3200"/>
              <a:buChar char="●"/>
            </a:pPr>
            <a:r>
              <a:rPr i="1" lang="en-US"/>
              <a:t>q</a:t>
            </a:r>
            <a:r>
              <a:rPr lang="en-US"/>
              <a:t> must also be true.</a:t>
            </a:r>
            <a:endParaRPr baseline="30000"/>
          </a:p>
          <a:p>
            <a:pPr indent="-139700" lvl="0" marL="342900" rtl="0" algn="l">
              <a:spcBef>
                <a:spcPts val="640"/>
              </a:spcBef>
              <a:spcAft>
                <a:spcPts val="0"/>
              </a:spcAft>
              <a:buSzPts val="3200"/>
              <a:buNone/>
            </a:pPr>
            <a:r>
              <a:t/>
            </a:r>
            <a:endParaRPr b="1" i="1"/>
          </a:p>
        </p:txBody>
      </p:sp>
      <p:graphicFrame>
        <p:nvGraphicFramePr>
          <p:cNvPr id="1315" name="Google Shape;1315;p174"/>
          <p:cNvGraphicFramePr/>
          <p:nvPr/>
        </p:nvGraphicFramePr>
        <p:xfrm>
          <a:off x="5867400" y="4191000"/>
          <a:ext cx="3000000" cy="3000000"/>
        </p:xfrm>
        <a:graphic>
          <a:graphicData uri="http://schemas.openxmlformats.org/drawingml/2006/table">
            <a:tbl>
              <a:tblPr>
                <a:noFill/>
                <a:tableStyleId>{B8C21D3B-2451-4451-8867-7A4002511FC3}</a:tableStyleId>
              </a:tblPr>
              <a:tblGrid>
                <a:gridCol w="958400"/>
                <a:gridCol w="958400"/>
                <a:gridCol w="966075"/>
              </a:tblGrid>
              <a:tr h="228600">
                <a:tc>
                  <a:txBody>
                    <a:bodyPr/>
                    <a:lstStyle/>
                    <a:p>
                      <a:pPr indent="0" lvl="0" marL="0" marR="0" rtl="0" algn="ctr">
                        <a:spcBef>
                          <a:spcPts val="0"/>
                        </a:spcBef>
                        <a:spcAft>
                          <a:spcPts val="0"/>
                        </a:spcAft>
                        <a:buNone/>
                      </a:pPr>
                      <a:r>
                        <a:rPr i="1" lang="en-US" sz="1800"/>
                        <a:t>p</a:t>
                      </a:r>
                      <a:endParaRPr sz="1800"/>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FEEEE"/>
                    </a:solidFill>
                  </a:tcPr>
                </a:tc>
                <a:tc>
                  <a:txBody>
                    <a:bodyPr/>
                    <a:lstStyle/>
                    <a:p>
                      <a:pPr indent="0" lvl="0" marL="0" marR="0" rtl="0" algn="ctr">
                        <a:spcBef>
                          <a:spcPts val="0"/>
                        </a:spcBef>
                        <a:spcAft>
                          <a:spcPts val="0"/>
                        </a:spcAft>
                        <a:buNone/>
                      </a:pPr>
                      <a:r>
                        <a:rPr i="1" lang="en-US" sz="1800"/>
                        <a:t>q</a:t>
                      </a:r>
                      <a:endParaRPr sz="1800"/>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FEEEE"/>
                    </a:solidFill>
                  </a:tcPr>
                </a:tc>
                <a:tc>
                  <a:txBody>
                    <a:bodyPr/>
                    <a:lstStyle/>
                    <a:p>
                      <a:pPr indent="0" lvl="0" marL="0" marR="0" rtl="0" algn="ctr">
                        <a:spcBef>
                          <a:spcPts val="0"/>
                        </a:spcBef>
                        <a:spcAft>
                          <a:spcPts val="0"/>
                        </a:spcAft>
                        <a:buNone/>
                      </a:pPr>
                      <a:r>
                        <a:rPr i="1" lang="en-US" sz="1800"/>
                        <a:t>p → q</a:t>
                      </a:r>
                      <a:endParaRPr sz="1800"/>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FEEEE"/>
                    </a:solidFill>
                  </a:tcPr>
                </a:tc>
              </a:tr>
              <a:tr h="228600">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r>
              <a:tr h="228600">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F</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F</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r>
              <a:tr h="228600">
                <a:tc>
                  <a:txBody>
                    <a:bodyPr/>
                    <a:lstStyle/>
                    <a:p>
                      <a:pPr indent="0" lvl="0" marL="0" marR="0" rtl="0" algn="ctr">
                        <a:spcBef>
                          <a:spcPts val="0"/>
                        </a:spcBef>
                        <a:spcAft>
                          <a:spcPts val="0"/>
                        </a:spcAft>
                        <a:buNone/>
                      </a:pPr>
                      <a:r>
                        <a:rPr lang="en-US" sz="1800"/>
                        <a:t>F</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r>
              <a:tr h="228600">
                <a:tc>
                  <a:txBody>
                    <a:bodyPr/>
                    <a:lstStyle/>
                    <a:p>
                      <a:pPr indent="0" lvl="0" marL="0" marR="0" rtl="0" algn="ctr">
                        <a:spcBef>
                          <a:spcPts val="0"/>
                        </a:spcBef>
                        <a:spcAft>
                          <a:spcPts val="0"/>
                        </a:spcAft>
                        <a:buNone/>
                      </a:pPr>
                      <a:r>
                        <a:rPr lang="en-US" sz="1800"/>
                        <a:t>F</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F</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c>
                  <a:txBody>
                    <a:bodyPr/>
                    <a:lstStyle/>
                    <a:p>
                      <a:pPr indent="0" lvl="0" marL="0" marR="0" rtl="0" algn="ctr">
                        <a:spcBef>
                          <a:spcPts val="0"/>
                        </a:spcBef>
                        <a:spcAft>
                          <a:spcPts val="0"/>
                        </a:spcAft>
                        <a:buNone/>
                      </a:pPr>
                      <a:r>
                        <a:rPr lang="en-US" sz="1800"/>
                        <a:t>T</a:t>
                      </a:r>
                      <a:endParaRPr/>
                    </a:p>
                  </a:txBody>
                  <a:tcPr marT="76200" marB="762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0FFFF"/>
                    </a:solidFill>
                  </a:tcPr>
                </a:tc>
              </a:tr>
            </a:tbl>
          </a:graphicData>
        </a:graphic>
      </p:graphicFrame>
      <p:pic>
        <p:nvPicPr>
          <p:cNvPr descr="\frac{P \to Q, P}{\therefore Q}" id="1316" name="Google Shape;1316;p174"/>
          <p:cNvPicPr preferRelativeResize="0"/>
          <p:nvPr/>
        </p:nvPicPr>
        <p:blipFill rotWithShape="1">
          <a:blip r:embed="rId3">
            <a:alphaModFix/>
          </a:blip>
          <a:srcRect b="0" l="0" r="0" t="0"/>
          <a:stretch/>
        </p:blipFill>
        <p:spPr>
          <a:xfrm>
            <a:off x="7772400" y="838200"/>
            <a:ext cx="819150" cy="42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Modus Ponens</a:t>
            </a:r>
            <a:endParaRPr/>
          </a:p>
        </p:txBody>
      </p:sp>
      <p:sp>
        <p:nvSpPr>
          <p:cNvPr id="1322" name="Google Shape;1322;p17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pic>
        <p:nvPicPr>
          <p:cNvPr descr="addin_tmp.png" id="1323" name="Google Shape;1323;p175"/>
          <p:cNvPicPr preferRelativeResize="0"/>
          <p:nvPr/>
        </p:nvPicPr>
        <p:blipFill rotWithShape="1">
          <a:blip r:embed="rId3">
            <a:alphaModFix/>
          </a:blip>
          <a:srcRect b="0" l="0" r="0" t="0"/>
          <a:stretch/>
        </p:blipFill>
        <p:spPr>
          <a:xfrm>
            <a:off x="1219200" y="2438400"/>
            <a:ext cx="1346200" cy="1193800"/>
          </a:xfrm>
          <a:prstGeom prst="rect">
            <a:avLst/>
          </a:prstGeom>
          <a:noFill/>
          <a:ln>
            <a:noFill/>
          </a:ln>
        </p:spPr>
      </p:pic>
      <p:sp>
        <p:nvSpPr>
          <p:cNvPr id="1324" name="Google Shape;1324;p175"/>
          <p:cNvSpPr txBox="1"/>
          <p:nvPr/>
        </p:nvSpPr>
        <p:spPr>
          <a:xfrm>
            <a:off x="2667000" y="3962400"/>
            <a:ext cx="52578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“It is snowing.”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it is snowing,  then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is snowing.”</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 I will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5" name="Google Shape;1325;p175"/>
          <p:cNvSpPr txBox="1"/>
          <p:nvPr/>
        </p:nvSpPr>
        <p:spPr>
          <a:xfrm>
            <a:off x="3810000" y="2209800"/>
            <a:ext cx="40386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i="1" lang="en-US" sz="1800">
                <a:solidFill>
                  <a:schemeClr val="dk1"/>
                </a:solidFill>
                <a:latin typeface="Arial"/>
                <a:ea typeface="Arial"/>
                <a:cs typeface="Arial"/>
                <a:sym typeface="Arial"/>
              </a:rPr>
              <a:t>p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 → </a:t>
            </a:r>
            <a:r>
              <a:rPr i="1" lang="en-US" sz="1800">
                <a:solidFill>
                  <a:schemeClr val="dk1"/>
                </a:solidFill>
                <a:latin typeface="Cambria Math"/>
                <a:ea typeface="Cambria Math"/>
                <a:cs typeface="Cambria Math"/>
                <a:sym typeface="Cambria Math"/>
              </a:rPr>
              <a:t>q</a:t>
            </a:r>
            <a:endParaRPr i="1" sz="1800">
              <a:solidFill>
                <a:schemeClr val="dk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Modus Ponens</a:t>
            </a:r>
            <a:endParaRPr/>
          </a:p>
        </p:txBody>
      </p:sp>
      <p:sp>
        <p:nvSpPr>
          <p:cNvPr id="1331" name="Google Shape;1331;p17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100000"/>
              <a:buChar char="●"/>
            </a:pPr>
            <a:r>
              <a:rPr lang="en-US"/>
              <a:t>State which rule of inference is the basis of the following argument: </a:t>
            </a:r>
            <a:endParaRPr/>
          </a:p>
          <a:p>
            <a:pPr indent="-342900" lvl="0" marL="342900" rtl="0" algn="l">
              <a:spcBef>
                <a:spcPts val="544"/>
              </a:spcBef>
              <a:spcAft>
                <a:spcPts val="0"/>
              </a:spcAft>
              <a:buSzPct val="100000"/>
              <a:buChar char="●"/>
            </a:pPr>
            <a:r>
              <a:rPr lang="en-US"/>
              <a:t>“If it snows today, then we will go skiing”. “It is snowing today”, “therefore we will go skiing”.</a:t>
            </a:r>
            <a:endParaRPr/>
          </a:p>
          <a:p>
            <a:pPr indent="-342900" lvl="0" marL="342900" rtl="0" algn="l">
              <a:spcBef>
                <a:spcPts val="544"/>
              </a:spcBef>
              <a:spcAft>
                <a:spcPts val="0"/>
              </a:spcAft>
              <a:buSzPct val="100000"/>
              <a:buChar char="●"/>
            </a:pPr>
            <a:r>
              <a:rPr lang="en-US"/>
              <a:t>Let p be the proposition “It is snowing today” and q the proposition “We will go skiing” Then this argument is of the form </a:t>
            </a:r>
            <a:endParaRPr/>
          </a:p>
          <a:p>
            <a:pPr indent="0" lvl="7" marL="3086100" rtl="0" algn="l">
              <a:spcBef>
                <a:spcPts val="442"/>
              </a:spcBef>
              <a:spcAft>
                <a:spcPts val="0"/>
              </a:spcAft>
              <a:buSzPct val="100000"/>
              <a:buFont typeface="Noto Sans Symbols"/>
              <a:buNone/>
            </a:pPr>
            <a:r>
              <a:rPr lang="en-US" sz="2600"/>
              <a:t>   p 🡪 q</a:t>
            </a:r>
            <a:endParaRPr/>
          </a:p>
          <a:p>
            <a:pPr indent="0" lvl="7" marL="3086100" rtl="0" algn="l">
              <a:spcBef>
                <a:spcPts val="442"/>
              </a:spcBef>
              <a:spcAft>
                <a:spcPts val="0"/>
              </a:spcAft>
              <a:buSzPct val="100000"/>
              <a:buFont typeface="Noto Sans Symbols"/>
              <a:buNone/>
            </a:pPr>
            <a:r>
              <a:rPr lang="en-US" sz="2600"/>
              <a:t>   p</a:t>
            </a:r>
            <a:endParaRPr sz="2600"/>
          </a:p>
          <a:p>
            <a:pPr indent="0" lvl="7" marL="3086100" rtl="0" algn="l">
              <a:spcBef>
                <a:spcPts val="442"/>
              </a:spcBef>
              <a:spcAft>
                <a:spcPts val="0"/>
              </a:spcAft>
              <a:buSzPct val="100000"/>
              <a:buFont typeface="Noto Sans Symbols"/>
              <a:buNone/>
            </a:pPr>
            <a:r>
              <a:rPr lang="en-US" sz="2600"/>
              <a:t>∴q </a:t>
            </a:r>
            <a:endParaRPr/>
          </a:p>
          <a:p>
            <a:pPr indent="-342900" lvl="0" marL="342900" rtl="0" algn="l">
              <a:spcBef>
                <a:spcPts val="544"/>
              </a:spcBef>
              <a:spcAft>
                <a:spcPts val="0"/>
              </a:spcAft>
              <a:buSzPct val="100000"/>
              <a:buChar char="●"/>
            </a:pPr>
            <a:r>
              <a:rPr lang="en-US"/>
              <a:t>This is an argument that uses the Modus Ponens rule. </a:t>
            </a:r>
            <a:endParaRPr/>
          </a:p>
          <a:p>
            <a:pPr indent="-170180" lvl="0" marL="342900" rtl="0" algn="l">
              <a:spcBef>
                <a:spcPts val="544"/>
              </a:spcBef>
              <a:spcAft>
                <a:spcPts val="0"/>
              </a:spcAft>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i="1" lang="en-US"/>
              <a:t>Modus Tollendo Tollens</a:t>
            </a:r>
            <a:endParaRPr/>
          </a:p>
        </p:txBody>
      </p:sp>
      <p:sp>
        <p:nvSpPr>
          <p:cNvPr id="1337" name="Google Shape;1337;p17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3200"/>
              <a:buChar char="●"/>
            </a:pPr>
            <a:r>
              <a:rPr lang="en-US"/>
              <a:t>Latin for "the way that denies by denying"</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Char char="●"/>
            </a:pPr>
            <a:r>
              <a:rPr b="1" lang="en-US"/>
              <a:t>Denying the consequent</a:t>
            </a:r>
            <a:endParaRPr/>
          </a:p>
          <a:p>
            <a:pPr indent="-342900" lvl="0" marL="342900" rtl="0" algn="l">
              <a:spcBef>
                <a:spcPts val="640"/>
              </a:spcBef>
              <a:spcAft>
                <a:spcPts val="0"/>
              </a:spcAft>
              <a:buSzPts val="3200"/>
              <a:buChar char="●"/>
            </a:pPr>
            <a:r>
              <a:rPr b="1" i="1" lang="en-US"/>
              <a:t>Abbreviated to modus tollens</a:t>
            </a:r>
            <a:endParaRPr b="1" i="1"/>
          </a:p>
          <a:p>
            <a:pPr indent="-139700" lvl="0" marL="342900" rtl="0" algn="l">
              <a:spcBef>
                <a:spcPts val="640"/>
              </a:spcBef>
              <a:spcAft>
                <a:spcPts val="0"/>
              </a:spcAft>
              <a:buSzPts val="3200"/>
              <a:buNone/>
            </a:pPr>
            <a:r>
              <a:t/>
            </a:r>
            <a:endParaRPr b="1" i="1"/>
          </a:p>
          <a:p>
            <a:pPr indent="-342900" lvl="0" marL="342900" rtl="0" algn="l">
              <a:spcBef>
                <a:spcPts val="640"/>
              </a:spcBef>
              <a:spcAft>
                <a:spcPts val="0"/>
              </a:spcAft>
              <a:buSzPts val="3200"/>
              <a:buChar char="●"/>
            </a:pPr>
            <a:r>
              <a:rPr lang="en-US"/>
              <a:t>in every instance in which </a:t>
            </a:r>
            <a:endParaRPr/>
          </a:p>
          <a:p>
            <a:pPr indent="-342900" lvl="0" marL="342900" rtl="0" algn="l">
              <a:spcBef>
                <a:spcPts val="640"/>
              </a:spcBef>
              <a:spcAft>
                <a:spcPts val="0"/>
              </a:spcAft>
              <a:buSzPts val="3200"/>
              <a:buChar char="●"/>
            </a:pPr>
            <a:r>
              <a:rPr lang="en-US"/>
              <a:t>p → q is true and q is false, </a:t>
            </a:r>
            <a:endParaRPr/>
          </a:p>
          <a:p>
            <a:pPr indent="-342900" lvl="0" marL="342900" rtl="0" algn="l">
              <a:spcBef>
                <a:spcPts val="640"/>
              </a:spcBef>
              <a:spcAft>
                <a:spcPts val="0"/>
              </a:spcAft>
              <a:buSzPts val="3200"/>
              <a:buChar char="●"/>
            </a:pPr>
            <a:r>
              <a:rPr lang="en-US"/>
              <a:t>p must also be false.</a:t>
            </a:r>
            <a:endParaRPr b="1"/>
          </a:p>
          <a:p>
            <a:pPr indent="-139700" lvl="0" marL="342900" rtl="0" algn="l">
              <a:spcBef>
                <a:spcPts val="640"/>
              </a:spcBef>
              <a:spcAft>
                <a:spcPts val="0"/>
              </a:spcAft>
              <a:buSzPts val="3200"/>
              <a:buNone/>
            </a:pPr>
            <a:r>
              <a:t/>
            </a:r>
            <a:endParaRPr/>
          </a:p>
        </p:txBody>
      </p:sp>
      <p:graphicFrame>
        <p:nvGraphicFramePr>
          <p:cNvPr id="1338" name="Google Shape;1338;p177"/>
          <p:cNvGraphicFramePr/>
          <p:nvPr/>
        </p:nvGraphicFramePr>
        <p:xfrm>
          <a:off x="5867400" y="4343400"/>
          <a:ext cx="3000000" cy="3000000"/>
        </p:xfrm>
        <a:graphic>
          <a:graphicData uri="http://schemas.openxmlformats.org/drawingml/2006/table">
            <a:tbl>
              <a:tblPr>
                <a:noFill/>
                <a:tableStyleId>{B8C21D3B-2451-4451-8867-7A4002511FC3}</a:tableStyleId>
              </a:tblPr>
              <a:tblGrid>
                <a:gridCol w="958600"/>
                <a:gridCol w="965325"/>
                <a:gridCol w="965325"/>
              </a:tblGrid>
              <a:tr h="228600">
                <a:tc>
                  <a:txBody>
                    <a:bodyPr/>
                    <a:lstStyle/>
                    <a:p>
                      <a:pPr indent="0" lvl="0" marL="0" marR="0" rtl="0" algn="ctr">
                        <a:spcBef>
                          <a:spcPts val="0"/>
                        </a:spcBef>
                        <a:spcAft>
                          <a:spcPts val="0"/>
                        </a:spcAft>
                        <a:buNone/>
                      </a:pPr>
                      <a:r>
                        <a:rPr lang="en-US" sz="1800"/>
                        <a:t>p</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800"/>
                        <a:t>q</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800"/>
                        <a:t>p → q</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2F2F2"/>
                    </a:solidFill>
                  </a:tcPr>
                </a:tc>
              </a:tr>
              <a:tr h="228600">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r>
              <a:tr h="228600">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F</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F</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r>
              <a:tr h="228600">
                <a:tc>
                  <a:txBody>
                    <a:bodyPr/>
                    <a:lstStyle/>
                    <a:p>
                      <a:pPr indent="0" lvl="0" marL="0" marR="0" rtl="0" algn="l">
                        <a:spcBef>
                          <a:spcPts val="0"/>
                        </a:spcBef>
                        <a:spcAft>
                          <a:spcPts val="0"/>
                        </a:spcAft>
                        <a:buNone/>
                      </a:pPr>
                      <a:r>
                        <a:rPr lang="en-US" sz="1800"/>
                        <a:t>F</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r>
              <a:tr h="228600">
                <a:tc>
                  <a:txBody>
                    <a:bodyPr/>
                    <a:lstStyle/>
                    <a:p>
                      <a:pPr indent="0" lvl="0" marL="0" marR="0" rtl="0" algn="l">
                        <a:spcBef>
                          <a:spcPts val="0"/>
                        </a:spcBef>
                        <a:spcAft>
                          <a:spcPts val="0"/>
                        </a:spcAft>
                        <a:buNone/>
                      </a:pPr>
                      <a:r>
                        <a:rPr lang="en-US" sz="1800"/>
                        <a:t>F</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F</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800"/>
                        <a:t>T</a:t>
                      </a:r>
                      <a:endParaRPr/>
                    </a:p>
                  </a:txBody>
                  <a:tcPr marT="45725" marB="45725" marR="91450" marL="91450" anchor="ctr">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solidFill>
                      <a:srgbClr val="F9F9F9"/>
                    </a:solidFill>
                  </a:tcPr>
                </a:tc>
              </a:tr>
            </a:tbl>
          </a:graphicData>
        </a:graphic>
      </p:graphicFrame>
      <p:pic>
        <p:nvPicPr>
          <p:cNvPr descr="\frac{P \to Q, \neg Q}{\therefore \neg P}" id="1339" name="Google Shape;1339;p177"/>
          <p:cNvPicPr preferRelativeResize="0"/>
          <p:nvPr/>
        </p:nvPicPr>
        <p:blipFill rotWithShape="1">
          <a:blip r:embed="rId3">
            <a:alphaModFix/>
          </a:blip>
          <a:srcRect b="0" l="0" r="0" t="0"/>
          <a:stretch/>
        </p:blipFill>
        <p:spPr>
          <a:xfrm>
            <a:off x="7696200" y="685800"/>
            <a:ext cx="952500" cy="409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br>
              <a:rPr lang="en-US"/>
            </a:br>
            <a:r>
              <a:rPr lang="en-US"/>
              <a:t>Modus Tollens</a:t>
            </a:r>
            <a:endParaRPr/>
          </a:p>
        </p:txBody>
      </p:sp>
      <p:sp>
        <p:nvSpPr>
          <p:cNvPr id="1345" name="Google Shape;1345;p17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pic>
        <p:nvPicPr>
          <p:cNvPr descr="addin_tmp.png" id="1346" name="Google Shape;1346;p178"/>
          <p:cNvPicPr preferRelativeResize="0"/>
          <p:nvPr/>
        </p:nvPicPr>
        <p:blipFill rotWithShape="1">
          <a:blip r:embed="rId3">
            <a:alphaModFix/>
          </a:blip>
          <a:srcRect b="0" l="0" r="0" t="0"/>
          <a:stretch/>
        </p:blipFill>
        <p:spPr>
          <a:xfrm>
            <a:off x="1295400" y="2362200"/>
            <a:ext cx="1346200" cy="1193800"/>
          </a:xfrm>
          <a:prstGeom prst="rect">
            <a:avLst/>
          </a:prstGeom>
          <a:noFill/>
          <a:ln>
            <a:noFill/>
          </a:ln>
        </p:spPr>
      </p:pic>
      <p:sp>
        <p:nvSpPr>
          <p:cNvPr id="1347" name="Google Shape;1347;p178"/>
          <p:cNvSpPr txBox="1"/>
          <p:nvPr/>
        </p:nvSpPr>
        <p:spPr>
          <a:xfrm>
            <a:off x="2667000" y="4114800"/>
            <a:ext cx="59436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“it is snowing.”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it is snowing,  then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not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 it is not snowing.”</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8" name="Google Shape;1348;p178"/>
          <p:cNvSpPr txBox="1"/>
          <p:nvPr/>
        </p:nvSpPr>
        <p:spPr>
          <a:xfrm>
            <a:off x="4572000" y="2209800"/>
            <a:ext cx="33528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p</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endParaRPr i="1"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Logic</a:t>
            </a:r>
            <a:endParaRPr/>
          </a:p>
        </p:txBody>
      </p:sp>
      <p:sp>
        <p:nvSpPr>
          <p:cNvPr id="346" name="Google Shape;346;p4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800"/>
              <a:buChar char="●"/>
            </a:pPr>
            <a:r>
              <a:rPr lang="en-US" sz="2800"/>
              <a:t>Logic is fundamental because it allows us to </a:t>
            </a:r>
            <a:r>
              <a:rPr lang="en-US" sz="2800">
                <a:solidFill>
                  <a:srgbClr val="5959FF"/>
                </a:solidFill>
              </a:rPr>
              <a:t>understand meaning of statements</a:t>
            </a:r>
            <a:r>
              <a:rPr lang="en-US" sz="2800"/>
              <a:t>, deduce information about mathematical structures and uncover further structures.</a:t>
            </a:r>
            <a:endParaRPr/>
          </a:p>
          <a:p>
            <a:pPr indent="-165100" lvl="0" marL="342900" rtl="0" algn="just">
              <a:spcBef>
                <a:spcPts val="560"/>
              </a:spcBef>
              <a:spcAft>
                <a:spcPts val="0"/>
              </a:spcAft>
              <a:buSzPts val="2800"/>
              <a:buNone/>
            </a:pPr>
            <a:r>
              <a:t/>
            </a:r>
            <a:endParaRPr sz="2800"/>
          </a:p>
          <a:p>
            <a:pPr indent="-342900" lvl="0" marL="342900" rtl="0" algn="just">
              <a:spcBef>
                <a:spcPts val="560"/>
              </a:spcBef>
              <a:spcAft>
                <a:spcPts val="0"/>
              </a:spcAft>
              <a:buSzPts val="2800"/>
              <a:buChar char="●"/>
            </a:pPr>
            <a:r>
              <a:rPr lang="en-US" sz="2800"/>
              <a:t>The rules of logic specify the </a:t>
            </a:r>
            <a:r>
              <a:rPr lang="en-US" sz="2800">
                <a:solidFill>
                  <a:srgbClr val="5959FF"/>
                </a:solidFill>
              </a:rPr>
              <a:t>meaning of mathematical statements</a:t>
            </a:r>
            <a:r>
              <a:rPr lang="en-US" sz="2800"/>
              <a:t>. </a:t>
            </a:r>
            <a:endParaRPr/>
          </a:p>
          <a:p>
            <a:pPr indent="-165100" lvl="0" marL="342900" rtl="0" algn="just">
              <a:spcBef>
                <a:spcPts val="560"/>
              </a:spcBef>
              <a:spcAft>
                <a:spcPts val="0"/>
              </a:spcAft>
              <a:buSzPts val="2800"/>
              <a:buNone/>
            </a:pPr>
            <a:r>
              <a:t/>
            </a:r>
            <a:endParaRPr sz="2800"/>
          </a:p>
          <a:p>
            <a:pPr indent="-342900" lvl="0" marL="342900" rtl="0" algn="just">
              <a:spcBef>
                <a:spcPts val="560"/>
              </a:spcBef>
              <a:spcAft>
                <a:spcPts val="0"/>
              </a:spcAft>
              <a:buSzPts val="2800"/>
              <a:buChar char="●"/>
            </a:pPr>
            <a:r>
              <a:rPr lang="en-US" sz="2800"/>
              <a:t>These rules are used to </a:t>
            </a:r>
            <a:r>
              <a:rPr lang="en-US" sz="2800">
                <a:solidFill>
                  <a:srgbClr val="5959FF"/>
                </a:solidFill>
              </a:rPr>
              <a:t>distinguish between valid and invalid arguments</a:t>
            </a:r>
            <a:r>
              <a:rPr lang="en-US" sz="2800"/>
              <a:t>.</a:t>
            </a:r>
            <a:endParaRPr/>
          </a:p>
          <a:p>
            <a:pPr indent="-165100" lvl="0" marL="342900" rtl="0" algn="just">
              <a:spcBef>
                <a:spcPts val="560"/>
              </a:spcBef>
              <a:spcAft>
                <a:spcPts val="0"/>
              </a:spcAft>
              <a:buSzPts val="2800"/>
              <a:buNone/>
            </a:pPr>
            <a:r>
              <a:t/>
            </a:r>
            <a:endParaRPr sz="2800"/>
          </a:p>
        </p:txBody>
      </p:sp>
      <p:sp>
        <p:nvSpPr>
          <p:cNvPr id="347" name="Google Shape;347;p4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Hypothetical Syllogism</a:t>
            </a:r>
            <a:endParaRPr/>
          </a:p>
        </p:txBody>
      </p:sp>
      <p:sp>
        <p:nvSpPr>
          <p:cNvPr id="1354" name="Google Shape;1354;p17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pic>
        <p:nvPicPr>
          <p:cNvPr descr="addin_tmp.png" id="1355" name="Google Shape;1355;p179"/>
          <p:cNvPicPr preferRelativeResize="0"/>
          <p:nvPr/>
        </p:nvPicPr>
        <p:blipFill rotWithShape="1">
          <a:blip r:embed="rId3">
            <a:alphaModFix/>
          </a:blip>
          <a:srcRect b="0" l="0" r="0" t="0"/>
          <a:stretch/>
        </p:blipFill>
        <p:spPr>
          <a:xfrm>
            <a:off x="990600" y="2514600"/>
            <a:ext cx="1703388" cy="1193800"/>
          </a:xfrm>
          <a:prstGeom prst="rect">
            <a:avLst/>
          </a:prstGeom>
          <a:noFill/>
          <a:ln>
            <a:noFill/>
          </a:ln>
        </p:spPr>
      </p:pic>
      <p:sp>
        <p:nvSpPr>
          <p:cNvPr id="1356" name="Google Shape;1356;p179"/>
          <p:cNvSpPr txBox="1"/>
          <p:nvPr/>
        </p:nvSpPr>
        <p:spPr>
          <a:xfrm>
            <a:off x="2667000" y="3886200"/>
            <a:ext cx="56388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“it snows.”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r </a:t>
            </a:r>
            <a:r>
              <a:rPr lang="en-US" sz="1800">
                <a:solidFill>
                  <a:schemeClr val="dk1"/>
                </a:solidFill>
                <a:latin typeface="Arial"/>
                <a:ea typeface="Arial"/>
                <a:cs typeface="Arial"/>
                <a:sym typeface="Arial"/>
              </a:rPr>
              <a:t>be “I will get an A.”</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it snows,  then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I study discrete math, I will get an A.”</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 If it snows, I will get an A.”</a:t>
            </a:r>
            <a:endParaRPr/>
          </a:p>
        </p:txBody>
      </p:sp>
      <p:sp>
        <p:nvSpPr>
          <p:cNvPr id="1357" name="Google Shape;1357;p179"/>
          <p:cNvSpPr txBox="1"/>
          <p:nvPr/>
        </p:nvSpPr>
        <p:spPr>
          <a:xfrm>
            <a:off x="4267200" y="2286000"/>
            <a:ext cx="4191000" cy="9239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 ∧</a:t>
            </a:r>
            <a:r>
              <a:rPr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q→</a:t>
            </a:r>
            <a:r>
              <a:rPr i="1" lang="en-US" sz="1800">
                <a:solidFill>
                  <a:schemeClr val="dk1"/>
                </a:solidFill>
                <a:latin typeface="Cambria Math"/>
                <a:ea typeface="Cambria Math"/>
                <a:cs typeface="Cambria Math"/>
                <a:sym typeface="Cambria Math"/>
              </a:rPr>
              <a:t>r</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p</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r</a:t>
            </a:r>
            <a:r>
              <a:rPr lang="en-US" sz="1800">
                <a:solidFill>
                  <a:schemeClr val="dk1"/>
                </a:solidFill>
                <a:latin typeface="Cambria Math"/>
                <a:ea typeface="Cambria Math"/>
                <a:cs typeface="Cambria Math"/>
                <a:sym typeface="Cambria Math"/>
              </a:rPr>
              <a:t>)</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Cambria Math"/>
                <a:ea typeface="Cambria Math"/>
                <a:cs typeface="Cambria Math"/>
                <a:sym typeface="Cambria Math"/>
              </a:rPr>
              <a:t> </a:t>
            </a:r>
            <a:endParaRPr i="1" sz="1800">
              <a:solidFill>
                <a:schemeClr val="dk1"/>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Hypothetical Syllogism</a:t>
            </a:r>
            <a:endParaRPr/>
          </a:p>
        </p:txBody>
      </p:sp>
      <p:sp>
        <p:nvSpPr>
          <p:cNvPr id="1363" name="Google Shape;1363;p18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sz="2800"/>
              <a:t>State which rule of inference is used in the argument: </a:t>
            </a:r>
            <a:endParaRPr/>
          </a:p>
          <a:p>
            <a:pPr indent="-342900" lvl="0" marL="342900" rtl="0" algn="l">
              <a:spcBef>
                <a:spcPts val="560"/>
              </a:spcBef>
              <a:spcAft>
                <a:spcPts val="0"/>
              </a:spcAft>
              <a:buSzPts val="2800"/>
              <a:buChar char="●"/>
            </a:pPr>
            <a:r>
              <a:rPr lang="en-US" sz="2800"/>
              <a:t>If it rains today, then we will not have a barbecue today. If we do not have a barbecue today, then we will have a barbecue tomorrow. Therefore, if it rains today, then we will have a barbecue tomorrow.</a:t>
            </a:r>
            <a:endParaRPr/>
          </a:p>
          <a:p>
            <a:pPr indent="0" lvl="8" marL="3543300" rtl="0" algn="l">
              <a:spcBef>
                <a:spcPts val="480"/>
              </a:spcBef>
              <a:spcAft>
                <a:spcPts val="0"/>
              </a:spcAft>
              <a:buSzPts val="2400"/>
              <a:buFont typeface="Noto Sans Symbols"/>
              <a:buNone/>
            </a:pPr>
            <a:r>
              <a:rPr lang="en-US" sz="2400"/>
              <a:t> p→q </a:t>
            </a:r>
            <a:endParaRPr/>
          </a:p>
          <a:p>
            <a:pPr indent="0" lvl="8" marL="3543300" rtl="0" algn="l">
              <a:spcBef>
                <a:spcPts val="480"/>
              </a:spcBef>
              <a:spcAft>
                <a:spcPts val="0"/>
              </a:spcAft>
              <a:buSzPts val="2400"/>
              <a:buFont typeface="Noto Sans Symbols"/>
              <a:buNone/>
            </a:pPr>
            <a:r>
              <a:rPr lang="en-US" sz="2400"/>
              <a:t>  q→r </a:t>
            </a:r>
            <a:endParaRPr/>
          </a:p>
          <a:p>
            <a:pPr indent="0" lvl="8" marL="3543300" rtl="0" algn="l">
              <a:spcBef>
                <a:spcPts val="480"/>
              </a:spcBef>
              <a:spcAft>
                <a:spcPts val="0"/>
              </a:spcAft>
              <a:buSzPts val="2400"/>
              <a:buFont typeface="Noto Sans Symbols"/>
              <a:buNone/>
            </a:pPr>
            <a:r>
              <a:rPr lang="en-US" sz="2400"/>
              <a:t>∴p→r</a:t>
            </a:r>
            <a:endParaRPr sz="1800"/>
          </a:p>
          <a:p>
            <a:pPr indent="-342900" lvl="0" marL="342900" rtl="0" algn="l">
              <a:spcBef>
                <a:spcPts val="560"/>
              </a:spcBef>
              <a:spcAft>
                <a:spcPts val="0"/>
              </a:spcAft>
              <a:buSzPts val="2800"/>
              <a:buChar char="●"/>
            </a:pPr>
            <a:r>
              <a:rPr lang="en-US" sz="2800"/>
              <a:t>Hence, this argument is a hypothetical syllogism.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Disjunctive Syllogism</a:t>
            </a:r>
            <a:endParaRPr/>
          </a:p>
        </p:txBody>
      </p:sp>
      <p:sp>
        <p:nvSpPr>
          <p:cNvPr id="1369" name="Google Shape;1369;p18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pic>
        <p:nvPicPr>
          <p:cNvPr descr="addin_tmp.png" id="1370" name="Google Shape;1370;p181"/>
          <p:cNvPicPr preferRelativeResize="0"/>
          <p:nvPr/>
        </p:nvPicPr>
        <p:blipFill rotWithShape="1">
          <a:blip r:embed="rId3">
            <a:alphaModFix/>
          </a:blip>
          <a:srcRect b="0" l="0" r="0" t="0"/>
          <a:stretch/>
        </p:blipFill>
        <p:spPr>
          <a:xfrm>
            <a:off x="1676400" y="2514600"/>
            <a:ext cx="1177925" cy="1225550"/>
          </a:xfrm>
          <a:prstGeom prst="rect">
            <a:avLst/>
          </a:prstGeom>
          <a:noFill/>
          <a:ln>
            <a:noFill/>
          </a:ln>
        </p:spPr>
      </p:pic>
      <p:sp>
        <p:nvSpPr>
          <p:cNvPr id="1371" name="Google Shape;1371;p181"/>
          <p:cNvSpPr txBox="1"/>
          <p:nvPr/>
        </p:nvSpPr>
        <p:spPr>
          <a:xfrm>
            <a:off x="2286000" y="3962400"/>
            <a:ext cx="6400800" cy="2308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English literature.”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discrete math or I will study English literature.”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not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 I will study English literature.”</a:t>
            </a:r>
            <a:endParaRPr/>
          </a:p>
        </p:txBody>
      </p:sp>
      <p:sp>
        <p:nvSpPr>
          <p:cNvPr id="1372" name="Google Shape;1372;p181"/>
          <p:cNvSpPr txBox="1"/>
          <p:nvPr/>
        </p:nvSpPr>
        <p:spPr>
          <a:xfrm>
            <a:off x="3962400" y="2590800"/>
            <a:ext cx="34290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p</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endParaRPr i="1" sz="1800">
              <a:solidFill>
                <a:schemeClr val="dk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Addition</a:t>
            </a:r>
            <a:endParaRPr/>
          </a:p>
        </p:txBody>
      </p:sp>
      <p:sp>
        <p:nvSpPr>
          <p:cNvPr id="1378" name="Google Shape;1378;p18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pic>
        <p:nvPicPr>
          <p:cNvPr descr="addin_tmp.png" id="1379" name="Google Shape;1379;p182"/>
          <p:cNvPicPr preferRelativeResize="0"/>
          <p:nvPr/>
        </p:nvPicPr>
        <p:blipFill rotWithShape="1">
          <a:blip r:embed="rId3">
            <a:alphaModFix/>
          </a:blip>
          <a:srcRect b="0" l="0" r="0" t="0"/>
          <a:stretch/>
        </p:blipFill>
        <p:spPr>
          <a:xfrm>
            <a:off x="1828800" y="2667000"/>
            <a:ext cx="1535113" cy="714375"/>
          </a:xfrm>
          <a:prstGeom prst="rect">
            <a:avLst/>
          </a:prstGeom>
          <a:noFill/>
          <a:ln>
            <a:noFill/>
          </a:ln>
        </p:spPr>
      </p:pic>
      <p:sp>
        <p:nvSpPr>
          <p:cNvPr id="1380" name="Google Shape;1380;p182"/>
          <p:cNvSpPr txBox="1"/>
          <p:nvPr/>
        </p:nvSpPr>
        <p:spPr>
          <a:xfrm>
            <a:off x="2971800" y="3810000"/>
            <a:ext cx="56388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visit Las Vegas.”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I will  study discrete math or I will visit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Las Vegas.”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1" name="Google Shape;1381;p182"/>
          <p:cNvSpPr txBox="1"/>
          <p:nvPr/>
        </p:nvSpPr>
        <p:spPr>
          <a:xfrm>
            <a:off x="4648200" y="2514600"/>
            <a:ext cx="36576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i="1" lang="en-US" sz="1800">
                <a:solidFill>
                  <a:schemeClr val="dk1"/>
                </a:solidFill>
                <a:latin typeface="Arial"/>
                <a:ea typeface="Arial"/>
                <a:cs typeface="Arial"/>
                <a:sym typeface="Arial"/>
              </a:rPr>
              <a:t>            p</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a:t>
            </a:r>
            <a:endParaRPr i="1" sz="1800">
              <a:solidFill>
                <a:schemeClr val="dk1"/>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Addition Rule</a:t>
            </a:r>
            <a:endParaRPr/>
          </a:p>
        </p:txBody>
      </p:sp>
      <p:sp>
        <p:nvSpPr>
          <p:cNvPr id="1387" name="Google Shape;1387;p1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State which rule of inference is the basis of the following argument: </a:t>
            </a:r>
            <a:endParaRPr/>
          </a:p>
          <a:p>
            <a:pPr indent="-342900" lvl="0" marL="342900" rtl="0" algn="l">
              <a:spcBef>
                <a:spcPts val="592"/>
              </a:spcBef>
              <a:spcAft>
                <a:spcPts val="0"/>
              </a:spcAft>
              <a:buSzPct val="100000"/>
              <a:buChar char="●"/>
            </a:pPr>
            <a:r>
              <a:rPr lang="en-US"/>
              <a:t>“It is below freezing now. Therefore, it is either below freezing or raining now.” </a:t>
            </a:r>
            <a:endParaRPr/>
          </a:p>
          <a:p>
            <a:pPr indent="-342900" lvl="0" marL="342900" rtl="0" algn="l">
              <a:spcBef>
                <a:spcPts val="592"/>
              </a:spcBef>
              <a:spcAft>
                <a:spcPts val="0"/>
              </a:spcAft>
              <a:buSzPct val="100000"/>
              <a:buChar char="●"/>
            </a:pPr>
            <a:r>
              <a:rPr lang="en-US"/>
              <a:t>Let p be the proposition “It is below freezing now” and q the proposition “It is raining now.” Then this argument is of the form </a:t>
            </a:r>
            <a:endParaRPr/>
          </a:p>
          <a:p>
            <a:pPr indent="0" lvl="7" marL="3086100" rtl="0" algn="l">
              <a:spcBef>
                <a:spcPts val="481"/>
              </a:spcBef>
              <a:spcAft>
                <a:spcPts val="0"/>
              </a:spcAft>
              <a:buSzPct val="100000"/>
              <a:buFont typeface="Noto Sans Symbols"/>
              <a:buNone/>
            </a:pPr>
            <a:r>
              <a:rPr lang="en-US" sz="2600"/>
              <a:t>   p </a:t>
            </a:r>
            <a:endParaRPr/>
          </a:p>
          <a:p>
            <a:pPr indent="0" lvl="7" marL="3086100" rtl="0" algn="l">
              <a:spcBef>
                <a:spcPts val="481"/>
              </a:spcBef>
              <a:spcAft>
                <a:spcPts val="0"/>
              </a:spcAft>
              <a:buSzPct val="100000"/>
              <a:buFont typeface="Noto Sans Symbols"/>
              <a:buNone/>
            </a:pPr>
            <a:r>
              <a:rPr lang="en-US" sz="2600"/>
              <a:t>∴p∨q </a:t>
            </a:r>
            <a:endParaRPr/>
          </a:p>
          <a:p>
            <a:pPr indent="-342900" lvl="0" marL="342900" rtl="0" algn="l">
              <a:spcBef>
                <a:spcPts val="592"/>
              </a:spcBef>
              <a:spcAft>
                <a:spcPts val="0"/>
              </a:spcAft>
              <a:buSzPct val="100000"/>
              <a:buChar char="●"/>
            </a:pPr>
            <a:r>
              <a:rPr lang="en-US"/>
              <a:t>This is an argument that uses the addition rule. </a:t>
            </a:r>
            <a:endParaRPr/>
          </a:p>
          <a:p>
            <a:pPr indent="-154940" lvl="0" marL="342900" rtl="0" algn="l">
              <a:spcBef>
                <a:spcPts val="592"/>
              </a:spcBef>
              <a:spcAft>
                <a:spcPts val="0"/>
              </a:spcAft>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Simplification</a:t>
            </a:r>
            <a:endParaRPr/>
          </a:p>
        </p:txBody>
      </p:sp>
      <p:sp>
        <p:nvSpPr>
          <p:cNvPr id="1393" name="Google Shape;1393;p18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sp>
        <p:nvSpPr>
          <p:cNvPr id="1394" name="Google Shape;1394;p184"/>
          <p:cNvSpPr txBox="1"/>
          <p:nvPr/>
        </p:nvSpPr>
        <p:spPr>
          <a:xfrm>
            <a:off x="2209800" y="3962400"/>
            <a:ext cx="5257800" cy="2308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English literature.”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discrete math and English literature”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I will study discrete math.”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addin_tmp.png" id="1395" name="Google Shape;1395;p184"/>
          <p:cNvPicPr preferRelativeResize="0"/>
          <p:nvPr/>
        </p:nvPicPr>
        <p:blipFill rotWithShape="1">
          <a:blip r:embed="rId3">
            <a:alphaModFix/>
          </a:blip>
          <a:srcRect b="0" l="0" r="0" t="0"/>
          <a:stretch/>
        </p:blipFill>
        <p:spPr>
          <a:xfrm>
            <a:off x="1447800" y="2667000"/>
            <a:ext cx="1177925" cy="771525"/>
          </a:xfrm>
          <a:prstGeom prst="rect">
            <a:avLst/>
          </a:prstGeom>
          <a:noFill/>
          <a:ln>
            <a:noFill/>
          </a:ln>
        </p:spPr>
      </p:pic>
      <p:sp>
        <p:nvSpPr>
          <p:cNvPr id="1396" name="Google Shape;1396;p184"/>
          <p:cNvSpPr txBox="1"/>
          <p:nvPr/>
        </p:nvSpPr>
        <p:spPr>
          <a:xfrm>
            <a:off x="4343400" y="2743200"/>
            <a:ext cx="36576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i="1" lang="en-US" sz="1800">
                <a:solidFill>
                  <a:schemeClr val="dk1"/>
                </a:solidFill>
                <a:latin typeface="Arial"/>
                <a:ea typeface="Arial"/>
                <a:cs typeface="Arial"/>
                <a:sym typeface="Arial"/>
              </a:rPr>
              <a:t>p</a:t>
            </a:r>
            <a:r>
              <a:rPr lang="en-US" sz="1800">
                <a:solidFill>
                  <a:schemeClr val="dk1"/>
                </a:solidFill>
                <a:latin typeface="Cambria Math"/>
                <a:ea typeface="Cambria Math"/>
                <a:cs typeface="Cambria Math"/>
                <a:sym typeface="Cambria Math"/>
              </a:rPr>
              <a:t>∧</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p</a:t>
            </a:r>
            <a:endParaRPr i="1" sz="1800">
              <a:solidFill>
                <a:schemeClr val="dk1"/>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Simplification Rule</a:t>
            </a:r>
            <a:endParaRPr/>
          </a:p>
        </p:txBody>
      </p:sp>
      <p:sp>
        <p:nvSpPr>
          <p:cNvPr id="1402" name="Google Shape;1402;p18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State which rule of inference is the basis of the following argument: </a:t>
            </a:r>
            <a:endParaRPr/>
          </a:p>
          <a:p>
            <a:pPr indent="-342900" lvl="0" marL="342900" rtl="0" algn="l">
              <a:spcBef>
                <a:spcPts val="592"/>
              </a:spcBef>
              <a:spcAft>
                <a:spcPts val="0"/>
              </a:spcAft>
              <a:buSzPct val="100000"/>
              <a:buChar char="●"/>
            </a:pPr>
            <a:r>
              <a:rPr lang="en-US"/>
              <a:t>“It is below freezing and raining now. Therefore, it is below freezing now.” </a:t>
            </a:r>
            <a:endParaRPr/>
          </a:p>
          <a:p>
            <a:pPr indent="-342900" lvl="0" marL="342900" rtl="0" algn="l">
              <a:spcBef>
                <a:spcPts val="592"/>
              </a:spcBef>
              <a:spcAft>
                <a:spcPts val="0"/>
              </a:spcAft>
              <a:buSzPct val="100000"/>
              <a:buChar char="●"/>
            </a:pPr>
            <a:r>
              <a:rPr lang="en-US"/>
              <a:t>Let p be the proposition “It is below freezing now,” and let q be the proposition “It is raining now.” This argument is of the form </a:t>
            </a:r>
            <a:endParaRPr/>
          </a:p>
          <a:p>
            <a:pPr indent="0" lvl="7" marL="3086100" rtl="0" algn="l">
              <a:spcBef>
                <a:spcPts val="481"/>
              </a:spcBef>
              <a:spcAft>
                <a:spcPts val="0"/>
              </a:spcAft>
              <a:buSzPct val="100000"/>
              <a:buFont typeface="Noto Sans Symbols"/>
              <a:buNone/>
            </a:pPr>
            <a:r>
              <a:rPr lang="en-US" sz="2600"/>
              <a:t>p∧q </a:t>
            </a:r>
            <a:endParaRPr/>
          </a:p>
          <a:p>
            <a:pPr indent="0" lvl="7" marL="3086100" rtl="0" algn="l">
              <a:spcBef>
                <a:spcPts val="481"/>
              </a:spcBef>
              <a:spcAft>
                <a:spcPts val="0"/>
              </a:spcAft>
              <a:buSzPct val="100000"/>
              <a:buFont typeface="Noto Sans Symbols"/>
              <a:buNone/>
            </a:pPr>
            <a:r>
              <a:rPr lang="en-US" sz="2600"/>
              <a:t>∴p </a:t>
            </a:r>
            <a:endParaRPr/>
          </a:p>
          <a:p>
            <a:pPr indent="-342900" lvl="0" marL="342900" rtl="0" algn="l">
              <a:spcBef>
                <a:spcPts val="592"/>
              </a:spcBef>
              <a:spcAft>
                <a:spcPts val="0"/>
              </a:spcAft>
              <a:buSzPct val="100000"/>
              <a:buChar char="●"/>
            </a:pPr>
            <a:r>
              <a:rPr lang="en-US"/>
              <a:t>This argument uses the simplification rule.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1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Conjunction</a:t>
            </a:r>
            <a:endParaRPr/>
          </a:p>
        </p:txBody>
      </p:sp>
      <p:sp>
        <p:nvSpPr>
          <p:cNvPr id="1408" name="Google Shape;1408;p18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sp>
        <p:nvSpPr>
          <p:cNvPr id="1409" name="Google Shape;1409;p186"/>
          <p:cNvSpPr txBox="1"/>
          <p:nvPr/>
        </p:nvSpPr>
        <p:spPr>
          <a:xfrm>
            <a:off x="2362200" y="3581400"/>
            <a:ext cx="6019800" cy="2862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q</a:t>
            </a:r>
            <a:r>
              <a:rPr lang="en-US" sz="1800">
                <a:solidFill>
                  <a:schemeClr val="dk1"/>
                </a:solidFill>
                <a:latin typeface="Arial"/>
                <a:ea typeface="Arial"/>
                <a:cs typeface="Arial"/>
                <a:sym typeface="Arial"/>
              </a:rPr>
              <a:t> be “I will study English literature.”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English literature.”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I will study discrete math and I will study English literature.”</a:t>
            </a:r>
            <a:endParaRPr/>
          </a:p>
        </p:txBody>
      </p:sp>
      <p:pic>
        <p:nvPicPr>
          <p:cNvPr descr="addin_tmp.png" id="1410" name="Google Shape;1410;p186"/>
          <p:cNvPicPr preferRelativeResize="0"/>
          <p:nvPr/>
        </p:nvPicPr>
        <p:blipFill rotWithShape="1">
          <a:blip r:embed="rId3">
            <a:alphaModFix/>
          </a:blip>
          <a:srcRect b="0" l="0" r="0" t="0"/>
          <a:stretch/>
        </p:blipFill>
        <p:spPr>
          <a:xfrm>
            <a:off x="1371600" y="2133600"/>
            <a:ext cx="1535113" cy="1168400"/>
          </a:xfrm>
          <a:prstGeom prst="rect">
            <a:avLst/>
          </a:prstGeom>
          <a:noFill/>
          <a:ln>
            <a:noFill/>
          </a:ln>
        </p:spPr>
      </p:pic>
      <p:sp>
        <p:nvSpPr>
          <p:cNvPr id="1411" name="Google Shape;1411;p186"/>
          <p:cNvSpPr txBox="1"/>
          <p:nvPr/>
        </p:nvSpPr>
        <p:spPr>
          <a:xfrm>
            <a:off x="4800600" y="2362200"/>
            <a:ext cx="34290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a:t>
            </a:r>
            <a:endParaRPr i="1" sz="1800">
              <a:solidFill>
                <a:schemeClr val="dk1"/>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Resolution</a:t>
            </a:r>
            <a:endParaRPr/>
          </a:p>
        </p:txBody>
      </p:sp>
      <p:sp>
        <p:nvSpPr>
          <p:cNvPr id="1417" name="Google Shape;1417;p18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rPr lang="en-US"/>
              <a:t>                        </a:t>
            </a:r>
            <a:endParaRPr/>
          </a:p>
        </p:txBody>
      </p:sp>
      <p:sp>
        <p:nvSpPr>
          <p:cNvPr id="1418" name="Google Shape;1418;p187"/>
          <p:cNvSpPr txBox="1"/>
          <p:nvPr/>
        </p:nvSpPr>
        <p:spPr>
          <a:xfrm>
            <a:off x="1981200" y="3657600"/>
            <a:ext cx="6477000" cy="2586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p</a:t>
            </a:r>
            <a:r>
              <a:rPr lang="en-US" sz="1800">
                <a:solidFill>
                  <a:schemeClr val="dk1"/>
                </a:solidFill>
                <a:latin typeface="Arial"/>
                <a:ea typeface="Arial"/>
                <a:cs typeface="Arial"/>
                <a:sym typeface="Arial"/>
              </a:rPr>
              <a:t> be “I will study discrete math.”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a:t>
            </a:r>
            <a:r>
              <a:rPr i="1" lang="en-US" sz="1800">
                <a:solidFill>
                  <a:schemeClr val="dk1"/>
                </a:solidFill>
                <a:latin typeface="Arial"/>
                <a:ea typeface="Arial"/>
                <a:cs typeface="Arial"/>
                <a:sym typeface="Arial"/>
              </a:rPr>
              <a:t>r</a:t>
            </a:r>
            <a:r>
              <a:rPr lang="en-US" sz="1800">
                <a:solidFill>
                  <a:schemeClr val="dk1"/>
                </a:solidFill>
                <a:latin typeface="Arial"/>
                <a:ea typeface="Arial"/>
                <a:cs typeface="Arial"/>
                <a:sym typeface="Arial"/>
              </a:rPr>
              <a:t> be “I will study English literature.”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Let q be “I will study databases.”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not study discrete math or I will study English literature.”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will study  discrete math or I will study databases.”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“Therefore, I will study databases or I will English literature.”</a:t>
            </a:r>
            <a:endParaRPr/>
          </a:p>
        </p:txBody>
      </p:sp>
      <p:pic>
        <p:nvPicPr>
          <p:cNvPr descr="addin_tmp.png" id="1419" name="Google Shape;1419;p187"/>
          <p:cNvPicPr preferRelativeResize="0"/>
          <p:nvPr/>
        </p:nvPicPr>
        <p:blipFill rotWithShape="1">
          <a:blip r:embed="rId3">
            <a:alphaModFix/>
          </a:blip>
          <a:srcRect b="0" l="0" r="0" t="0"/>
          <a:stretch/>
        </p:blipFill>
        <p:spPr>
          <a:xfrm>
            <a:off x="990600" y="2209800"/>
            <a:ext cx="1525588" cy="1225550"/>
          </a:xfrm>
          <a:prstGeom prst="rect">
            <a:avLst/>
          </a:prstGeom>
          <a:noFill/>
          <a:ln>
            <a:noFill/>
          </a:ln>
        </p:spPr>
      </p:pic>
      <p:sp>
        <p:nvSpPr>
          <p:cNvPr id="1420" name="Google Shape;1420;p187"/>
          <p:cNvSpPr txBox="1"/>
          <p:nvPr/>
        </p:nvSpPr>
        <p:spPr>
          <a:xfrm>
            <a:off x="4114800" y="2438400"/>
            <a:ext cx="41148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Corresponding Tautology:</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p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r</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p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q</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q </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r</a:t>
            </a:r>
            <a:r>
              <a:rPr lang="en-US" sz="1800">
                <a:solidFill>
                  <a:schemeClr val="dk1"/>
                </a:solidFill>
                <a:latin typeface="Cambria Math"/>
                <a:ea typeface="Cambria Math"/>
                <a:cs typeface="Cambria Math"/>
                <a:sym typeface="Cambria Math"/>
              </a:rPr>
              <a:t>)</a:t>
            </a:r>
            <a:endParaRPr i="1" sz="1800">
              <a:solidFill>
                <a:schemeClr val="dk1"/>
              </a:solidFill>
              <a:latin typeface="Arial"/>
              <a:ea typeface="Arial"/>
              <a:cs typeface="Arial"/>
              <a:sym typeface="Arial"/>
            </a:endParaRPr>
          </a:p>
        </p:txBody>
      </p:sp>
      <p:sp>
        <p:nvSpPr>
          <p:cNvPr id="1421" name="Google Shape;1421;p187"/>
          <p:cNvSpPr txBox="1"/>
          <p:nvPr/>
        </p:nvSpPr>
        <p:spPr>
          <a:xfrm>
            <a:off x="4419600" y="1371600"/>
            <a:ext cx="37338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Resolution plays an important role in AI and is used in Prolog.</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Using the Rules of Inference to Build Valid Arguments</a:t>
            </a:r>
            <a:endParaRPr/>
          </a:p>
        </p:txBody>
      </p:sp>
      <p:sp>
        <p:nvSpPr>
          <p:cNvPr id="1427" name="Google Shape;1427;p1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100000"/>
              <a:buChar char="●"/>
            </a:pPr>
            <a:r>
              <a:rPr lang="en-US"/>
              <a:t>A  </a:t>
            </a:r>
            <a:r>
              <a:rPr i="1" lang="en-US"/>
              <a:t>valid argument </a:t>
            </a:r>
            <a:r>
              <a:rPr lang="en-US"/>
              <a:t>is a sequence of statements. Each statement is either a premise or follows from previous statements by  rules of inference. The last statement is called conclusion.</a:t>
            </a:r>
            <a:endParaRPr/>
          </a:p>
          <a:p>
            <a:pPr indent="-342900" lvl="0" marL="342900" rtl="0" algn="l">
              <a:spcBef>
                <a:spcPts val="448"/>
              </a:spcBef>
              <a:spcAft>
                <a:spcPts val="0"/>
              </a:spcAft>
              <a:buSzPct val="100000"/>
              <a:buChar char="●"/>
            </a:pPr>
            <a:r>
              <a:rPr lang="en-US"/>
              <a:t>A valid argument takes the following form:</a:t>
            </a:r>
            <a:endParaRPr/>
          </a:p>
          <a:p>
            <a:pPr indent="-342900" lvl="0" marL="342900" rtl="0" algn="l">
              <a:spcBef>
                <a:spcPts val="448"/>
              </a:spcBef>
              <a:spcAft>
                <a:spcPts val="0"/>
              </a:spcAft>
              <a:buSzPct val="100000"/>
              <a:buFont typeface="Noto Sans Symbols"/>
              <a:buNone/>
            </a:pPr>
            <a:r>
              <a:rPr lang="en-US"/>
              <a:t>              	         S</a:t>
            </a:r>
            <a:r>
              <a:rPr baseline="-25000" lang="en-US" sz="2400">
                <a:latin typeface="Cambria Math"/>
                <a:ea typeface="Cambria Math"/>
                <a:cs typeface="Cambria Math"/>
                <a:sym typeface="Cambria Math"/>
              </a:rPr>
              <a:t>1</a:t>
            </a:r>
            <a:endParaRPr/>
          </a:p>
          <a:p>
            <a:pPr indent="-342900" lvl="0" marL="342900" rtl="0" algn="l">
              <a:spcBef>
                <a:spcPts val="448"/>
              </a:spcBef>
              <a:spcAft>
                <a:spcPts val="0"/>
              </a:spcAft>
              <a:buSzPct val="100000"/>
              <a:buFont typeface="Noto Sans Symbols"/>
              <a:buNone/>
            </a:pPr>
            <a:r>
              <a:rPr lang="en-US" sz="2400"/>
              <a:t>			</a:t>
            </a:r>
            <a:r>
              <a:rPr lang="en-US"/>
              <a:t>         S</a:t>
            </a:r>
            <a:r>
              <a:rPr baseline="-25000" lang="en-US" sz="2400">
                <a:latin typeface="Cambria Math"/>
                <a:ea typeface="Cambria Math"/>
                <a:cs typeface="Cambria Math"/>
                <a:sym typeface="Cambria Math"/>
              </a:rPr>
              <a:t>2</a:t>
            </a:r>
            <a:endParaRPr/>
          </a:p>
          <a:p>
            <a:pPr indent="-342900" lvl="0" marL="342900" rtl="0" algn="l">
              <a:spcBef>
                <a:spcPts val="336"/>
              </a:spcBef>
              <a:spcAft>
                <a:spcPts val="0"/>
              </a:spcAft>
              <a:buSzPct val="100000"/>
              <a:buFont typeface="Noto Sans Symbols"/>
              <a:buNone/>
            </a:pPr>
            <a:r>
              <a:rPr lang="en-US" sz="2400"/>
              <a:t>                                       .</a:t>
            </a:r>
            <a:endParaRPr/>
          </a:p>
          <a:p>
            <a:pPr indent="-342900" lvl="0" marL="342900" rtl="0" algn="l">
              <a:spcBef>
                <a:spcPts val="336"/>
              </a:spcBef>
              <a:spcAft>
                <a:spcPts val="0"/>
              </a:spcAft>
              <a:buSzPct val="100000"/>
              <a:buFont typeface="Noto Sans Symbols"/>
              <a:buNone/>
            </a:pPr>
            <a:r>
              <a:rPr lang="en-US" sz="2400"/>
              <a:t>                                       .</a:t>
            </a:r>
            <a:endParaRPr/>
          </a:p>
          <a:p>
            <a:pPr indent="-342900" lvl="0" marL="342900" rtl="0" algn="l">
              <a:spcBef>
                <a:spcPts val="336"/>
              </a:spcBef>
              <a:spcAft>
                <a:spcPts val="0"/>
              </a:spcAft>
              <a:buSzPct val="100000"/>
              <a:buFont typeface="Noto Sans Symbols"/>
              <a:buNone/>
            </a:pPr>
            <a:r>
              <a:rPr lang="en-US" sz="2400"/>
              <a:t>                                       .</a:t>
            </a:r>
            <a:endParaRPr/>
          </a:p>
          <a:p>
            <a:pPr indent="-342900" lvl="0" marL="342900" rtl="0" algn="l">
              <a:spcBef>
                <a:spcPts val="448"/>
              </a:spcBef>
              <a:spcAft>
                <a:spcPts val="0"/>
              </a:spcAft>
              <a:buSzPct val="114285"/>
              <a:buFont typeface="Noto Sans Symbols"/>
              <a:buNone/>
            </a:pPr>
            <a:r>
              <a:rPr lang="en-US"/>
              <a:t>                                  S</a:t>
            </a:r>
            <a:r>
              <a:rPr baseline="-25000" i="1" lang="en-US" sz="2800"/>
              <a:t>n</a:t>
            </a:r>
            <a:endParaRPr baseline="-25000" i="1" sz="2800"/>
          </a:p>
          <a:p>
            <a:pPr indent="-342900" lvl="0" marL="342900" rtl="0" algn="l">
              <a:spcBef>
                <a:spcPts val="392"/>
              </a:spcBef>
              <a:spcAft>
                <a:spcPts val="0"/>
              </a:spcAft>
              <a:buSzPct val="100000"/>
              <a:buFont typeface="Noto Sans Symbols"/>
              <a:buNone/>
            </a:pPr>
            <a:r>
              <a:t/>
            </a:r>
            <a:endParaRPr sz="2800"/>
          </a:p>
          <a:p>
            <a:pPr indent="-342900" lvl="0" marL="342900" rtl="0" algn="l">
              <a:spcBef>
                <a:spcPts val="392"/>
              </a:spcBef>
              <a:spcAft>
                <a:spcPts val="0"/>
              </a:spcAft>
              <a:buSzPct val="100000"/>
              <a:buFont typeface="Noto Sans Symbols"/>
              <a:buNone/>
            </a:pPr>
            <a:r>
              <a:rPr lang="en-US" sz="2800"/>
              <a:t>                               </a:t>
            </a:r>
            <a:endParaRPr sz="2400"/>
          </a:p>
          <a:p>
            <a:pPr indent="-342900" lvl="0" marL="342900" rtl="0" algn="l">
              <a:spcBef>
                <a:spcPts val="476"/>
              </a:spcBef>
              <a:spcAft>
                <a:spcPts val="0"/>
              </a:spcAft>
              <a:buSzPct val="100000"/>
              <a:buFont typeface="Noto Sans Symbols"/>
              <a:buNone/>
            </a:pPr>
            <a:r>
              <a:rPr lang="en-US" sz="2400"/>
              <a:t>                                      </a:t>
            </a:r>
            <a:r>
              <a:rPr lang="en-US" sz="3400"/>
              <a:t>C</a:t>
            </a:r>
            <a:endParaRPr/>
          </a:p>
        </p:txBody>
      </p:sp>
      <p:pic>
        <p:nvPicPr>
          <p:cNvPr descr="addin_tmp.png" id="1428" name="Google Shape;1428;p188"/>
          <p:cNvPicPr preferRelativeResize="0"/>
          <p:nvPr/>
        </p:nvPicPr>
        <p:blipFill rotWithShape="1">
          <a:blip r:embed="rId3">
            <a:alphaModFix/>
          </a:blip>
          <a:srcRect b="0" l="0" r="0" t="0"/>
          <a:stretch/>
        </p:blipFill>
        <p:spPr>
          <a:xfrm>
            <a:off x="2514600" y="5486400"/>
            <a:ext cx="231775" cy="20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Propositional Logic</a:t>
            </a:r>
            <a:endParaRPr/>
          </a:p>
        </p:txBody>
      </p:sp>
      <p:sp>
        <p:nvSpPr>
          <p:cNvPr id="353" name="Google Shape;353;p4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200"/>
              <a:buChar char="●"/>
            </a:pPr>
            <a:r>
              <a:rPr lang="en-US"/>
              <a:t>A </a:t>
            </a:r>
            <a:r>
              <a:rPr b="1" lang="en-US">
                <a:solidFill>
                  <a:schemeClr val="hlink"/>
                </a:solidFill>
              </a:rPr>
              <a:t>proposition</a:t>
            </a:r>
            <a:r>
              <a:rPr lang="en-US"/>
              <a:t> is a </a:t>
            </a:r>
            <a:r>
              <a:rPr lang="en-US">
                <a:solidFill>
                  <a:srgbClr val="FF3300"/>
                </a:solidFill>
              </a:rPr>
              <a:t>declarative</a:t>
            </a:r>
            <a:r>
              <a:rPr lang="en-US"/>
              <a:t> sentence (a sentence that declares a fact) that is either </a:t>
            </a:r>
            <a:r>
              <a:rPr lang="en-US">
                <a:solidFill>
                  <a:srgbClr val="FF3300"/>
                </a:solidFill>
              </a:rPr>
              <a:t>true or false</a:t>
            </a:r>
            <a:r>
              <a:rPr lang="en-US"/>
              <a:t>, but not both.</a:t>
            </a:r>
            <a:endParaRPr/>
          </a:p>
          <a:p>
            <a:pPr indent="-342900" lvl="0" marL="342900" rtl="0" algn="l">
              <a:lnSpc>
                <a:spcPct val="90000"/>
              </a:lnSpc>
              <a:spcBef>
                <a:spcPts val="640"/>
              </a:spcBef>
              <a:spcAft>
                <a:spcPts val="0"/>
              </a:spcAft>
              <a:buSzPts val="3200"/>
              <a:buChar char="●"/>
            </a:pPr>
            <a:r>
              <a:rPr lang="en-US"/>
              <a:t>Are the following sentences propositions?</a:t>
            </a:r>
            <a:endParaRPr/>
          </a:p>
          <a:p>
            <a:pPr indent="-285750" lvl="1" marL="742950" rtl="0" algn="l">
              <a:lnSpc>
                <a:spcPct val="90000"/>
              </a:lnSpc>
              <a:spcBef>
                <a:spcPts val="540"/>
              </a:spcBef>
              <a:spcAft>
                <a:spcPts val="0"/>
              </a:spcAft>
              <a:buSzPts val="2700"/>
              <a:buChar char="⚪"/>
            </a:pPr>
            <a:r>
              <a:rPr lang="en-US"/>
              <a:t>Islamabad is the capital of Pakistan. </a:t>
            </a:r>
            <a:endParaRPr/>
          </a:p>
          <a:p>
            <a:pPr indent="-285750" lvl="1" marL="742950" rtl="0" algn="l">
              <a:lnSpc>
                <a:spcPct val="90000"/>
              </a:lnSpc>
              <a:spcBef>
                <a:spcPts val="540"/>
              </a:spcBef>
              <a:spcAft>
                <a:spcPts val="0"/>
              </a:spcAft>
              <a:buSzPts val="2700"/>
              <a:buChar char="⚪"/>
            </a:pPr>
            <a:r>
              <a:rPr lang="en-US"/>
              <a:t>Read this carefully. </a:t>
            </a:r>
            <a:endParaRPr/>
          </a:p>
          <a:p>
            <a:pPr indent="-285750" lvl="1" marL="742950" rtl="0" algn="l">
              <a:lnSpc>
                <a:spcPct val="90000"/>
              </a:lnSpc>
              <a:spcBef>
                <a:spcPts val="540"/>
              </a:spcBef>
              <a:spcAft>
                <a:spcPts val="0"/>
              </a:spcAft>
              <a:buSzPts val="2700"/>
              <a:buChar char="⚪"/>
            </a:pPr>
            <a:r>
              <a:rPr lang="en-US"/>
              <a:t>1+2=3</a:t>
            </a:r>
            <a:endParaRPr/>
          </a:p>
          <a:p>
            <a:pPr indent="-285750" lvl="1" marL="742950" rtl="0" algn="l">
              <a:lnSpc>
                <a:spcPct val="90000"/>
              </a:lnSpc>
              <a:spcBef>
                <a:spcPts val="540"/>
              </a:spcBef>
              <a:spcAft>
                <a:spcPts val="0"/>
              </a:spcAft>
              <a:buSzPts val="2700"/>
              <a:buChar char="⚪"/>
            </a:pPr>
            <a:r>
              <a:rPr lang="en-US"/>
              <a:t>x+1=2</a:t>
            </a:r>
            <a:endParaRPr/>
          </a:p>
          <a:p>
            <a:pPr indent="-285750" lvl="1" marL="742950" rtl="0" algn="l">
              <a:lnSpc>
                <a:spcPct val="90000"/>
              </a:lnSpc>
              <a:spcBef>
                <a:spcPts val="540"/>
              </a:spcBef>
              <a:spcAft>
                <a:spcPts val="0"/>
              </a:spcAft>
              <a:buSzPts val="2700"/>
              <a:buChar char="⚪"/>
            </a:pPr>
            <a:r>
              <a:rPr lang="en-US"/>
              <a:t>What time is it? </a:t>
            </a:r>
            <a:endParaRPr/>
          </a:p>
          <a:p>
            <a:pPr indent="-139700" lvl="0" marL="342900" rtl="0" algn="l">
              <a:lnSpc>
                <a:spcPct val="90000"/>
              </a:lnSpc>
              <a:spcBef>
                <a:spcPts val="640"/>
              </a:spcBef>
              <a:spcAft>
                <a:spcPts val="0"/>
              </a:spcAft>
              <a:buSzPts val="3200"/>
              <a:buNone/>
            </a:pPr>
            <a:r>
              <a:t/>
            </a:r>
            <a:endParaRPr/>
          </a:p>
        </p:txBody>
      </p:sp>
      <p:sp>
        <p:nvSpPr>
          <p:cNvPr id="354" name="Google Shape;354;p4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55" name="Google Shape;355;p45"/>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356" name="Google Shape;356;p45"/>
          <p:cNvSpPr txBox="1"/>
          <p:nvPr/>
        </p:nvSpPr>
        <p:spPr>
          <a:xfrm>
            <a:off x="4343400" y="39624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2400"/>
              <a:buFont typeface="Noto Sans Symbols"/>
              <a:buNone/>
            </a:pPr>
            <a:r>
              <a:rPr b="0" i="0" lang="en-US" sz="2400" u="none" cap="none" strike="noStrike">
                <a:solidFill>
                  <a:srgbClr val="FF3300"/>
                </a:solidFill>
                <a:latin typeface="Arial"/>
                <a:ea typeface="Arial"/>
                <a:cs typeface="Arial"/>
                <a:sym typeface="Arial"/>
              </a:rPr>
              <a:t>(No)</a:t>
            </a:r>
            <a:endParaRPr/>
          </a:p>
        </p:txBody>
      </p:sp>
      <p:sp>
        <p:nvSpPr>
          <p:cNvPr id="357" name="Google Shape;357;p45"/>
          <p:cNvSpPr txBox="1"/>
          <p:nvPr/>
        </p:nvSpPr>
        <p:spPr>
          <a:xfrm>
            <a:off x="2438400" y="48768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2400"/>
              <a:buFont typeface="Noto Sans Symbols"/>
              <a:buNone/>
            </a:pPr>
            <a:r>
              <a:rPr b="0" i="0" lang="en-US" sz="2400" u="none" cap="none" strike="noStrike">
                <a:solidFill>
                  <a:srgbClr val="FF3300"/>
                </a:solidFill>
                <a:latin typeface="Arial"/>
                <a:ea typeface="Arial"/>
                <a:cs typeface="Arial"/>
                <a:sym typeface="Arial"/>
              </a:rPr>
              <a:t>(No)</a:t>
            </a:r>
            <a:endParaRPr/>
          </a:p>
        </p:txBody>
      </p:sp>
      <p:sp>
        <p:nvSpPr>
          <p:cNvPr id="358" name="Google Shape;358;p45"/>
          <p:cNvSpPr txBox="1"/>
          <p:nvPr/>
        </p:nvSpPr>
        <p:spPr>
          <a:xfrm>
            <a:off x="3733800" y="53340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2400"/>
              <a:buFont typeface="Noto Sans Symbols"/>
              <a:buNone/>
            </a:pPr>
            <a:r>
              <a:rPr b="0" i="0" lang="en-US" sz="2400" u="none" cap="none" strike="noStrike">
                <a:solidFill>
                  <a:srgbClr val="FF3300"/>
                </a:solidFill>
                <a:latin typeface="Arial"/>
                <a:ea typeface="Arial"/>
                <a:cs typeface="Arial"/>
                <a:sym typeface="Arial"/>
              </a:rPr>
              <a:t>(No)</a:t>
            </a:r>
            <a:endParaRPr/>
          </a:p>
        </p:txBody>
      </p:sp>
      <p:sp>
        <p:nvSpPr>
          <p:cNvPr id="359" name="Google Shape;359;p45"/>
          <p:cNvSpPr txBox="1"/>
          <p:nvPr/>
        </p:nvSpPr>
        <p:spPr>
          <a:xfrm>
            <a:off x="6934200" y="3505200"/>
            <a:ext cx="1143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2400"/>
              <a:buFont typeface="Noto Sans Symbols"/>
              <a:buNone/>
            </a:pPr>
            <a:r>
              <a:rPr b="0" i="0" lang="en-US" sz="2400" u="none" cap="none" strike="noStrike">
                <a:solidFill>
                  <a:srgbClr val="FF3300"/>
                </a:solidFill>
                <a:latin typeface="Arial"/>
                <a:ea typeface="Arial"/>
                <a:cs typeface="Arial"/>
                <a:sym typeface="Arial"/>
              </a:rPr>
              <a:t>(Yes)</a:t>
            </a:r>
            <a:endParaRPr/>
          </a:p>
        </p:txBody>
      </p:sp>
      <p:sp>
        <p:nvSpPr>
          <p:cNvPr id="360" name="Google Shape;360;p45"/>
          <p:cNvSpPr txBox="1"/>
          <p:nvPr/>
        </p:nvSpPr>
        <p:spPr>
          <a:xfrm>
            <a:off x="2438400" y="4419600"/>
            <a:ext cx="91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2400"/>
              <a:buFont typeface="Noto Sans Symbols"/>
              <a:buNone/>
            </a:pPr>
            <a:r>
              <a:rPr b="0" i="0" lang="en-US" sz="2400" u="none" cap="none" strike="noStrike">
                <a:solidFill>
                  <a:srgbClr val="FF3300"/>
                </a:solidFill>
                <a:latin typeface="Arial"/>
                <a:ea typeface="Arial"/>
                <a:cs typeface="Arial"/>
                <a:sym typeface="Arial"/>
              </a:rPr>
              <a:t>(Yes)</a:t>
            </a:r>
            <a:endParaRPr/>
          </a:p>
        </p:txBody>
      </p:sp>
      <p:sp>
        <p:nvSpPr>
          <p:cNvPr id="361" name="Google Shape;361;p45"/>
          <p:cNvSpPr txBox="1"/>
          <p:nvPr/>
        </p:nvSpPr>
        <p:spPr>
          <a:xfrm>
            <a:off x="2057400" y="914400"/>
            <a:ext cx="38862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339933"/>
              </a:buClr>
              <a:buSzPts val="2800"/>
              <a:buFont typeface="Noto Sans Symbols"/>
              <a:buNone/>
            </a:pPr>
            <a:r>
              <a:rPr b="0" i="0" lang="en-US" sz="2800" u="sng" cap="none" strike="noStrike">
                <a:solidFill>
                  <a:srgbClr val="339933"/>
                </a:solidFill>
                <a:latin typeface="Arial"/>
                <a:ea typeface="Arial"/>
                <a:cs typeface="Arial"/>
                <a:sym typeface="Arial"/>
              </a:rPr>
              <a:t>Introduction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500"/>
                                        <p:tgtEl>
                                          <p:spTgt spid="3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500"/>
                                        <p:tgtEl>
                                          <p:spTgt spid="3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500"/>
                                        <p:tgtEl>
                                          <p:spTgt spid="3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500"/>
                                        <p:tgtEl>
                                          <p:spTgt spid="3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500"/>
                                        <p:tgtEl>
                                          <p:spTgt spid="3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Fallacies</a:t>
            </a:r>
            <a:endParaRPr/>
          </a:p>
        </p:txBody>
      </p:sp>
      <p:sp>
        <p:nvSpPr>
          <p:cNvPr id="1434" name="Google Shape;1434;p18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100000"/>
              <a:buChar char="●"/>
            </a:pPr>
            <a:r>
              <a:rPr lang="en-US"/>
              <a:t>Arguments are based on tautologies. </a:t>
            </a:r>
            <a:endParaRPr/>
          </a:p>
          <a:p>
            <a:pPr indent="-342900" lvl="0" marL="342900" rtl="0" algn="l">
              <a:spcBef>
                <a:spcPts val="544"/>
              </a:spcBef>
              <a:spcAft>
                <a:spcPts val="0"/>
              </a:spcAft>
              <a:buSzPct val="100000"/>
              <a:buChar char="●"/>
            </a:pPr>
            <a:r>
              <a:rPr lang="en-US"/>
              <a:t>Fallacies are based on contingencies.</a:t>
            </a:r>
            <a:endParaRPr/>
          </a:p>
          <a:p>
            <a:pPr indent="-342900" lvl="0" marL="342900" rtl="0" algn="l">
              <a:spcBef>
                <a:spcPts val="544"/>
              </a:spcBef>
              <a:spcAft>
                <a:spcPts val="0"/>
              </a:spcAft>
              <a:buSzPct val="100000"/>
              <a:buChar char="●"/>
            </a:pPr>
            <a:r>
              <a:rPr lang="en-US"/>
              <a:t>The proposition ((p → q) ∧q) → p is not a tautology, because it is false when p is false and q is true.</a:t>
            </a:r>
            <a:endParaRPr/>
          </a:p>
          <a:p>
            <a:pPr indent="-342900" lvl="0" marL="342900" rtl="0" algn="l">
              <a:spcBef>
                <a:spcPts val="544"/>
              </a:spcBef>
              <a:spcAft>
                <a:spcPts val="0"/>
              </a:spcAft>
              <a:buSzPct val="100000"/>
              <a:buChar char="●"/>
            </a:pPr>
            <a:r>
              <a:rPr lang="en-US"/>
              <a:t>This type of incorrect reasoning is called the </a:t>
            </a:r>
            <a:r>
              <a:rPr b="1" lang="en-US"/>
              <a:t>fallacy of affirming the conclusion</a:t>
            </a:r>
            <a:r>
              <a:rPr lang="en-US"/>
              <a:t>.</a:t>
            </a:r>
            <a:endParaRPr/>
          </a:p>
          <a:p>
            <a:pPr indent="-342900" lvl="0" marL="342900" rtl="0" algn="l">
              <a:spcBef>
                <a:spcPts val="544"/>
              </a:spcBef>
              <a:spcAft>
                <a:spcPts val="0"/>
              </a:spcAft>
              <a:buSzPct val="100000"/>
              <a:buChar char="●"/>
            </a:pPr>
            <a:r>
              <a:rPr lang="en-US"/>
              <a:t>Example:</a:t>
            </a:r>
            <a:endParaRPr/>
          </a:p>
          <a:p>
            <a:pPr indent="-342900" lvl="0" marL="342900" rtl="0" algn="l">
              <a:spcBef>
                <a:spcPts val="544"/>
              </a:spcBef>
              <a:spcAft>
                <a:spcPts val="0"/>
              </a:spcAft>
              <a:buSzPct val="100000"/>
              <a:buChar char="●"/>
            </a:pPr>
            <a:r>
              <a:rPr lang="en-US"/>
              <a:t>If you do every problem in this book, then you will learn discrete mathematics. You learned discrete mathematics. Therefore, you did every problem in this book.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4000">
                <a:solidFill>
                  <a:srgbClr val="000000"/>
                </a:solidFill>
                <a:latin typeface="Calibri"/>
                <a:ea typeface="Calibri"/>
                <a:cs typeface="Calibri"/>
                <a:sym typeface="Calibri"/>
              </a:rPr>
              <a:t>Fallacy of denying the hypothesis</a:t>
            </a:r>
            <a:r>
              <a:rPr lang="en-US" sz="4000">
                <a:solidFill>
                  <a:srgbClr val="000000"/>
                </a:solidFill>
                <a:latin typeface="Calibri"/>
                <a:ea typeface="Calibri"/>
                <a:cs typeface="Calibri"/>
                <a:sym typeface="Calibri"/>
              </a:rPr>
              <a:t>.</a:t>
            </a:r>
            <a:br>
              <a:rPr lang="en-US" sz="4000">
                <a:solidFill>
                  <a:srgbClr val="000000"/>
                </a:solidFill>
                <a:latin typeface="Calibri"/>
                <a:ea typeface="Calibri"/>
                <a:cs typeface="Calibri"/>
                <a:sym typeface="Calibri"/>
              </a:rPr>
            </a:br>
            <a:endParaRPr/>
          </a:p>
        </p:txBody>
      </p:sp>
      <p:sp>
        <p:nvSpPr>
          <p:cNvPr id="1441" name="Google Shape;1441;p19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0000"/>
                </a:solidFill>
                <a:latin typeface="Calibri"/>
                <a:ea typeface="Calibri"/>
                <a:cs typeface="Calibri"/>
                <a:sym typeface="Calibri"/>
              </a:rPr>
              <a:t>The proposition </a:t>
            </a:r>
            <a:r>
              <a:rPr i="1" lang="en-US" sz="2400">
                <a:solidFill>
                  <a:srgbClr val="000000"/>
                </a:solidFill>
                <a:latin typeface="Calibri"/>
                <a:ea typeface="Calibri"/>
                <a:cs typeface="Calibri"/>
                <a:sym typeface="Calibri"/>
              </a:rPr>
              <a:t>((p </a:t>
            </a:r>
            <a:r>
              <a:rPr lang="en-US" sz="2400">
                <a:solidFill>
                  <a:srgbClr val="000000"/>
                </a:solidFill>
                <a:latin typeface="Calibri"/>
                <a:ea typeface="Calibri"/>
                <a:cs typeface="Calibri"/>
                <a:sym typeface="Calibri"/>
              </a:rPr>
              <a:t>→ </a:t>
            </a:r>
            <a:r>
              <a:rPr i="1" lang="en-US" sz="2400">
                <a:solidFill>
                  <a:srgbClr val="000000"/>
                </a:solidFill>
                <a:latin typeface="Calibri"/>
                <a:ea typeface="Calibri"/>
                <a:cs typeface="Calibri"/>
                <a:sym typeface="Calibri"/>
              </a:rPr>
              <a:t>q)</a:t>
            </a:r>
            <a:r>
              <a:rPr lang="en-US" sz="2400">
                <a:solidFill>
                  <a:srgbClr val="000000"/>
                </a:solidFill>
                <a:latin typeface="Cambria Math"/>
                <a:ea typeface="Cambria Math"/>
                <a:cs typeface="Cambria Math"/>
                <a:sym typeface="Cambria Math"/>
              </a:rPr>
              <a:t>∧</a:t>
            </a:r>
            <a:r>
              <a:rPr lang="en-US" sz="2400">
                <a:solidFill>
                  <a:srgbClr val="000000"/>
                </a:solidFill>
                <a:latin typeface="MS Gothic"/>
                <a:ea typeface="MS Gothic"/>
                <a:cs typeface="MS Gothic"/>
                <a:sym typeface="MS Gothic"/>
              </a:rPr>
              <a:t>￢</a:t>
            </a:r>
            <a:r>
              <a:rPr i="1" lang="en-US" sz="2400">
                <a:solidFill>
                  <a:srgbClr val="000000"/>
                </a:solidFill>
                <a:latin typeface="Calibri"/>
                <a:ea typeface="Calibri"/>
                <a:cs typeface="Calibri"/>
                <a:sym typeface="Calibri"/>
              </a:rPr>
              <a:t>p)</a:t>
            </a:r>
            <a:r>
              <a:rPr lang="en-US" sz="2400">
                <a:solidFill>
                  <a:srgbClr val="000000"/>
                </a:solidFill>
                <a:latin typeface="Calibri"/>
                <a:ea typeface="Calibri"/>
                <a:cs typeface="Calibri"/>
                <a:sym typeface="Calibri"/>
              </a:rPr>
              <a:t>→</a:t>
            </a:r>
            <a:r>
              <a:rPr lang="en-US" sz="2400">
                <a:solidFill>
                  <a:srgbClr val="000000"/>
                </a:solidFill>
                <a:latin typeface="MS Gothic"/>
                <a:ea typeface="MS Gothic"/>
                <a:cs typeface="MS Gothic"/>
                <a:sym typeface="MS Gothic"/>
              </a:rPr>
              <a:t>￢</a:t>
            </a:r>
            <a:r>
              <a:rPr i="1" lang="en-US" sz="2400">
                <a:solidFill>
                  <a:srgbClr val="000000"/>
                </a:solidFill>
                <a:latin typeface="Calibri"/>
                <a:ea typeface="Calibri"/>
                <a:cs typeface="Calibri"/>
                <a:sym typeface="Calibri"/>
              </a:rPr>
              <a:t>q </a:t>
            </a:r>
            <a:r>
              <a:rPr lang="en-US" sz="2400">
                <a:solidFill>
                  <a:srgbClr val="000000"/>
                </a:solidFill>
                <a:latin typeface="Calibri"/>
                <a:ea typeface="Calibri"/>
                <a:cs typeface="Calibri"/>
                <a:sym typeface="Calibri"/>
              </a:rPr>
              <a:t>is not a tautology, because it is false when </a:t>
            </a:r>
            <a:r>
              <a:rPr i="1" lang="en-US" sz="2400">
                <a:solidFill>
                  <a:srgbClr val="000000"/>
                </a:solidFill>
                <a:latin typeface="Calibri"/>
                <a:ea typeface="Calibri"/>
                <a:cs typeface="Calibri"/>
                <a:sym typeface="Calibri"/>
              </a:rPr>
              <a:t>p </a:t>
            </a:r>
            <a:r>
              <a:rPr lang="en-US" sz="2400">
                <a:solidFill>
                  <a:srgbClr val="000000"/>
                </a:solidFill>
                <a:latin typeface="Calibri"/>
                <a:ea typeface="Calibri"/>
                <a:cs typeface="Calibri"/>
                <a:sym typeface="Calibri"/>
              </a:rPr>
              <a:t>is false and </a:t>
            </a:r>
            <a:r>
              <a:rPr i="1" lang="en-US" sz="2400">
                <a:solidFill>
                  <a:srgbClr val="000000"/>
                </a:solidFill>
                <a:latin typeface="Calibri"/>
                <a:ea typeface="Calibri"/>
                <a:cs typeface="Calibri"/>
                <a:sym typeface="Calibri"/>
              </a:rPr>
              <a:t>q </a:t>
            </a:r>
            <a:r>
              <a:rPr lang="en-US" sz="2400">
                <a:solidFill>
                  <a:srgbClr val="000000"/>
                </a:solidFill>
                <a:latin typeface="Calibri"/>
                <a:ea typeface="Calibri"/>
                <a:cs typeface="Calibri"/>
                <a:sym typeface="Calibri"/>
              </a:rPr>
              <a:t>is true.</a:t>
            </a:r>
            <a:endParaRPr/>
          </a:p>
          <a:p>
            <a:pPr indent="-342900" lvl="0" marL="342900" rtl="0" algn="l">
              <a:spcBef>
                <a:spcPts val="480"/>
              </a:spcBef>
              <a:spcAft>
                <a:spcPts val="0"/>
              </a:spcAft>
              <a:buSzPts val="2400"/>
              <a:buChar char="●"/>
            </a:pPr>
            <a:r>
              <a:rPr lang="en-US" sz="2400">
                <a:solidFill>
                  <a:srgbClr val="000000"/>
                </a:solidFill>
                <a:latin typeface="Calibri"/>
                <a:ea typeface="Calibri"/>
                <a:cs typeface="Calibri"/>
                <a:sym typeface="Calibri"/>
              </a:rPr>
              <a:t>Is it correct to assume that you did not learn discrete mathematics if you did not do every problem in the book, assuming that if you do every problem in this book, then you will learn discrete mathematics?</a:t>
            </a:r>
            <a:endParaRPr/>
          </a:p>
          <a:p>
            <a:pPr indent="-342900" lvl="0" marL="342900" rtl="0" algn="l">
              <a:spcBef>
                <a:spcPts val="480"/>
              </a:spcBef>
              <a:spcAft>
                <a:spcPts val="0"/>
              </a:spcAft>
              <a:buSzPts val="2400"/>
              <a:buChar char="●"/>
            </a:pPr>
            <a:r>
              <a:rPr lang="en-US" sz="2400">
                <a:solidFill>
                  <a:srgbClr val="000000"/>
                </a:solidFill>
                <a:latin typeface="Calibri"/>
                <a:ea typeface="Calibri"/>
                <a:cs typeface="Calibri"/>
                <a:sym typeface="Calibri"/>
              </a:rPr>
              <a:t>It is possible that you learned discrete mathematics even if you did not do every problem in this book. This incorrect argument is of the form </a:t>
            </a:r>
            <a:r>
              <a:rPr i="1" lang="en-US" sz="2400">
                <a:solidFill>
                  <a:srgbClr val="000000"/>
                </a:solidFill>
                <a:latin typeface="Calibri"/>
                <a:ea typeface="Calibri"/>
                <a:cs typeface="Calibri"/>
                <a:sym typeface="Calibri"/>
              </a:rPr>
              <a:t>p </a:t>
            </a:r>
            <a:r>
              <a:rPr lang="en-US" sz="2400">
                <a:solidFill>
                  <a:srgbClr val="000000"/>
                </a:solidFill>
                <a:latin typeface="Calibri"/>
                <a:ea typeface="Calibri"/>
                <a:cs typeface="Calibri"/>
                <a:sym typeface="Calibri"/>
              </a:rPr>
              <a:t>→ </a:t>
            </a:r>
            <a:r>
              <a:rPr i="1" lang="en-US" sz="2400">
                <a:solidFill>
                  <a:srgbClr val="000000"/>
                </a:solidFill>
                <a:latin typeface="Calibri"/>
                <a:ea typeface="Calibri"/>
                <a:cs typeface="Calibri"/>
                <a:sym typeface="Calibri"/>
              </a:rPr>
              <a:t>q </a:t>
            </a:r>
            <a:r>
              <a:rPr lang="en-US" sz="2400">
                <a:solidFill>
                  <a:srgbClr val="000000"/>
                </a:solidFill>
                <a:latin typeface="Calibri"/>
                <a:ea typeface="Calibri"/>
                <a:cs typeface="Calibri"/>
                <a:sym typeface="Calibri"/>
              </a:rPr>
              <a:t>and </a:t>
            </a:r>
            <a:r>
              <a:rPr lang="en-US" sz="2400">
                <a:solidFill>
                  <a:srgbClr val="000000"/>
                </a:solidFill>
                <a:latin typeface="MS Gothic"/>
                <a:ea typeface="MS Gothic"/>
                <a:cs typeface="MS Gothic"/>
                <a:sym typeface="MS Gothic"/>
              </a:rPr>
              <a:t>￢</a:t>
            </a:r>
            <a:r>
              <a:rPr i="1" lang="en-US" sz="2400">
                <a:solidFill>
                  <a:srgbClr val="000000"/>
                </a:solidFill>
                <a:latin typeface="Calibri"/>
                <a:ea typeface="Calibri"/>
                <a:cs typeface="Calibri"/>
                <a:sym typeface="Calibri"/>
              </a:rPr>
              <a:t>p </a:t>
            </a:r>
            <a:r>
              <a:rPr lang="en-US" sz="2400">
                <a:solidFill>
                  <a:srgbClr val="000000"/>
                </a:solidFill>
                <a:latin typeface="Calibri"/>
                <a:ea typeface="Calibri"/>
                <a:cs typeface="Calibri"/>
                <a:sym typeface="Calibri"/>
              </a:rPr>
              <a:t>imply </a:t>
            </a:r>
            <a:r>
              <a:rPr lang="en-US" sz="2400">
                <a:solidFill>
                  <a:srgbClr val="000000"/>
                </a:solidFill>
                <a:latin typeface="MS Gothic"/>
                <a:ea typeface="MS Gothic"/>
                <a:cs typeface="MS Gothic"/>
                <a:sym typeface="MS Gothic"/>
              </a:rPr>
              <a:t>￢</a:t>
            </a:r>
            <a:r>
              <a:rPr i="1" lang="en-US" sz="2400">
                <a:solidFill>
                  <a:srgbClr val="000000"/>
                </a:solidFill>
                <a:latin typeface="Calibri"/>
                <a:ea typeface="Calibri"/>
                <a:cs typeface="Calibri"/>
                <a:sym typeface="Calibri"/>
              </a:rPr>
              <a:t>q</a:t>
            </a:r>
            <a:r>
              <a:rPr lang="en-US" sz="2400">
                <a:solidFill>
                  <a:srgbClr val="000000"/>
                </a:solidFill>
                <a:latin typeface="Calibri"/>
                <a:ea typeface="Calibri"/>
                <a:cs typeface="Calibri"/>
                <a:sym typeface="Calibri"/>
              </a:rPr>
              <a:t>, which is an example of the fallacy of denying the hypothesis.</a:t>
            </a:r>
            <a:endParaRPr/>
          </a:p>
          <a:p>
            <a:pPr indent="-139700" lvl="0" marL="342900" rtl="0" algn="l">
              <a:spcBef>
                <a:spcPts val="640"/>
              </a:spcBef>
              <a:spcAft>
                <a:spcPts val="0"/>
              </a:spcAft>
              <a:buSzPts val="3200"/>
              <a:buNone/>
            </a:pPr>
            <a:r>
              <a:t/>
            </a:r>
            <a:endParaRPr/>
          </a:p>
        </p:txBody>
      </p:sp>
      <p:sp>
        <p:nvSpPr>
          <p:cNvPr id="1442" name="Google Shape;1442;p19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9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48" name="Google Shape;1448;p191"/>
          <p:cNvPicPr preferRelativeResize="0"/>
          <p:nvPr/>
        </p:nvPicPr>
        <p:blipFill rotWithShape="1">
          <a:blip r:embed="rId3">
            <a:alphaModFix/>
          </a:blip>
          <a:srcRect b="0" l="0" r="0" t="0"/>
          <a:stretch/>
        </p:blipFill>
        <p:spPr>
          <a:xfrm>
            <a:off x="277813" y="685800"/>
            <a:ext cx="8256587" cy="56261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9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1454" name="Google Shape;1454;p19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55" name="Google Shape;1455;p192"/>
          <p:cNvPicPr preferRelativeResize="0"/>
          <p:nvPr/>
        </p:nvPicPr>
        <p:blipFill rotWithShape="1">
          <a:blip r:embed="rId3">
            <a:alphaModFix/>
          </a:blip>
          <a:srcRect b="0" l="0" r="0" t="0"/>
          <a:stretch/>
        </p:blipFill>
        <p:spPr>
          <a:xfrm>
            <a:off x="531813" y="990600"/>
            <a:ext cx="8080375" cy="57150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9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1461" name="Google Shape;1461;p19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62" name="Google Shape;1462;p193"/>
          <p:cNvPicPr preferRelativeResize="0"/>
          <p:nvPr/>
        </p:nvPicPr>
        <p:blipFill rotWithShape="1">
          <a:blip r:embed="rId3">
            <a:alphaModFix/>
          </a:blip>
          <a:srcRect b="0" l="0" r="0" t="0"/>
          <a:stretch/>
        </p:blipFill>
        <p:spPr>
          <a:xfrm>
            <a:off x="531813" y="990600"/>
            <a:ext cx="8080375" cy="5715000"/>
          </a:xfrm>
          <a:prstGeom prst="rect">
            <a:avLst/>
          </a:prstGeom>
          <a:noFill/>
          <a:ln>
            <a:noFill/>
          </a:ln>
        </p:spPr>
      </p:pic>
      <p:pic>
        <p:nvPicPr>
          <p:cNvPr id="1463" name="Google Shape;1463;p193"/>
          <p:cNvPicPr preferRelativeResize="0"/>
          <p:nvPr/>
        </p:nvPicPr>
        <p:blipFill rotWithShape="1">
          <a:blip r:embed="rId4">
            <a:alphaModFix/>
          </a:blip>
          <a:srcRect b="0" l="0" r="0" t="0"/>
          <a:stretch/>
        </p:blipFill>
        <p:spPr>
          <a:xfrm>
            <a:off x="152400" y="159026"/>
            <a:ext cx="8839200" cy="654657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9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69" name="Google Shape;1469;p194"/>
          <p:cNvPicPr preferRelativeResize="0"/>
          <p:nvPr/>
        </p:nvPicPr>
        <p:blipFill rotWithShape="1">
          <a:blip r:embed="rId3">
            <a:alphaModFix/>
          </a:blip>
          <a:srcRect b="0" l="0" r="0" t="0"/>
          <a:stretch/>
        </p:blipFill>
        <p:spPr>
          <a:xfrm>
            <a:off x="838200" y="685800"/>
            <a:ext cx="7194550" cy="4948238"/>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9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75" name="Google Shape;1475;p195"/>
          <p:cNvPicPr preferRelativeResize="0"/>
          <p:nvPr/>
        </p:nvPicPr>
        <p:blipFill rotWithShape="1">
          <a:blip r:embed="rId3">
            <a:alphaModFix/>
          </a:blip>
          <a:srcRect b="0" l="0" r="0" t="0"/>
          <a:stretch/>
        </p:blipFill>
        <p:spPr>
          <a:xfrm>
            <a:off x="609600" y="304800"/>
            <a:ext cx="7696200" cy="54864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9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81" name="Google Shape;1481;p196"/>
          <p:cNvPicPr preferRelativeResize="0"/>
          <p:nvPr/>
        </p:nvPicPr>
        <p:blipFill rotWithShape="1">
          <a:blip r:embed="rId3">
            <a:alphaModFix/>
          </a:blip>
          <a:srcRect b="0" l="0" r="0" t="0"/>
          <a:stretch/>
        </p:blipFill>
        <p:spPr>
          <a:xfrm>
            <a:off x="312738" y="457200"/>
            <a:ext cx="8145462" cy="528161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9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87" name="Google Shape;1487;p197"/>
          <p:cNvPicPr preferRelativeResize="0"/>
          <p:nvPr/>
        </p:nvPicPr>
        <p:blipFill rotWithShape="1">
          <a:blip r:embed="rId3">
            <a:alphaModFix/>
          </a:blip>
          <a:srcRect b="0" l="0" r="0" t="0"/>
          <a:stretch/>
        </p:blipFill>
        <p:spPr>
          <a:xfrm>
            <a:off x="455613" y="609600"/>
            <a:ext cx="8002587" cy="548005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9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493" name="Google Shape;1493;p198"/>
          <p:cNvPicPr preferRelativeResize="0"/>
          <p:nvPr/>
        </p:nvPicPr>
        <p:blipFill rotWithShape="1">
          <a:blip r:embed="rId3">
            <a:alphaModFix/>
          </a:blip>
          <a:srcRect b="0" l="0" r="0" t="0"/>
          <a:stretch/>
        </p:blipFill>
        <p:spPr>
          <a:xfrm>
            <a:off x="503238" y="990600"/>
            <a:ext cx="7954962" cy="47672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367" name="Google Shape;367;p46"/>
          <p:cNvPicPr preferRelativeResize="0"/>
          <p:nvPr>
            <p:ph idx="1" type="body"/>
          </p:nvPr>
        </p:nvPicPr>
        <p:blipFill rotWithShape="1">
          <a:blip r:embed="rId3">
            <a:alphaModFix/>
          </a:blip>
          <a:srcRect b="21249" l="0" r="0" t="0"/>
          <a:stretch/>
        </p:blipFill>
        <p:spPr>
          <a:xfrm>
            <a:off x="228600" y="0"/>
            <a:ext cx="8199438" cy="4800600"/>
          </a:xfrm>
          <a:prstGeom prst="rect">
            <a:avLst/>
          </a:prstGeom>
          <a:noFill/>
          <a:ln>
            <a:noFill/>
          </a:ln>
        </p:spPr>
      </p:pic>
      <p:sp>
        <p:nvSpPr>
          <p:cNvPr id="368" name="Google Shape;368;p4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369" name="Google Shape;369;p46"/>
          <p:cNvPicPr preferRelativeResize="0"/>
          <p:nvPr/>
        </p:nvPicPr>
        <p:blipFill rotWithShape="1">
          <a:blip r:embed="rId4">
            <a:alphaModFix/>
          </a:blip>
          <a:srcRect b="0" l="0" r="0" t="0"/>
          <a:stretch/>
        </p:blipFill>
        <p:spPr>
          <a:xfrm>
            <a:off x="669925" y="4800600"/>
            <a:ext cx="7316788" cy="20288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EXAMPLE #2</a:t>
            </a:r>
            <a:endParaRPr/>
          </a:p>
        </p:txBody>
      </p:sp>
      <p:pic>
        <p:nvPicPr>
          <p:cNvPr id="1499" name="Google Shape;1499;p199"/>
          <p:cNvPicPr preferRelativeResize="0"/>
          <p:nvPr>
            <p:ph idx="1" type="body"/>
          </p:nvPr>
        </p:nvPicPr>
        <p:blipFill rotWithShape="1">
          <a:blip r:embed="rId3">
            <a:alphaModFix/>
          </a:blip>
          <a:srcRect b="0" l="0" r="0" t="0"/>
          <a:stretch/>
        </p:blipFill>
        <p:spPr>
          <a:xfrm>
            <a:off x="63500" y="1417638"/>
            <a:ext cx="8166100" cy="4100512"/>
          </a:xfrm>
          <a:prstGeom prst="rect">
            <a:avLst/>
          </a:prstGeom>
          <a:noFill/>
          <a:ln>
            <a:noFill/>
          </a:ln>
        </p:spPr>
      </p:pic>
      <p:sp>
        <p:nvSpPr>
          <p:cNvPr id="1500" name="Google Shape;1500;p19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0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506" name="Google Shape;1506;p200"/>
          <p:cNvPicPr preferRelativeResize="0"/>
          <p:nvPr/>
        </p:nvPicPr>
        <p:blipFill rotWithShape="1">
          <a:blip r:embed="rId3">
            <a:alphaModFix/>
          </a:blip>
          <a:srcRect b="0" l="0" r="0" t="0"/>
          <a:stretch/>
        </p:blipFill>
        <p:spPr>
          <a:xfrm>
            <a:off x="265113" y="609600"/>
            <a:ext cx="7964487" cy="52133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20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512" name="Google Shape;1512;p201"/>
          <p:cNvPicPr preferRelativeResize="0"/>
          <p:nvPr/>
        </p:nvPicPr>
        <p:blipFill rotWithShape="1">
          <a:blip r:embed="rId3">
            <a:alphaModFix/>
          </a:blip>
          <a:srcRect b="0" l="0" r="0" t="0"/>
          <a:stretch/>
        </p:blipFill>
        <p:spPr>
          <a:xfrm>
            <a:off x="419100" y="914400"/>
            <a:ext cx="7734300" cy="468312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20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518" name="Google Shape;1518;p202"/>
          <p:cNvPicPr preferRelativeResize="0"/>
          <p:nvPr/>
        </p:nvPicPr>
        <p:blipFill rotWithShape="1">
          <a:blip r:embed="rId3">
            <a:alphaModFix/>
          </a:blip>
          <a:srcRect b="0" l="0" r="0" t="0"/>
          <a:stretch/>
        </p:blipFill>
        <p:spPr>
          <a:xfrm>
            <a:off x="503238" y="1371600"/>
            <a:ext cx="8137525" cy="39624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2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Valid Arguments</a:t>
            </a:r>
            <a:endParaRPr/>
          </a:p>
        </p:txBody>
      </p:sp>
      <p:pic>
        <p:nvPicPr>
          <p:cNvPr descr="addin_tmp.png" id="1524" name="Google Shape;1524;p203"/>
          <p:cNvPicPr preferRelativeResize="0"/>
          <p:nvPr/>
        </p:nvPicPr>
        <p:blipFill rotWithShape="1">
          <a:blip r:embed="rId3">
            <a:alphaModFix/>
          </a:blip>
          <a:srcRect b="0" l="0" r="0" t="0"/>
          <a:stretch/>
        </p:blipFill>
        <p:spPr>
          <a:xfrm>
            <a:off x="457200" y="3962400"/>
            <a:ext cx="8126413" cy="2185988"/>
          </a:xfrm>
          <a:prstGeom prst="rect">
            <a:avLst/>
          </a:prstGeom>
          <a:noFill/>
          <a:ln>
            <a:noFill/>
          </a:ln>
        </p:spPr>
      </p:pic>
      <p:sp>
        <p:nvSpPr>
          <p:cNvPr id="1525" name="Google Shape;1525;p203"/>
          <p:cNvSpPr/>
          <p:nvPr/>
        </p:nvSpPr>
        <p:spPr>
          <a:xfrm>
            <a:off x="457200" y="1905000"/>
            <a:ext cx="6553200" cy="1384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Example </a:t>
            </a:r>
            <a:r>
              <a:rPr b="1" lang="en-US" sz="2400">
                <a:solidFill>
                  <a:schemeClr val="dk1"/>
                </a:solidFill>
                <a:latin typeface="Cambria Math"/>
                <a:ea typeface="Cambria Math"/>
                <a:cs typeface="Cambria Math"/>
                <a:sym typeface="Cambria Math"/>
              </a:rPr>
              <a:t>3</a:t>
            </a:r>
            <a:r>
              <a:rPr lang="en-US" sz="2400">
                <a:solidFill>
                  <a:schemeClr val="dk1"/>
                </a:solidFill>
                <a:latin typeface="Arial"/>
                <a:ea typeface="Arial"/>
                <a:cs typeface="Arial"/>
                <a:sym typeface="Arial"/>
              </a:rPr>
              <a:t>: From the single proposition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Show that </a:t>
            </a:r>
            <a:r>
              <a:rPr i="1" lang="en-US" sz="2400">
                <a:solidFill>
                  <a:schemeClr val="dk1"/>
                </a:solidFill>
                <a:latin typeface="Arial"/>
                <a:ea typeface="Arial"/>
                <a:cs typeface="Arial"/>
                <a:sym typeface="Arial"/>
              </a:rPr>
              <a:t>q</a:t>
            </a:r>
            <a:r>
              <a:rPr lang="en-US" sz="2400">
                <a:solidFill>
                  <a:schemeClr val="dk1"/>
                </a:solidFill>
                <a:latin typeface="Arial"/>
                <a:ea typeface="Arial"/>
                <a:cs typeface="Arial"/>
                <a:sym typeface="Arial"/>
              </a:rPr>
              <a:t> is a conclusion.</a:t>
            </a:r>
            <a:endParaRPr/>
          </a:p>
        </p:txBody>
      </p:sp>
      <p:pic>
        <p:nvPicPr>
          <p:cNvPr descr="addin_tmp.png" id="1526" name="Google Shape;1526;p203"/>
          <p:cNvPicPr preferRelativeResize="0"/>
          <p:nvPr/>
        </p:nvPicPr>
        <p:blipFill rotWithShape="1">
          <a:blip r:embed="rId4">
            <a:alphaModFix/>
          </a:blip>
          <a:srcRect b="0" l="0" r="0" t="0"/>
          <a:stretch/>
        </p:blipFill>
        <p:spPr>
          <a:xfrm>
            <a:off x="2819400" y="2362200"/>
            <a:ext cx="1849438" cy="382588"/>
          </a:xfrm>
          <a:prstGeom prst="rect">
            <a:avLst/>
          </a:prstGeom>
          <a:noFill/>
          <a:ln>
            <a:noFill/>
          </a:ln>
        </p:spPr>
      </p:pic>
      <p:sp>
        <p:nvSpPr>
          <p:cNvPr id="1527" name="Google Shape;1527;p203"/>
          <p:cNvSpPr txBox="1"/>
          <p:nvPr/>
        </p:nvSpPr>
        <p:spPr>
          <a:xfrm>
            <a:off x="381000" y="3276600"/>
            <a:ext cx="19050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Solution</a:t>
            </a:r>
            <a:r>
              <a:rPr lang="en-US" sz="1800">
                <a:solidFill>
                  <a:schemeClr val="dk1"/>
                </a:solidFill>
                <a:latin typeface="Arial"/>
                <a:ea typeface="Arial"/>
                <a:cs typeface="Arial"/>
                <a:sym typeface="Arial"/>
              </a:rPr>
              <a:t>:</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2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lang="en-US"/>
            </a:br>
            <a:r>
              <a:rPr lang="en-US"/>
              <a:t>Valid Arguments (Predicate Logic) </a:t>
            </a:r>
            <a:endParaRPr/>
          </a:p>
        </p:txBody>
      </p:sp>
      <p:pic>
        <p:nvPicPr>
          <p:cNvPr id="1533" name="Google Shape;1533;p204"/>
          <p:cNvPicPr preferRelativeResize="0"/>
          <p:nvPr>
            <p:ph idx="1" type="body"/>
          </p:nvPr>
        </p:nvPicPr>
        <p:blipFill rotWithShape="1">
          <a:blip r:embed="rId3">
            <a:alphaModFix/>
          </a:blip>
          <a:srcRect b="0" l="0" r="0" t="0"/>
          <a:stretch/>
        </p:blipFill>
        <p:spPr>
          <a:xfrm>
            <a:off x="1244600" y="1600200"/>
            <a:ext cx="6654800" cy="4530725"/>
          </a:xfrm>
          <a:prstGeom prst="rect">
            <a:avLst/>
          </a:prstGeom>
          <a:noFill/>
          <a:ln>
            <a:noFill/>
          </a:ln>
        </p:spPr>
      </p:pic>
      <p:sp>
        <p:nvSpPr>
          <p:cNvPr id="1534" name="Google Shape;1534;p20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latin typeface="Calibri"/>
                <a:ea typeface="Calibri"/>
                <a:cs typeface="Calibri"/>
                <a:sym typeface="Calibri"/>
              </a:rPr>
              <a:t>Universal Instantiation </a:t>
            </a:r>
            <a:br>
              <a:rPr lang="en-US" sz="4000">
                <a:latin typeface="Calibri"/>
                <a:ea typeface="Calibri"/>
                <a:cs typeface="Calibri"/>
                <a:sym typeface="Calibri"/>
              </a:rPr>
            </a:br>
            <a:endParaRPr/>
          </a:p>
        </p:txBody>
      </p:sp>
      <p:sp>
        <p:nvSpPr>
          <p:cNvPr id="1540" name="Google Shape;1540;p20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latin typeface="Calibri"/>
                <a:ea typeface="Calibri"/>
                <a:cs typeface="Calibri"/>
                <a:sym typeface="Calibri"/>
              </a:rPr>
              <a:t>Universal instantiation is the rule of inference used to conclude that P(c) is true, where c is a particular member of the domain, given the premise </a:t>
            </a:r>
            <a:r>
              <a:rPr lang="en-US">
                <a:latin typeface="Cambria Math"/>
                <a:ea typeface="Cambria Math"/>
                <a:cs typeface="Cambria Math"/>
                <a:sym typeface="Cambria Math"/>
              </a:rPr>
              <a:t>∀</a:t>
            </a:r>
            <a:r>
              <a:rPr lang="en-US">
                <a:latin typeface="Calibri"/>
                <a:ea typeface="Calibri"/>
                <a:cs typeface="Calibri"/>
                <a:sym typeface="Calibri"/>
              </a:rPr>
              <a:t>x P(x). </a:t>
            </a:r>
            <a:endParaRPr/>
          </a:p>
          <a:p>
            <a:pPr indent="-342900" lvl="0" marL="342900" rtl="0" algn="l">
              <a:spcBef>
                <a:spcPts val="640"/>
              </a:spcBef>
              <a:spcAft>
                <a:spcPts val="0"/>
              </a:spcAft>
              <a:buSzPts val="3200"/>
              <a:buChar char="●"/>
            </a:pPr>
            <a:r>
              <a:rPr lang="en-US"/>
              <a:t>•</a:t>
            </a:r>
            <a:r>
              <a:rPr lang="en-US">
                <a:latin typeface="Calibri"/>
                <a:ea typeface="Calibri"/>
                <a:cs typeface="Calibri"/>
                <a:sym typeface="Calibri"/>
              </a:rPr>
              <a:t>Universal instantiation is used when we conclude from the statement “All women are wise” that “Lisa is wise,” where Lisa is a member of the domain of all women. </a:t>
            </a:r>
            <a:endParaRPr/>
          </a:p>
          <a:p>
            <a:pPr indent="-139700" lvl="0" marL="342900" rtl="0" algn="l">
              <a:spcBef>
                <a:spcPts val="640"/>
              </a:spcBef>
              <a:spcAft>
                <a:spcPts val="0"/>
              </a:spcAft>
              <a:buSzPts val="3200"/>
              <a:buNone/>
            </a:pPr>
            <a:r>
              <a:t/>
            </a:r>
            <a:endParaRPr/>
          </a:p>
        </p:txBody>
      </p:sp>
      <p:sp>
        <p:nvSpPr>
          <p:cNvPr id="1541" name="Google Shape;1541;p20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Universal Generalization </a:t>
            </a:r>
            <a:br>
              <a:rPr lang="en-US"/>
            </a:br>
            <a:endParaRPr/>
          </a:p>
        </p:txBody>
      </p:sp>
      <p:sp>
        <p:nvSpPr>
          <p:cNvPr id="1547" name="Google Shape;1547;p20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Universal generalization is the rule of inference that states that ∀xP </a:t>
            </a:r>
            <a:r>
              <a:rPr lang="en-US" sz="2400"/>
              <a:t>(x) is true, given the premise that P(c)is true for all elements c in the domain. </a:t>
            </a:r>
            <a:endParaRPr/>
          </a:p>
          <a:p>
            <a:pPr indent="-342900" lvl="0" marL="342900" rtl="0" algn="l">
              <a:spcBef>
                <a:spcPts val="480"/>
              </a:spcBef>
              <a:spcAft>
                <a:spcPts val="0"/>
              </a:spcAft>
              <a:buSzPts val="2400"/>
              <a:buChar char="●"/>
            </a:pPr>
            <a:r>
              <a:rPr lang="en-US" sz="2400"/>
              <a:t>•Universal generalization is used when we show that ∀x P(x) is true by taking an arbitrary element c from the domain and showing that P(c) is true. </a:t>
            </a:r>
            <a:endParaRPr/>
          </a:p>
          <a:p>
            <a:pPr indent="-342900" lvl="0" marL="342900" rtl="0" algn="l">
              <a:spcBef>
                <a:spcPts val="480"/>
              </a:spcBef>
              <a:spcAft>
                <a:spcPts val="0"/>
              </a:spcAft>
              <a:buSzPts val="2400"/>
              <a:buChar char="●"/>
            </a:pPr>
            <a:r>
              <a:rPr lang="en-US" sz="2400"/>
              <a:t>•Universal generalization is used implicitly in many proofs in mathematics and is seldom mentioned explicitly. However, the error of adding unwarranted assumptions about the arbitrary element c when universal generalization is used is all too common in incorrect reasoning. </a:t>
            </a:r>
            <a:endParaRPr/>
          </a:p>
          <a:p>
            <a:pPr indent="-139700" lvl="0" marL="342900" rtl="0" algn="l">
              <a:spcBef>
                <a:spcPts val="640"/>
              </a:spcBef>
              <a:spcAft>
                <a:spcPts val="0"/>
              </a:spcAft>
              <a:buSzPts val="3200"/>
              <a:buNone/>
            </a:pPr>
            <a:r>
              <a:t/>
            </a:r>
            <a:endParaRPr/>
          </a:p>
        </p:txBody>
      </p:sp>
      <p:sp>
        <p:nvSpPr>
          <p:cNvPr id="1548" name="Google Shape;1548;p20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Existential Instantiation </a:t>
            </a:r>
            <a:br>
              <a:rPr lang="en-US"/>
            </a:br>
            <a:endParaRPr/>
          </a:p>
        </p:txBody>
      </p:sp>
      <p:sp>
        <p:nvSpPr>
          <p:cNvPr id="1554" name="Google Shape;1554;p20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sz="2800"/>
              <a:t>Existential instantiation is the rule that allows us to conclude that there is an element c in the domain for which P(c) is true if we know that ∃x P(x) is true. </a:t>
            </a:r>
            <a:endParaRPr/>
          </a:p>
          <a:p>
            <a:pPr indent="-342900" lvl="0" marL="342900" rtl="0" algn="l">
              <a:spcBef>
                <a:spcPts val="560"/>
              </a:spcBef>
              <a:spcAft>
                <a:spcPts val="0"/>
              </a:spcAft>
              <a:buSzPts val="2800"/>
              <a:buChar char="●"/>
            </a:pPr>
            <a:r>
              <a:rPr lang="en-US" sz="2800"/>
              <a:t>We cannot select an arbitrary value of c here, but rather it must be a c for which P(c) is true. </a:t>
            </a:r>
            <a:endParaRPr/>
          </a:p>
          <a:p>
            <a:pPr indent="-342900" lvl="0" marL="342900" rtl="0" algn="l">
              <a:spcBef>
                <a:spcPts val="560"/>
              </a:spcBef>
              <a:spcAft>
                <a:spcPts val="0"/>
              </a:spcAft>
              <a:buSzPts val="2800"/>
              <a:buChar char="●"/>
            </a:pPr>
            <a:r>
              <a:rPr lang="en-US" sz="2800"/>
              <a:t>Usually we have no knowledge of what c is, only that it exists. Because it exists, we may give it a name (c) and continue our argument. </a:t>
            </a:r>
            <a:endParaRPr/>
          </a:p>
          <a:p>
            <a:pPr indent="-139700" lvl="0" marL="342900" rtl="0" algn="l">
              <a:spcBef>
                <a:spcPts val="640"/>
              </a:spcBef>
              <a:spcAft>
                <a:spcPts val="0"/>
              </a:spcAft>
              <a:buSzPts val="3200"/>
              <a:buNone/>
            </a:pPr>
            <a:r>
              <a:t/>
            </a:r>
            <a:endParaRPr/>
          </a:p>
        </p:txBody>
      </p:sp>
      <p:sp>
        <p:nvSpPr>
          <p:cNvPr id="1555" name="Google Shape;1555;p20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Existential Generalization </a:t>
            </a:r>
            <a:br>
              <a:rPr lang="en-US"/>
            </a:br>
            <a:endParaRPr/>
          </a:p>
        </p:txBody>
      </p:sp>
      <p:sp>
        <p:nvSpPr>
          <p:cNvPr id="1561" name="Google Shape;1561;p20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a:p>
            <a:pPr indent="-342900" lvl="0" marL="342900" rtl="0" algn="l">
              <a:spcBef>
                <a:spcPts val="640"/>
              </a:spcBef>
              <a:spcAft>
                <a:spcPts val="0"/>
              </a:spcAft>
              <a:buSzPts val="3200"/>
              <a:buChar char="●"/>
            </a:pPr>
            <a:r>
              <a:rPr lang="en-US"/>
              <a:t>Existential generalization is the rule of inference that is used to conclude that ∃x P(x) is true when a particular element c with P(c) true is known. </a:t>
            </a:r>
            <a:endParaRPr/>
          </a:p>
          <a:p>
            <a:pPr indent="-342900" lvl="0" marL="342900" rtl="0" algn="l">
              <a:spcBef>
                <a:spcPts val="640"/>
              </a:spcBef>
              <a:spcAft>
                <a:spcPts val="0"/>
              </a:spcAft>
              <a:buSzPts val="3200"/>
              <a:buChar char="●"/>
            </a:pPr>
            <a:r>
              <a:rPr lang="en-US"/>
              <a:t>That is, if we know one element c in the domain for which P(c) is true, then we know that ∃x P(x) is true. </a:t>
            </a:r>
            <a:endParaRPr/>
          </a:p>
        </p:txBody>
      </p:sp>
      <p:sp>
        <p:nvSpPr>
          <p:cNvPr id="1562" name="Google Shape;1562;p20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Examples: </a:t>
            </a:r>
            <a:r>
              <a:rPr lang="en-US">
                <a:solidFill>
                  <a:srgbClr val="FF0000"/>
                </a:solidFill>
              </a:rPr>
              <a:t>Propositions</a:t>
            </a:r>
            <a:endParaRPr/>
          </a:p>
        </p:txBody>
      </p:sp>
      <p:pic>
        <p:nvPicPr>
          <p:cNvPr descr="Screen Clipping" id="375" name="Google Shape;375;p47"/>
          <p:cNvPicPr preferRelativeResize="0"/>
          <p:nvPr>
            <p:ph idx="1" type="body"/>
          </p:nvPr>
        </p:nvPicPr>
        <p:blipFill rotWithShape="1">
          <a:blip r:embed="rId3">
            <a:alphaModFix/>
          </a:blip>
          <a:srcRect b="0" l="3925" r="0" t="0"/>
          <a:stretch/>
        </p:blipFill>
        <p:spPr>
          <a:xfrm>
            <a:off x="762000" y="1524000"/>
            <a:ext cx="7162800" cy="1987550"/>
          </a:xfrm>
          <a:prstGeom prst="rect">
            <a:avLst/>
          </a:prstGeom>
          <a:noFill/>
          <a:ln>
            <a:noFill/>
          </a:ln>
        </p:spPr>
      </p:pic>
      <p:sp>
        <p:nvSpPr>
          <p:cNvPr id="376" name="Google Shape;376;p4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377" name="Google Shape;377;p47"/>
          <p:cNvPicPr preferRelativeResize="0"/>
          <p:nvPr/>
        </p:nvPicPr>
        <p:blipFill rotWithShape="1">
          <a:blip r:embed="rId4">
            <a:alphaModFix/>
          </a:blip>
          <a:srcRect b="0" l="0" r="0" t="0"/>
          <a:stretch/>
        </p:blipFill>
        <p:spPr>
          <a:xfrm>
            <a:off x="685800" y="3962400"/>
            <a:ext cx="6278563" cy="16002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209"/>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Basic Structures: Sets and Functions </a:t>
            </a:r>
            <a:endParaRPr/>
          </a:p>
        </p:txBody>
      </p:sp>
      <p:sp>
        <p:nvSpPr>
          <p:cNvPr id="1568" name="Google Shape;1568;p209"/>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Chapter 2</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210"/>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Sets</a:t>
            </a:r>
            <a:endParaRPr/>
          </a:p>
        </p:txBody>
      </p:sp>
      <p:sp>
        <p:nvSpPr>
          <p:cNvPr id="1574" name="Google Shape;1574;p210"/>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Section 2.1</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2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Section Summary</a:t>
            </a:r>
            <a:endParaRPr/>
          </a:p>
        </p:txBody>
      </p:sp>
      <p:sp>
        <p:nvSpPr>
          <p:cNvPr id="1580" name="Google Shape;1580;p21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Definition of sets</a:t>
            </a:r>
            <a:endParaRPr/>
          </a:p>
          <a:p>
            <a:pPr indent="-342900" lvl="0" marL="342900" rtl="0" algn="l">
              <a:spcBef>
                <a:spcPts val="592"/>
              </a:spcBef>
              <a:spcAft>
                <a:spcPts val="0"/>
              </a:spcAft>
              <a:buSzPct val="100000"/>
              <a:buChar char="●"/>
            </a:pPr>
            <a:r>
              <a:rPr lang="en-US"/>
              <a:t>Describing Sets</a:t>
            </a:r>
            <a:endParaRPr/>
          </a:p>
          <a:p>
            <a:pPr indent="-285781" lvl="1" marL="742950" rtl="0" algn="l">
              <a:spcBef>
                <a:spcPts val="499"/>
              </a:spcBef>
              <a:spcAft>
                <a:spcPts val="0"/>
              </a:spcAft>
              <a:buSzPct val="100000"/>
              <a:buChar char="⚪"/>
            </a:pPr>
            <a:r>
              <a:rPr lang="en-US"/>
              <a:t>Roster Method</a:t>
            </a:r>
            <a:endParaRPr/>
          </a:p>
          <a:p>
            <a:pPr indent="-285781" lvl="1" marL="742950" rtl="0" algn="l">
              <a:spcBef>
                <a:spcPts val="499"/>
              </a:spcBef>
              <a:spcAft>
                <a:spcPts val="0"/>
              </a:spcAft>
              <a:buSzPct val="100000"/>
              <a:buChar char="⚪"/>
            </a:pPr>
            <a:r>
              <a:rPr lang="en-US"/>
              <a:t>Set-Builder Notation</a:t>
            </a:r>
            <a:endParaRPr/>
          </a:p>
          <a:p>
            <a:pPr indent="-342900" lvl="0" marL="342900" rtl="0" algn="l">
              <a:spcBef>
                <a:spcPts val="592"/>
              </a:spcBef>
              <a:spcAft>
                <a:spcPts val="0"/>
              </a:spcAft>
              <a:buSzPct val="100000"/>
              <a:buChar char="●"/>
            </a:pPr>
            <a:r>
              <a:rPr lang="en-US"/>
              <a:t>Some Important Sets in Mathematics</a:t>
            </a:r>
            <a:endParaRPr/>
          </a:p>
          <a:p>
            <a:pPr indent="-342900" lvl="0" marL="342900" rtl="0" algn="l">
              <a:spcBef>
                <a:spcPts val="592"/>
              </a:spcBef>
              <a:spcAft>
                <a:spcPts val="0"/>
              </a:spcAft>
              <a:buSzPct val="100000"/>
              <a:buChar char="●"/>
            </a:pPr>
            <a:r>
              <a:rPr lang="en-US"/>
              <a:t>Empty Set and Universal Set</a:t>
            </a:r>
            <a:endParaRPr/>
          </a:p>
          <a:p>
            <a:pPr indent="-342900" lvl="0" marL="342900" rtl="0" algn="l">
              <a:spcBef>
                <a:spcPts val="592"/>
              </a:spcBef>
              <a:spcAft>
                <a:spcPts val="0"/>
              </a:spcAft>
              <a:buSzPct val="100000"/>
              <a:buChar char="●"/>
            </a:pPr>
            <a:r>
              <a:rPr lang="en-US"/>
              <a:t>Subsets and Set Equality</a:t>
            </a:r>
            <a:endParaRPr/>
          </a:p>
          <a:p>
            <a:pPr indent="-342900" lvl="0" marL="342900" rtl="0" algn="l">
              <a:spcBef>
                <a:spcPts val="592"/>
              </a:spcBef>
              <a:spcAft>
                <a:spcPts val="0"/>
              </a:spcAft>
              <a:buSzPct val="100000"/>
              <a:buChar char="●"/>
            </a:pPr>
            <a:r>
              <a:rPr lang="en-US"/>
              <a:t>Cardinality of Sets</a:t>
            </a:r>
            <a:endParaRPr/>
          </a:p>
          <a:p>
            <a:pPr indent="-342900" lvl="0" marL="342900" rtl="0" algn="l">
              <a:spcBef>
                <a:spcPts val="592"/>
              </a:spcBef>
              <a:spcAft>
                <a:spcPts val="0"/>
              </a:spcAft>
              <a:buSzPct val="100000"/>
              <a:buChar char="●"/>
            </a:pPr>
            <a:r>
              <a:rPr lang="en-US"/>
              <a:t>Tuples</a:t>
            </a:r>
            <a:endParaRPr/>
          </a:p>
          <a:p>
            <a:pPr indent="-342900" lvl="0" marL="342900" rtl="0" algn="l">
              <a:spcBef>
                <a:spcPts val="592"/>
              </a:spcBef>
              <a:spcAft>
                <a:spcPts val="0"/>
              </a:spcAft>
              <a:buSzPct val="100000"/>
              <a:buChar char="●"/>
            </a:pPr>
            <a:r>
              <a:rPr lang="en-US"/>
              <a:t>Cartesian Product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2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Introduction</a:t>
            </a:r>
            <a:endParaRPr/>
          </a:p>
        </p:txBody>
      </p:sp>
      <p:sp>
        <p:nvSpPr>
          <p:cNvPr id="1586" name="Google Shape;1586;p21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Sets are one of the basic building blocks for the types of objects considered in discrete mathematics.</a:t>
            </a:r>
            <a:endParaRPr/>
          </a:p>
          <a:p>
            <a:pPr indent="-285750" lvl="1" marL="742950" rtl="0" algn="l">
              <a:spcBef>
                <a:spcPts val="400"/>
              </a:spcBef>
              <a:spcAft>
                <a:spcPts val="0"/>
              </a:spcAft>
              <a:buSzPts val="2000"/>
              <a:buChar char="⚪"/>
            </a:pPr>
            <a:r>
              <a:rPr lang="en-US" sz="2000"/>
              <a:t>Important for counting.</a:t>
            </a:r>
            <a:endParaRPr/>
          </a:p>
          <a:p>
            <a:pPr indent="-285750" lvl="1" marL="742950" rtl="0" algn="l">
              <a:spcBef>
                <a:spcPts val="400"/>
              </a:spcBef>
              <a:spcAft>
                <a:spcPts val="0"/>
              </a:spcAft>
              <a:buSzPts val="2000"/>
              <a:buChar char="⚪"/>
            </a:pPr>
            <a:r>
              <a:rPr lang="en-US" sz="2000"/>
              <a:t>Programming languages have set operations.</a:t>
            </a:r>
            <a:endParaRPr/>
          </a:p>
          <a:p>
            <a:pPr indent="-342900" lvl="0" marL="342900" rtl="0" algn="l">
              <a:spcBef>
                <a:spcPts val="480"/>
              </a:spcBef>
              <a:spcAft>
                <a:spcPts val="0"/>
              </a:spcAft>
              <a:buSzPts val="2400"/>
              <a:buChar char="●"/>
            </a:pPr>
            <a:r>
              <a:rPr lang="en-US" sz="2400"/>
              <a:t>Set theory is an important branch of mathematics.</a:t>
            </a:r>
            <a:endParaRPr/>
          </a:p>
          <a:p>
            <a:pPr indent="-285750" lvl="1" marL="742950" rtl="0" algn="l">
              <a:spcBef>
                <a:spcPts val="400"/>
              </a:spcBef>
              <a:spcAft>
                <a:spcPts val="0"/>
              </a:spcAft>
              <a:buSzPts val="2000"/>
              <a:buChar char="⚪"/>
            </a:pPr>
            <a:r>
              <a:rPr lang="en-US" sz="2000"/>
              <a:t>Many different systems of axioms have been used to develop set theory.</a:t>
            </a:r>
            <a:endParaRPr/>
          </a:p>
          <a:p>
            <a:pPr indent="-285750" lvl="1" marL="742950" rtl="0" algn="l">
              <a:spcBef>
                <a:spcPts val="400"/>
              </a:spcBef>
              <a:spcAft>
                <a:spcPts val="0"/>
              </a:spcAft>
              <a:buSzPts val="2000"/>
              <a:buChar char="⚪"/>
            </a:pPr>
            <a:r>
              <a:rPr lang="en-US" sz="2000"/>
              <a:t>Here we are not concerned with a formal set of axioms for set theory. Instead, we will use what is called naïve set theory.</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2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Sets</a:t>
            </a:r>
            <a:endParaRPr/>
          </a:p>
        </p:txBody>
      </p:sp>
      <p:sp>
        <p:nvSpPr>
          <p:cNvPr id="1592" name="Google Shape;1592;p21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A </a:t>
            </a:r>
            <a:r>
              <a:rPr i="1" lang="en-US"/>
              <a:t>set</a:t>
            </a:r>
            <a:r>
              <a:rPr lang="en-US"/>
              <a:t> is an unordered collection of objects.</a:t>
            </a:r>
            <a:endParaRPr/>
          </a:p>
          <a:p>
            <a:pPr indent="-285750" lvl="1" marL="742950" rtl="0" algn="l">
              <a:spcBef>
                <a:spcPts val="540"/>
              </a:spcBef>
              <a:spcAft>
                <a:spcPts val="0"/>
              </a:spcAft>
              <a:buSzPts val="2700"/>
              <a:buChar char="⚪"/>
            </a:pPr>
            <a:r>
              <a:rPr lang="en-US"/>
              <a:t> the students in this class</a:t>
            </a:r>
            <a:endParaRPr/>
          </a:p>
          <a:p>
            <a:pPr indent="-285750" lvl="1" marL="742950" rtl="0" algn="l">
              <a:spcBef>
                <a:spcPts val="540"/>
              </a:spcBef>
              <a:spcAft>
                <a:spcPts val="0"/>
              </a:spcAft>
              <a:buSzPts val="2700"/>
              <a:buChar char="⚪"/>
            </a:pPr>
            <a:r>
              <a:rPr lang="en-US"/>
              <a:t> the chairs in this room</a:t>
            </a:r>
            <a:endParaRPr/>
          </a:p>
          <a:p>
            <a:pPr indent="-342900" lvl="0" marL="342900" rtl="0" algn="l">
              <a:spcBef>
                <a:spcPts val="640"/>
              </a:spcBef>
              <a:spcAft>
                <a:spcPts val="0"/>
              </a:spcAft>
              <a:buSzPts val="3200"/>
              <a:buChar char="●"/>
            </a:pPr>
            <a:r>
              <a:rPr lang="en-US"/>
              <a:t>The objects in a set are called the </a:t>
            </a:r>
            <a:r>
              <a:rPr i="1" lang="en-US"/>
              <a:t>elements</a:t>
            </a:r>
            <a:r>
              <a:rPr lang="en-US"/>
              <a:t>, or </a:t>
            </a:r>
            <a:r>
              <a:rPr i="1" lang="en-US"/>
              <a:t>members</a:t>
            </a:r>
            <a:r>
              <a:rPr lang="en-US"/>
              <a:t> of the set. A set is said to </a:t>
            </a:r>
            <a:r>
              <a:rPr i="1" lang="en-US"/>
              <a:t>contain</a:t>
            </a:r>
            <a:r>
              <a:rPr lang="en-US"/>
              <a:t> its elements.</a:t>
            </a:r>
            <a:endParaRPr/>
          </a:p>
          <a:p>
            <a:pPr indent="-342900" lvl="0" marL="342900" rtl="0" algn="l">
              <a:spcBef>
                <a:spcPts val="640"/>
              </a:spcBef>
              <a:spcAft>
                <a:spcPts val="0"/>
              </a:spcAft>
              <a:buSzPts val="3200"/>
              <a:buChar char="●"/>
            </a:pPr>
            <a:r>
              <a:rPr lang="en-US"/>
              <a:t>The notation  </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A</a:t>
            </a:r>
            <a:r>
              <a:rPr lang="en-US">
                <a:latin typeface="Cambria Math"/>
                <a:ea typeface="Cambria Math"/>
                <a:cs typeface="Cambria Math"/>
                <a:sym typeface="Cambria Math"/>
              </a:rPr>
              <a:t>  </a:t>
            </a:r>
            <a:r>
              <a:rPr lang="en-US"/>
              <a:t>denotes that </a:t>
            </a:r>
            <a:r>
              <a:rPr i="1" lang="en-US">
                <a:latin typeface="Cambria Math"/>
                <a:ea typeface="Cambria Math"/>
                <a:cs typeface="Cambria Math"/>
                <a:sym typeface="Cambria Math"/>
              </a:rPr>
              <a:t>a</a:t>
            </a:r>
            <a:r>
              <a:rPr lang="en-US"/>
              <a:t> is an element of the set </a:t>
            </a:r>
            <a:r>
              <a:rPr i="1" lang="en-US">
                <a:latin typeface="Cambria Math"/>
                <a:ea typeface="Cambria Math"/>
                <a:cs typeface="Cambria Math"/>
                <a:sym typeface="Cambria Math"/>
              </a:rPr>
              <a:t>A</a:t>
            </a:r>
            <a:r>
              <a:rPr lang="en-US"/>
              <a:t>.</a:t>
            </a:r>
            <a:endParaRPr/>
          </a:p>
          <a:p>
            <a:pPr indent="-342900" lvl="0" marL="342900" rtl="0" algn="l">
              <a:spcBef>
                <a:spcPts val="640"/>
              </a:spcBef>
              <a:spcAft>
                <a:spcPts val="0"/>
              </a:spcAft>
              <a:buSzPts val="3200"/>
              <a:buChar char="●"/>
            </a:pPr>
            <a:r>
              <a:rPr lang="en-US"/>
              <a:t>If </a:t>
            </a:r>
            <a:r>
              <a:rPr i="1" lang="en-US">
                <a:latin typeface="Cambria Math"/>
                <a:ea typeface="Cambria Math"/>
                <a:cs typeface="Cambria Math"/>
                <a:sym typeface="Cambria Math"/>
              </a:rPr>
              <a:t>a</a:t>
            </a:r>
            <a:r>
              <a:rPr lang="en-US"/>
              <a:t> is not a member of </a:t>
            </a:r>
            <a:r>
              <a:rPr i="1" lang="en-US">
                <a:latin typeface="Cambria Math"/>
                <a:ea typeface="Cambria Math"/>
                <a:cs typeface="Cambria Math"/>
                <a:sym typeface="Cambria Math"/>
              </a:rPr>
              <a:t>A</a:t>
            </a:r>
            <a:r>
              <a:rPr lang="en-US"/>
              <a:t>, write </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A</a:t>
            </a:r>
            <a:r>
              <a:rPr lang="en-US">
                <a:latin typeface="Cambria Math"/>
                <a:ea typeface="Cambria Math"/>
                <a:cs typeface="Cambria Math"/>
                <a:sym typeface="Cambria Math"/>
              </a:rPr>
              <a:t>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2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Describing a Set: Roster Method</a:t>
            </a:r>
            <a:endParaRPr/>
          </a:p>
        </p:txBody>
      </p:sp>
      <p:sp>
        <p:nvSpPr>
          <p:cNvPr id="1598" name="Google Shape;1598;p21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i="1" lang="en-US" sz="2400">
                <a:latin typeface="Cambria Math"/>
                <a:ea typeface="Cambria Math"/>
                <a:cs typeface="Cambria Math"/>
                <a:sym typeface="Cambria Math"/>
              </a:rPr>
              <a:t>S</a:t>
            </a:r>
            <a:r>
              <a:rPr lang="en-US" sz="2400">
                <a:latin typeface="Cambria Math"/>
                <a:ea typeface="Cambria Math"/>
                <a:cs typeface="Cambria Math"/>
                <a:sym typeface="Cambria Math"/>
              </a:rPr>
              <a:t> = {</a:t>
            </a:r>
            <a:r>
              <a:rPr i="1" lang="en-US" sz="2400">
                <a:latin typeface="Cambria Math"/>
                <a:ea typeface="Cambria Math"/>
                <a:cs typeface="Cambria Math"/>
                <a:sym typeface="Cambria Math"/>
              </a:rPr>
              <a:t>a,b,c,d</a:t>
            </a:r>
            <a:r>
              <a:rPr lang="en-US" sz="2400">
                <a:latin typeface="Cambria Math"/>
                <a:ea typeface="Cambria Math"/>
                <a:cs typeface="Cambria Math"/>
                <a:sym typeface="Cambria Math"/>
              </a:rPr>
              <a:t>}</a:t>
            </a:r>
            <a:endParaRPr/>
          </a:p>
          <a:p>
            <a:pPr indent="-342900" lvl="0" marL="342900" rtl="0" algn="l">
              <a:spcBef>
                <a:spcPts val="480"/>
              </a:spcBef>
              <a:spcAft>
                <a:spcPts val="0"/>
              </a:spcAft>
              <a:buSzPts val="2400"/>
              <a:buChar char="●"/>
            </a:pPr>
            <a:r>
              <a:rPr lang="en-US" sz="2400"/>
              <a:t>Order not important </a:t>
            </a:r>
            <a:endParaRPr/>
          </a:p>
          <a:p>
            <a:pPr indent="-342900" lvl="0" marL="342900" rtl="0" algn="l">
              <a:spcBef>
                <a:spcPts val="480"/>
              </a:spcBef>
              <a:spcAft>
                <a:spcPts val="0"/>
              </a:spcAft>
              <a:buSzPts val="2400"/>
              <a:buFont typeface="Noto Sans Symbols"/>
              <a:buNone/>
            </a:pPr>
            <a:r>
              <a:rPr lang="en-US" sz="2400"/>
              <a:t>         </a:t>
            </a:r>
            <a:r>
              <a:rPr i="1" lang="en-US" sz="2400">
                <a:latin typeface="Cambria Math"/>
                <a:ea typeface="Cambria Math"/>
                <a:cs typeface="Cambria Math"/>
                <a:sym typeface="Cambria Math"/>
              </a:rPr>
              <a:t>S</a:t>
            </a:r>
            <a:r>
              <a:rPr lang="en-US" sz="2400">
                <a:latin typeface="Cambria Math"/>
                <a:ea typeface="Cambria Math"/>
                <a:cs typeface="Cambria Math"/>
                <a:sym typeface="Cambria Math"/>
              </a:rPr>
              <a:t> = {</a:t>
            </a:r>
            <a:r>
              <a:rPr i="1" lang="en-US" sz="2400">
                <a:latin typeface="Cambria Math"/>
                <a:ea typeface="Cambria Math"/>
                <a:cs typeface="Cambria Math"/>
                <a:sym typeface="Cambria Math"/>
              </a:rPr>
              <a:t>a,b,c,d</a:t>
            </a:r>
            <a:r>
              <a:rPr lang="en-US" sz="2400">
                <a:latin typeface="Cambria Math"/>
                <a:ea typeface="Cambria Math"/>
                <a:cs typeface="Cambria Math"/>
                <a:sym typeface="Cambria Math"/>
              </a:rPr>
              <a:t>} = {</a:t>
            </a:r>
            <a:r>
              <a:rPr i="1" lang="en-US" sz="2400">
                <a:latin typeface="Cambria Math"/>
                <a:ea typeface="Cambria Math"/>
                <a:cs typeface="Cambria Math"/>
                <a:sym typeface="Cambria Math"/>
              </a:rPr>
              <a:t>b,c,a,d</a:t>
            </a:r>
            <a:r>
              <a:rPr lang="en-US" sz="2400">
                <a:latin typeface="Cambria Math"/>
                <a:ea typeface="Cambria Math"/>
                <a:cs typeface="Cambria Math"/>
                <a:sym typeface="Cambria Math"/>
              </a:rPr>
              <a:t>}</a:t>
            </a:r>
            <a:endParaRPr/>
          </a:p>
          <a:p>
            <a:pPr indent="-342900" lvl="0" marL="342900" rtl="0" algn="l">
              <a:spcBef>
                <a:spcPts val="480"/>
              </a:spcBef>
              <a:spcAft>
                <a:spcPts val="0"/>
              </a:spcAft>
              <a:buSzPts val="2400"/>
              <a:buChar char="●"/>
            </a:pPr>
            <a:r>
              <a:rPr lang="en-US" sz="2400"/>
              <a:t>Each distinct object is either a member or not; listing more than once does not change the set.</a:t>
            </a:r>
            <a:endParaRPr/>
          </a:p>
          <a:p>
            <a:pPr indent="-342900" lvl="0" marL="342900" rtl="0" algn="l">
              <a:spcBef>
                <a:spcPts val="480"/>
              </a:spcBef>
              <a:spcAft>
                <a:spcPts val="0"/>
              </a:spcAft>
              <a:buSzPts val="2400"/>
              <a:buFont typeface="Noto Sans Symbols"/>
              <a:buNone/>
            </a:pPr>
            <a:r>
              <a:rPr lang="en-US" sz="2400">
                <a:latin typeface="Cambria Math"/>
                <a:ea typeface="Cambria Math"/>
                <a:cs typeface="Cambria Math"/>
                <a:sym typeface="Cambria Math"/>
              </a:rPr>
              <a:t>      </a:t>
            </a:r>
            <a:r>
              <a:rPr i="1" lang="en-US" sz="2400">
                <a:latin typeface="Cambria Math"/>
                <a:ea typeface="Cambria Math"/>
                <a:cs typeface="Cambria Math"/>
                <a:sym typeface="Cambria Math"/>
              </a:rPr>
              <a:t>S</a:t>
            </a:r>
            <a:r>
              <a:rPr b="1" lang="en-US" sz="2400">
                <a:latin typeface="Cambria Math"/>
                <a:ea typeface="Cambria Math"/>
                <a:cs typeface="Cambria Math"/>
                <a:sym typeface="Cambria Math"/>
              </a:rPr>
              <a:t> </a:t>
            </a:r>
            <a:r>
              <a:rPr lang="en-US" sz="2400">
                <a:latin typeface="Cambria Math"/>
                <a:ea typeface="Cambria Math"/>
                <a:cs typeface="Cambria Math"/>
                <a:sym typeface="Cambria Math"/>
              </a:rPr>
              <a:t>= {</a:t>
            </a:r>
            <a:r>
              <a:rPr i="1" lang="en-US" sz="2400">
                <a:latin typeface="Cambria Math"/>
                <a:ea typeface="Cambria Math"/>
                <a:cs typeface="Cambria Math"/>
                <a:sym typeface="Cambria Math"/>
              </a:rPr>
              <a:t>a,b,c,d</a:t>
            </a:r>
            <a:r>
              <a:rPr lang="en-US" sz="2400">
                <a:latin typeface="Cambria Math"/>
                <a:ea typeface="Cambria Math"/>
                <a:cs typeface="Cambria Math"/>
                <a:sym typeface="Cambria Math"/>
              </a:rPr>
              <a:t>} = {</a:t>
            </a:r>
            <a:r>
              <a:rPr i="1" lang="en-US" sz="2400">
                <a:latin typeface="Cambria Math"/>
                <a:ea typeface="Cambria Math"/>
                <a:cs typeface="Cambria Math"/>
                <a:sym typeface="Cambria Math"/>
              </a:rPr>
              <a:t>a,b,c,b,c,d</a:t>
            </a:r>
            <a:r>
              <a:rPr lang="en-US" sz="2400">
                <a:latin typeface="Cambria Math"/>
                <a:ea typeface="Cambria Math"/>
                <a:cs typeface="Cambria Math"/>
                <a:sym typeface="Cambria Math"/>
              </a:rPr>
              <a:t>}</a:t>
            </a:r>
            <a:endParaRPr/>
          </a:p>
          <a:p>
            <a:pPr indent="-342900" lvl="0" marL="342900" rtl="0" algn="l">
              <a:spcBef>
                <a:spcPts val="480"/>
              </a:spcBef>
              <a:spcAft>
                <a:spcPts val="0"/>
              </a:spcAft>
              <a:buSzPts val="2400"/>
              <a:buChar char="●"/>
            </a:pPr>
            <a:r>
              <a:rPr lang="en-US" sz="2400">
                <a:latin typeface="Cambria Math"/>
                <a:ea typeface="Cambria Math"/>
                <a:cs typeface="Cambria Math"/>
                <a:sym typeface="Cambria Math"/>
              </a:rPr>
              <a:t>Elipses (…) may be used to describe a set without listing all of the members when the pattern is clear.</a:t>
            </a:r>
            <a:endParaRPr/>
          </a:p>
          <a:p>
            <a:pPr indent="-342900" lvl="0" marL="342900" rtl="0" algn="l">
              <a:spcBef>
                <a:spcPts val="480"/>
              </a:spcBef>
              <a:spcAft>
                <a:spcPts val="0"/>
              </a:spcAft>
              <a:buSzPts val="2400"/>
              <a:buFont typeface="Noto Sans Symbols"/>
              <a:buNone/>
            </a:pPr>
            <a:r>
              <a:rPr lang="en-US" sz="2400">
                <a:latin typeface="Cambria Math"/>
                <a:ea typeface="Cambria Math"/>
                <a:cs typeface="Cambria Math"/>
                <a:sym typeface="Cambria Math"/>
              </a:rPr>
              <a:t>          </a:t>
            </a:r>
            <a:r>
              <a:rPr i="1" lang="en-US" sz="2400">
                <a:latin typeface="Cambria Math"/>
                <a:ea typeface="Cambria Math"/>
                <a:cs typeface="Cambria Math"/>
                <a:sym typeface="Cambria Math"/>
              </a:rPr>
              <a:t>S</a:t>
            </a:r>
            <a:r>
              <a:rPr b="1" lang="en-US" sz="2400">
                <a:latin typeface="Cambria Math"/>
                <a:ea typeface="Cambria Math"/>
                <a:cs typeface="Cambria Math"/>
                <a:sym typeface="Cambria Math"/>
              </a:rPr>
              <a:t> </a:t>
            </a:r>
            <a:r>
              <a:rPr lang="en-US" sz="2400">
                <a:latin typeface="Cambria Math"/>
                <a:ea typeface="Cambria Math"/>
                <a:cs typeface="Cambria Math"/>
                <a:sym typeface="Cambria Math"/>
              </a:rPr>
              <a:t>= {</a:t>
            </a:r>
            <a:r>
              <a:rPr i="1" lang="en-US" sz="2400">
                <a:latin typeface="Cambria Math"/>
                <a:ea typeface="Cambria Math"/>
                <a:cs typeface="Cambria Math"/>
                <a:sym typeface="Cambria Math"/>
              </a:rPr>
              <a:t>a,b,c,d, ……,z </a:t>
            </a:r>
            <a:r>
              <a:rPr lang="en-US" sz="2400">
                <a:latin typeface="Cambria Math"/>
                <a:ea typeface="Cambria Math"/>
                <a:cs typeface="Cambria Math"/>
                <a:sym typeface="Cambria Math"/>
              </a:rPr>
              <a:t>}</a:t>
            </a:r>
            <a:endParaRPr/>
          </a:p>
          <a:p>
            <a:pPr indent="-342900" lvl="0" marL="342900" rtl="0" algn="l">
              <a:spcBef>
                <a:spcPts val="640"/>
              </a:spcBef>
              <a:spcAft>
                <a:spcPts val="0"/>
              </a:spcAft>
              <a:buSzPts val="3200"/>
              <a:buFont typeface="Noto Sans Symbols"/>
              <a:buNone/>
            </a:pPr>
            <a:r>
              <a:t/>
            </a:r>
            <a:endParaRPr>
              <a:latin typeface="Cambria Math"/>
              <a:ea typeface="Cambria Math"/>
              <a:cs typeface="Cambria Math"/>
              <a:sym typeface="Cambria Math"/>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Roster Method</a:t>
            </a:r>
            <a:endParaRPr/>
          </a:p>
        </p:txBody>
      </p:sp>
      <p:sp>
        <p:nvSpPr>
          <p:cNvPr id="1604" name="Google Shape;1604;p21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SzPct val="100000"/>
              <a:buChar char="●"/>
            </a:pPr>
            <a:r>
              <a:rPr lang="en-US"/>
              <a:t>Set of all vowels in the English alphabet:</a:t>
            </a:r>
            <a:endParaRPr/>
          </a:p>
          <a:p>
            <a:pPr indent="-342900" lvl="0" marL="342900" rtl="0" algn="l">
              <a:spcBef>
                <a:spcPts val="592"/>
              </a:spcBef>
              <a:spcAft>
                <a:spcPts val="0"/>
              </a:spcAft>
              <a:buSzPct val="100000"/>
              <a:buFont typeface="Noto Sans Symbols"/>
              <a:buNone/>
            </a:pPr>
            <a:r>
              <a:rPr lang="en-US"/>
              <a:t>              </a:t>
            </a:r>
            <a:r>
              <a:rPr i="1" lang="en-US">
                <a:latin typeface="Cambria Math"/>
                <a:ea typeface="Cambria Math"/>
                <a:cs typeface="Cambria Math"/>
                <a:sym typeface="Cambria Math"/>
              </a:rPr>
              <a:t>V</a:t>
            </a:r>
            <a:r>
              <a:rPr lang="en-US">
                <a:latin typeface="Cambria Math"/>
                <a:ea typeface="Cambria Math"/>
                <a:cs typeface="Cambria Math"/>
                <a:sym typeface="Cambria Math"/>
              </a:rPr>
              <a:t> = {a,e,i,o,u}</a:t>
            </a:r>
            <a:endParaRPr/>
          </a:p>
          <a:p>
            <a:pPr indent="-342900" lvl="0" marL="342900" rtl="0" algn="l">
              <a:spcBef>
                <a:spcPts val="592"/>
              </a:spcBef>
              <a:spcAft>
                <a:spcPts val="0"/>
              </a:spcAft>
              <a:buSzPct val="100000"/>
              <a:buChar char="●"/>
            </a:pPr>
            <a:r>
              <a:rPr lang="en-US"/>
              <a:t>Set of all  odd positive integers less than </a:t>
            </a:r>
            <a:r>
              <a:rPr lang="en-US">
                <a:latin typeface="Cambria Math"/>
                <a:ea typeface="Cambria Math"/>
                <a:cs typeface="Cambria Math"/>
                <a:sym typeface="Cambria Math"/>
              </a:rPr>
              <a:t>10</a:t>
            </a:r>
            <a:r>
              <a:rPr lang="en-US"/>
              <a:t>:</a:t>
            </a:r>
            <a:endParaRPr/>
          </a:p>
          <a:p>
            <a:pPr indent="-342900" lvl="0" marL="342900" rtl="0" algn="l">
              <a:spcBef>
                <a:spcPts val="592"/>
              </a:spcBef>
              <a:spcAft>
                <a:spcPts val="0"/>
              </a:spcAft>
              <a:buSzPct val="100000"/>
              <a:buFont typeface="Noto Sans Symbols"/>
              <a:buNone/>
            </a:pPr>
            <a:r>
              <a:rPr lang="en-US"/>
              <a:t>             </a:t>
            </a:r>
            <a:r>
              <a:rPr i="1" lang="en-US">
                <a:latin typeface="Cambria Math"/>
                <a:ea typeface="Cambria Math"/>
                <a:cs typeface="Cambria Math"/>
                <a:sym typeface="Cambria Math"/>
              </a:rPr>
              <a:t>O</a:t>
            </a:r>
            <a:r>
              <a:rPr lang="en-US">
                <a:latin typeface="Cambria Math"/>
                <a:ea typeface="Cambria Math"/>
                <a:cs typeface="Cambria Math"/>
                <a:sym typeface="Cambria Math"/>
              </a:rPr>
              <a:t> = {1,3,5,7,9}</a:t>
            </a:r>
            <a:endParaRPr/>
          </a:p>
          <a:p>
            <a:pPr indent="-342900" lvl="0" marL="342900" rtl="0" algn="l">
              <a:spcBef>
                <a:spcPts val="592"/>
              </a:spcBef>
              <a:spcAft>
                <a:spcPts val="0"/>
              </a:spcAft>
              <a:buSzPct val="100000"/>
              <a:buChar char="●"/>
            </a:pPr>
            <a:r>
              <a:rPr lang="en-US"/>
              <a:t>Set of all positive integers less than </a:t>
            </a:r>
            <a:r>
              <a:rPr lang="en-US">
                <a:latin typeface="Cambria Math"/>
                <a:ea typeface="Cambria Math"/>
                <a:cs typeface="Cambria Math"/>
                <a:sym typeface="Cambria Math"/>
              </a:rPr>
              <a:t>100</a:t>
            </a:r>
            <a:r>
              <a:rPr lang="en-US"/>
              <a:t>:</a:t>
            </a:r>
            <a:endParaRPr/>
          </a:p>
          <a:p>
            <a:pPr indent="-342900" lvl="0" marL="342900" rtl="0" algn="l">
              <a:spcBef>
                <a:spcPts val="592"/>
              </a:spcBef>
              <a:spcAft>
                <a:spcPts val="0"/>
              </a:spcAft>
              <a:buSzPct val="100000"/>
              <a:buFont typeface="Noto Sans Symbols"/>
              <a:buNone/>
            </a:pPr>
            <a:r>
              <a:rPr lang="en-US"/>
              <a:t>              </a:t>
            </a:r>
            <a:r>
              <a:rPr i="1" lang="en-US">
                <a:latin typeface="Cambria Math"/>
                <a:ea typeface="Cambria Math"/>
                <a:cs typeface="Cambria Math"/>
                <a:sym typeface="Cambria Math"/>
              </a:rPr>
              <a:t>S</a:t>
            </a:r>
            <a:r>
              <a:rPr lang="en-US">
                <a:latin typeface="Cambria Math"/>
                <a:ea typeface="Cambria Math"/>
                <a:cs typeface="Cambria Math"/>
                <a:sym typeface="Cambria Math"/>
              </a:rPr>
              <a:t> = {1,2,3,……..,99}</a:t>
            </a:r>
            <a:endParaRPr/>
          </a:p>
          <a:p>
            <a:pPr indent="-514350" lvl="0" marL="514350" rtl="0" algn="l">
              <a:spcBef>
                <a:spcPts val="592"/>
              </a:spcBef>
              <a:spcAft>
                <a:spcPts val="0"/>
              </a:spcAft>
              <a:buSzPct val="100000"/>
              <a:buChar char="●"/>
            </a:pPr>
            <a:r>
              <a:rPr lang="en-US">
                <a:latin typeface="Cambria Math"/>
                <a:ea typeface="Cambria Math"/>
                <a:cs typeface="Cambria Math"/>
                <a:sym typeface="Cambria Math"/>
              </a:rPr>
              <a:t>Set of all integers less than 0:</a:t>
            </a:r>
            <a:endParaRPr/>
          </a:p>
          <a:p>
            <a:pPr indent="-342900" lvl="0" marL="342900" rtl="0" algn="l">
              <a:spcBef>
                <a:spcPts val="592"/>
              </a:spcBef>
              <a:spcAft>
                <a:spcPts val="0"/>
              </a:spcAft>
              <a:buSzPct val="100000"/>
              <a:buFont typeface="Noto Sans Symbols"/>
              <a:buNone/>
            </a:pPr>
            <a:r>
              <a:rPr lang="en-US">
                <a:latin typeface="Cambria Math"/>
                <a:ea typeface="Cambria Math"/>
                <a:cs typeface="Cambria Math"/>
                <a:sym typeface="Cambria Math"/>
              </a:rPr>
              <a:t>               </a:t>
            </a:r>
            <a:r>
              <a:rPr i="1" lang="en-US">
                <a:latin typeface="Cambria Math"/>
                <a:ea typeface="Cambria Math"/>
                <a:cs typeface="Cambria Math"/>
                <a:sym typeface="Cambria Math"/>
              </a:rPr>
              <a:t>S</a:t>
            </a:r>
            <a:r>
              <a:rPr lang="en-US">
                <a:latin typeface="Cambria Math"/>
                <a:ea typeface="Cambria Math"/>
                <a:cs typeface="Cambria Math"/>
                <a:sym typeface="Cambria Math"/>
              </a:rPr>
              <a:t> = {…., -3,-2,-1}</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Some Important Sets</a:t>
            </a:r>
            <a:endParaRPr/>
          </a:p>
        </p:txBody>
      </p:sp>
      <p:sp>
        <p:nvSpPr>
          <p:cNvPr id="1610" name="Google Shape;1610;p21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latin typeface="Cambria Math"/>
                <a:ea typeface="Cambria Math"/>
                <a:cs typeface="Cambria Math"/>
                <a:sym typeface="Cambria Math"/>
              </a:rPr>
              <a:t>N</a:t>
            </a:r>
            <a:r>
              <a:rPr lang="en-US"/>
              <a:t> = </a:t>
            </a:r>
            <a:r>
              <a:rPr i="1" lang="en-US"/>
              <a:t>natural numbers </a:t>
            </a:r>
            <a:r>
              <a:rPr lang="en-US"/>
              <a:t>= </a:t>
            </a:r>
            <a:r>
              <a:rPr lang="en-US">
                <a:latin typeface="Cambria Math"/>
                <a:ea typeface="Cambria Math"/>
                <a:cs typeface="Cambria Math"/>
                <a:sym typeface="Cambria Math"/>
              </a:rPr>
              <a:t>{0,1,2,3….}</a:t>
            </a:r>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Z</a:t>
            </a:r>
            <a:r>
              <a:rPr lang="en-US"/>
              <a:t> = </a:t>
            </a:r>
            <a:r>
              <a:rPr i="1" lang="en-US"/>
              <a:t>integers</a:t>
            </a:r>
            <a:r>
              <a:rPr lang="en-US"/>
              <a:t> = </a:t>
            </a:r>
            <a:r>
              <a:rPr lang="en-US">
                <a:latin typeface="Cambria Math"/>
                <a:ea typeface="Cambria Math"/>
                <a:cs typeface="Cambria Math"/>
                <a:sym typeface="Cambria Math"/>
              </a:rPr>
              <a:t>{…,-3,-2,-1,0,1,2,3,…}</a:t>
            </a:r>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Z⁺</a:t>
            </a:r>
            <a:r>
              <a:rPr lang="en-US"/>
              <a:t> = </a:t>
            </a:r>
            <a:r>
              <a:rPr i="1" lang="en-US"/>
              <a:t>positive integers </a:t>
            </a:r>
            <a:r>
              <a:rPr lang="en-US"/>
              <a:t>= </a:t>
            </a:r>
            <a:r>
              <a:rPr lang="en-US">
                <a:latin typeface="Cambria Math"/>
                <a:ea typeface="Cambria Math"/>
                <a:cs typeface="Cambria Math"/>
                <a:sym typeface="Cambria Math"/>
              </a:rPr>
              <a:t>{1,2,3,…..}</a:t>
            </a:r>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R</a:t>
            </a:r>
            <a:r>
              <a:rPr lang="en-US"/>
              <a:t> = set of </a:t>
            </a:r>
            <a:r>
              <a:rPr i="1" lang="en-US"/>
              <a:t>real numbers</a:t>
            </a:r>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R</a:t>
            </a:r>
            <a:r>
              <a:rPr b="1" baseline="30000" lang="en-US">
                <a:latin typeface="Cambria Math"/>
                <a:ea typeface="Cambria Math"/>
                <a:cs typeface="Cambria Math"/>
                <a:sym typeface="Cambria Math"/>
              </a:rPr>
              <a:t>+</a:t>
            </a:r>
            <a:r>
              <a:rPr lang="en-US"/>
              <a:t> = set of </a:t>
            </a:r>
            <a:r>
              <a:rPr i="1" lang="en-US"/>
              <a:t>positive real numbers</a:t>
            </a:r>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C</a:t>
            </a:r>
            <a:r>
              <a:rPr lang="en-US"/>
              <a:t> =  set of </a:t>
            </a:r>
            <a:r>
              <a:rPr i="1" lang="en-US"/>
              <a:t>complex numbers</a:t>
            </a:r>
            <a:r>
              <a:rPr lang="en-US"/>
              <a:t>.</a:t>
            </a:r>
            <a:endParaRPr/>
          </a:p>
          <a:p>
            <a:pPr indent="-342900" lvl="0" marL="342900" rtl="0" algn="l">
              <a:spcBef>
                <a:spcPts val="640"/>
              </a:spcBef>
              <a:spcAft>
                <a:spcPts val="0"/>
              </a:spcAft>
              <a:buSzPts val="3200"/>
              <a:buFont typeface="Noto Sans Symbols"/>
              <a:buNone/>
            </a:pPr>
            <a:r>
              <a:rPr b="1" lang="en-US"/>
              <a:t>Q</a:t>
            </a:r>
            <a:r>
              <a:rPr lang="en-US"/>
              <a:t> = set of rational numbers</a:t>
            </a:r>
            <a:endParaRPr/>
          </a:p>
          <a:p>
            <a:pPr indent="-139700" lvl="0" marL="342900" rtl="0" algn="l">
              <a:spcBef>
                <a:spcPts val="640"/>
              </a:spcBef>
              <a:spcAft>
                <a:spcPts val="0"/>
              </a:spcAft>
              <a:buSzPts val="3200"/>
              <a:buNone/>
            </a:pPr>
            <a:r>
              <a:t/>
            </a:r>
            <a:endParaRPr>
              <a:latin typeface="Cambria Math"/>
              <a:ea typeface="Cambria Math"/>
              <a:cs typeface="Cambria Math"/>
              <a:sym typeface="Cambria Math"/>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Set-Builder Notation</a:t>
            </a:r>
            <a:endParaRPr/>
          </a:p>
        </p:txBody>
      </p:sp>
      <p:sp>
        <p:nvSpPr>
          <p:cNvPr id="1616" name="Google Shape;1616;p21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700"/>
              <a:buChar char="●"/>
            </a:pPr>
            <a:r>
              <a:rPr lang="en-US" sz="2700"/>
              <a:t>Specify the property or properties that all members must satisfy:</a:t>
            </a:r>
            <a:endParaRPr/>
          </a:p>
          <a:p>
            <a:pPr indent="-342900" lvl="0" marL="342900" rtl="0" algn="l">
              <a:lnSpc>
                <a:spcPct val="80000"/>
              </a:lnSpc>
              <a:spcBef>
                <a:spcPts val="540"/>
              </a:spcBef>
              <a:spcAft>
                <a:spcPts val="0"/>
              </a:spcAft>
              <a:buSzPts val="2700"/>
              <a:buFont typeface="Noto Sans Symbols"/>
              <a:buNone/>
            </a:pPr>
            <a:r>
              <a:rPr lang="en-US" sz="2700"/>
              <a:t>     </a:t>
            </a:r>
            <a:r>
              <a:rPr i="1" lang="en-US" sz="2700">
                <a:latin typeface="Cambria Math"/>
                <a:ea typeface="Cambria Math"/>
                <a:cs typeface="Cambria Math"/>
                <a:sym typeface="Cambria Math"/>
              </a:rPr>
              <a:t>S</a:t>
            </a:r>
            <a:r>
              <a:rPr lang="en-US" sz="2700">
                <a:latin typeface="Cambria Math"/>
                <a:ea typeface="Cambria Math"/>
                <a:cs typeface="Cambria Math"/>
                <a:sym typeface="Cambria Math"/>
              </a:rPr>
              <a:t> = {</a:t>
            </a:r>
            <a:r>
              <a:rPr i="1" lang="en-US" sz="2700"/>
              <a:t>x</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 </a:t>
            </a:r>
            <a:r>
              <a:rPr i="1" lang="en-US" sz="2700"/>
              <a:t>x</a:t>
            </a:r>
            <a:r>
              <a:rPr lang="en-US" sz="2700">
                <a:latin typeface="Cambria Math"/>
                <a:ea typeface="Cambria Math"/>
                <a:cs typeface="Cambria Math"/>
                <a:sym typeface="Cambria Math"/>
              </a:rPr>
              <a:t> is a positive integer less than 100}</a:t>
            </a:r>
            <a:endParaRPr/>
          </a:p>
          <a:p>
            <a:pPr indent="-342900" lvl="0" marL="342900" rtl="0" algn="l">
              <a:lnSpc>
                <a:spcPct val="80000"/>
              </a:lnSpc>
              <a:spcBef>
                <a:spcPts val="540"/>
              </a:spcBef>
              <a:spcAft>
                <a:spcPts val="0"/>
              </a:spcAft>
              <a:buSzPts val="2700"/>
              <a:buFont typeface="Noto Sans Symbols"/>
              <a:buNone/>
            </a:pPr>
            <a:r>
              <a:rPr lang="en-US" sz="2700">
                <a:latin typeface="Cambria Math"/>
                <a:ea typeface="Cambria Math"/>
                <a:cs typeface="Cambria Math"/>
                <a:sym typeface="Cambria Math"/>
              </a:rPr>
              <a:t>     </a:t>
            </a:r>
            <a:r>
              <a:rPr i="1" lang="en-US" sz="2700">
                <a:latin typeface="Cambria Math"/>
                <a:ea typeface="Cambria Math"/>
                <a:cs typeface="Cambria Math"/>
                <a:sym typeface="Cambria Math"/>
              </a:rPr>
              <a:t>O</a:t>
            </a:r>
            <a:r>
              <a:rPr lang="en-US" sz="2700">
                <a:latin typeface="Cambria Math"/>
                <a:ea typeface="Cambria Math"/>
                <a:cs typeface="Cambria Math"/>
                <a:sym typeface="Cambria Math"/>
              </a:rPr>
              <a:t> = {</a:t>
            </a:r>
            <a:r>
              <a:rPr i="1" lang="en-US" sz="2700"/>
              <a:t>x</a:t>
            </a:r>
            <a:r>
              <a:rPr lang="en-US" sz="2700">
                <a:latin typeface="Cambria Math"/>
                <a:ea typeface="Cambria Math"/>
                <a:cs typeface="Cambria Math"/>
                <a:sym typeface="Cambria Math"/>
              </a:rPr>
              <a:t> | </a:t>
            </a:r>
            <a:r>
              <a:rPr i="1" lang="en-US" sz="2700"/>
              <a:t>x</a:t>
            </a:r>
            <a:r>
              <a:rPr lang="en-US" sz="2700">
                <a:latin typeface="Cambria Math"/>
                <a:ea typeface="Cambria Math"/>
                <a:cs typeface="Cambria Math"/>
                <a:sym typeface="Cambria Math"/>
              </a:rPr>
              <a:t> is an odd positive integer less than 10}</a:t>
            </a:r>
            <a:endParaRPr/>
          </a:p>
          <a:p>
            <a:pPr indent="-342900" lvl="0" marL="342900" rtl="0" algn="l">
              <a:lnSpc>
                <a:spcPct val="80000"/>
              </a:lnSpc>
              <a:spcBef>
                <a:spcPts val="540"/>
              </a:spcBef>
              <a:spcAft>
                <a:spcPts val="0"/>
              </a:spcAft>
              <a:buSzPts val="2700"/>
              <a:buFont typeface="Noto Sans Symbols"/>
              <a:buNone/>
            </a:pPr>
            <a:r>
              <a:rPr b="1" lang="en-US" sz="2700">
                <a:latin typeface="Cambria Math"/>
                <a:ea typeface="Cambria Math"/>
                <a:cs typeface="Cambria Math"/>
                <a:sym typeface="Cambria Math"/>
              </a:rPr>
              <a:t>     </a:t>
            </a:r>
            <a:r>
              <a:rPr i="1" lang="en-US" sz="2700">
                <a:latin typeface="Cambria Math"/>
                <a:ea typeface="Cambria Math"/>
                <a:cs typeface="Cambria Math"/>
                <a:sym typeface="Cambria Math"/>
              </a:rPr>
              <a:t>O</a:t>
            </a:r>
            <a:r>
              <a:rPr lang="en-US" sz="2700">
                <a:latin typeface="Cambria Math"/>
                <a:ea typeface="Cambria Math"/>
                <a:cs typeface="Cambria Math"/>
                <a:sym typeface="Cambria Math"/>
              </a:rPr>
              <a:t> = {</a:t>
            </a:r>
            <a:r>
              <a:rPr i="1" lang="en-US" sz="2700"/>
              <a:t>x</a:t>
            </a:r>
            <a:r>
              <a:rPr lang="en-US" sz="2700">
                <a:latin typeface="Cambria Math"/>
                <a:ea typeface="Cambria Math"/>
                <a:cs typeface="Cambria Math"/>
                <a:sym typeface="Cambria Math"/>
              </a:rPr>
              <a:t> ∈</a:t>
            </a:r>
            <a:r>
              <a:rPr b="1" lang="en-US" sz="2700">
                <a:latin typeface="Cambria Math"/>
                <a:ea typeface="Cambria Math"/>
                <a:cs typeface="Cambria Math"/>
                <a:sym typeface="Cambria Math"/>
              </a:rPr>
              <a:t> Z⁺</a:t>
            </a:r>
            <a:r>
              <a:rPr lang="en-US" sz="2700">
                <a:latin typeface="Cambria Math"/>
                <a:ea typeface="Cambria Math"/>
                <a:cs typeface="Cambria Math"/>
                <a:sym typeface="Cambria Math"/>
              </a:rPr>
              <a:t> | </a:t>
            </a:r>
            <a:r>
              <a:rPr i="1" lang="en-US" sz="2700"/>
              <a:t>x</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is odd and </a:t>
            </a:r>
            <a:r>
              <a:rPr i="1" lang="en-US" sz="2700"/>
              <a:t>x</a:t>
            </a:r>
            <a:r>
              <a:rPr lang="en-US" sz="2700">
                <a:latin typeface="Cambria Math"/>
                <a:ea typeface="Cambria Math"/>
                <a:cs typeface="Cambria Math"/>
                <a:sym typeface="Cambria Math"/>
              </a:rPr>
              <a:t> &lt; 10}</a:t>
            </a:r>
            <a:endParaRPr/>
          </a:p>
          <a:p>
            <a:pPr indent="-342900" lvl="0" marL="342900" rtl="0" algn="l">
              <a:lnSpc>
                <a:spcPct val="80000"/>
              </a:lnSpc>
              <a:spcBef>
                <a:spcPts val="540"/>
              </a:spcBef>
              <a:spcAft>
                <a:spcPts val="0"/>
              </a:spcAft>
              <a:buSzPts val="2700"/>
              <a:buChar char="●"/>
            </a:pPr>
            <a:r>
              <a:rPr lang="en-US" sz="2700"/>
              <a:t>A predicate may be used: </a:t>
            </a:r>
            <a:endParaRPr/>
          </a:p>
          <a:p>
            <a:pPr indent="-342900" lvl="0" marL="342900" rtl="0" algn="l">
              <a:lnSpc>
                <a:spcPct val="80000"/>
              </a:lnSpc>
              <a:spcBef>
                <a:spcPts val="540"/>
              </a:spcBef>
              <a:spcAft>
                <a:spcPts val="0"/>
              </a:spcAft>
              <a:buSzPts val="2700"/>
              <a:buFont typeface="Noto Sans Symbols"/>
              <a:buNone/>
            </a:pPr>
            <a:r>
              <a:rPr lang="en-US" sz="2700"/>
              <a:t>                 </a:t>
            </a:r>
            <a:r>
              <a:rPr i="1" lang="en-US" sz="2700">
                <a:latin typeface="Cambria Math"/>
                <a:ea typeface="Cambria Math"/>
                <a:cs typeface="Cambria Math"/>
                <a:sym typeface="Cambria Math"/>
              </a:rPr>
              <a:t>S</a:t>
            </a:r>
            <a:r>
              <a:rPr b="1" i="1" lang="en-US" sz="2700">
                <a:latin typeface="Cambria Math"/>
                <a:ea typeface="Cambria Math"/>
                <a:cs typeface="Cambria Math"/>
                <a:sym typeface="Cambria Math"/>
              </a:rPr>
              <a:t> </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a:t>
            </a:r>
            <a:r>
              <a:rPr i="1" lang="en-US" sz="2700"/>
              <a:t>x</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 P(</a:t>
            </a:r>
            <a:r>
              <a:rPr i="1" lang="en-US" sz="2700"/>
              <a:t>x</a:t>
            </a:r>
            <a:r>
              <a:rPr lang="en-US" sz="2700">
                <a:latin typeface="Cambria Math"/>
                <a:ea typeface="Cambria Math"/>
                <a:cs typeface="Cambria Math"/>
                <a:sym typeface="Cambria Math"/>
              </a:rPr>
              <a:t>)}</a:t>
            </a:r>
            <a:endParaRPr/>
          </a:p>
          <a:p>
            <a:pPr indent="-342900" lvl="0" marL="342900" rtl="0" algn="l">
              <a:lnSpc>
                <a:spcPct val="80000"/>
              </a:lnSpc>
              <a:spcBef>
                <a:spcPts val="540"/>
              </a:spcBef>
              <a:spcAft>
                <a:spcPts val="0"/>
              </a:spcAft>
              <a:buSzPts val="2700"/>
              <a:buChar char="●"/>
            </a:pPr>
            <a:r>
              <a:rPr lang="en-US" sz="2700"/>
              <a:t>Example: </a:t>
            </a:r>
            <a:r>
              <a:rPr i="1" lang="en-US" sz="2700">
                <a:latin typeface="Cambria Math"/>
                <a:ea typeface="Cambria Math"/>
                <a:cs typeface="Cambria Math"/>
                <a:sym typeface="Cambria Math"/>
              </a:rPr>
              <a:t>S</a:t>
            </a:r>
            <a:r>
              <a:rPr b="1" i="1" lang="en-US" sz="2700">
                <a:latin typeface="Cambria Math"/>
                <a:ea typeface="Cambria Math"/>
                <a:cs typeface="Cambria Math"/>
                <a:sym typeface="Cambria Math"/>
              </a:rPr>
              <a:t> </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a:t>
            </a:r>
            <a:r>
              <a:rPr i="1" lang="en-US" sz="2700"/>
              <a:t>x</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 </a:t>
            </a:r>
            <a:r>
              <a:rPr lang="en-US" sz="2700">
                <a:latin typeface="Cambria Math"/>
                <a:ea typeface="Cambria Math"/>
                <a:cs typeface="Cambria Math"/>
                <a:sym typeface="Cambria Math"/>
              </a:rPr>
              <a:t>Prime(</a:t>
            </a:r>
            <a:r>
              <a:rPr i="1" lang="en-US" sz="2700"/>
              <a:t>x</a:t>
            </a:r>
            <a:r>
              <a:rPr lang="en-US" sz="2700">
                <a:latin typeface="Cambria Math"/>
                <a:ea typeface="Cambria Math"/>
                <a:cs typeface="Cambria Math"/>
                <a:sym typeface="Cambria Math"/>
              </a:rPr>
              <a:t>)}</a:t>
            </a:r>
            <a:endParaRPr/>
          </a:p>
          <a:p>
            <a:pPr indent="-342900" lvl="0" marL="342900" rtl="0" algn="l">
              <a:lnSpc>
                <a:spcPct val="80000"/>
              </a:lnSpc>
              <a:spcBef>
                <a:spcPts val="540"/>
              </a:spcBef>
              <a:spcAft>
                <a:spcPts val="0"/>
              </a:spcAft>
              <a:buSzPts val="2700"/>
              <a:buChar char="●"/>
            </a:pPr>
            <a:r>
              <a:rPr lang="en-US" sz="2700"/>
              <a:t>Positive rational numbers</a:t>
            </a:r>
            <a:r>
              <a:rPr i="1" lang="en-US" sz="2700"/>
              <a:t>:</a:t>
            </a:r>
            <a:endParaRPr/>
          </a:p>
          <a:p>
            <a:pPr indent="-342900" lvl="0" marL="342900" rtl="0" algn="l">
              <a:lnSpc>
                <a:spcPct val="80000"/>
              </a:lnSpc>
              <a:spcBef>
                <a:spcPts val="540"/>
              </a:spcBef>
              <a:spcAft>
                <a:spcPts val="0"/>
              </a:spcAft>
              <a:buSzPts val="2700"/>
              <a:buFont typeface="Noto Sans Symbols"/>
              <a:buNone/>
            </a:pPr>
            <a:r>
              <a:rPr i="1" lang="en-US" sz="2700"/>
              <a:t>        </a:t>
            </a:r>
            <a:r>
              <a:rPr b="1" lang="en-US" sz="2700">
                <a:latin typeface="Cambria Math"/>
                <a:ea typeface="Cambria Math"/>
                <a:cs typeface="Cambria Math"/>
                <a:sym typeface="Cambria Math"/>
              </a:rPr>
              <a:t>Q</a:t>
            </a:r>
            <a:r>
              <a:rPr b="1" baseline="30000" lang="en-US" sz="2700">
                <a:latin typeface="Cambria Math"/>
                <a:ea typeface="Cambria Math"/>
                <a:cs typeface="Cambria Math"/>
                <a:sym typeface="Cambria Math"/>
              </a:rPr>
              <a:t>+</a:t>
            </a:r>
            <a:r>
              <a:rPr baseline="30000" lang="en-US" sz="2700">
                <a:latin typeface="Cambria Math"/>
                <a:ea typeface="Cambria Math"/>
                <a:cs typeface="Cambria Math"/>
                <a:sym typeface="Cambria Math"/>
              </a:rPr>
              <a:t> </a:t>
            </a:r>
            <a:r>
              <a:rPr lang="en-US" sz="2700">
                <a:latin typeface="Cambria Math"/>
                <a:ea typeface="Cambria Math"/>
                <a:cs typeface="Cambria Math"/>
                <a:sym typeface="Cambria Math"/>
              </a:rPr>
              <a:t>= {</a:t>
            </a:r>
            <a:r>
              <a:rPr i="1" lang="en-US" sz="2700"/>
              <a:t>x</a:t>
            </a:r>
            <a:r>
              <a:rPr lang="en-US" sz="2700">
                <a:latin typeface="Cambria Math"/>
                <a:ea typeface="Cambria Math"/>
                <a:cs typeface="Cambria Math"/>
                <a:sym typeface="Cambria Math"/>
              </a:rPr>
              <a:t> ∈ </a:t>
            </a:r>
            <a:r>
              <a:rPr b="1" lang="en-US" sz="2700"/>
              <a:t>R</a:t>
            </a:r>
            <a:r>
              <a:rPr lang="en-US" sz="2700">
                <a:latin typeface="Cambria Math"/>
                <a:ea typeface="Cambria Math"/>
                <a:cs typeface="Cambria Math"/>
                <a:sym typeface="Cambria Math"/>
              </a:rPr>
              <a:t> | </a:t>
            </a:r>
            <a:r>
              <a:rPr i="1" lang="en-US" sz="2700"/>
              <a:t>x</a:t>
            </a:r>
            <a:r>
              <a:rPr lang="en-US" sz="2700">
                <a:latin typeface="Cambria Math"/>
                <a:ea typeface="Cambria Math"/>
                <a:cs typeface="Cambria Math"/>
                <a:sym typeface="Cambria Math"/>
              </a:rPr>
              <a:t> = </a:t>
            </a:r>
            <a:r>
              <a:rPr i="1" lang="en-US" sz="2700">
                <a:latin typeface="Cambria Math"/>
                <a:ea typeface="Cambria Math"/>
                <a:cs typeface="Cambria Math"/>
                <a:sym typeface="Cambria Math"/>
              </a:rPr>
              <a:t>p</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q</a:t>
            </a:r>
            <a:r>
              <a:rPr lang="en-US" sz="2700">
                <a:latin typeface="Cambria Math"/>
                <a:ea typeface="Cambria Math"/>
                <a:cs typeface="Cambria Math"/>
                <a:sym typeface="Cambria Math"/>
              </a:rPr>
              <a:t>, for some positive integers </a:t>
            </a:r>
            <a:r>
              <a:rPr i="1" lang="en-US" sz="2700">
                <a:latin typeface="Cambria Math"/>
                <a:ea typeface="Cambria Math"/>
                <a:cs typeface="Cambria Math"/>
                <a:sym typeface="Cambria Math"/>
              </a:rPr>
              <a:t>p</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q</a:t>
            </a:r>
            <a:r>
              <a:rPr lang="en-US" sz="2700">
                <a:latin typeface="Cambria Math"/>
                <a:ea typeface="Cambria Math"/>
                <a:cs typeface="Cambria Math"/>
                <a:sym typeface="Cambria Math"/>
              </a:rPr>
              <a:t>}</a:t>
            </a:r>
            <a:endParaRPr/>
          </a:p>
          <a:p>
            <a:pPr indent="-171450" lvl="0" marL="342900" rtl="0" algn="l">
              <a:lnSpc>
                <a:spcPct val="80000"/>
              </a:lnSpc>
              <a:spcBef>
                <a:spcPts val="540"/>
              </a:spcBef>
              <a:spcAft>
                <a:spcPts val="0"/>
              </a:spcAft>
              <a:buSzPts val="2700"/>
              <a:buNone/>
            </a:pPr>
            <a:r>
              <a:t/>
            </a:r>
            <a:endParaRPr i="1" sz="2700">
              <a:latin typeface="Cambria Math"/>
              <a:ea typeface="Cambria Math"/>
              <a:cs typeface="Cambria Math"/>
              <a:sym typeface="Cambria Math"/>
            </a:endParaRPr>
          </a:p>
          <a:p>
            <a:pPr indent="-342900" lvl="0" marL="342900" rtl="0" algn="l">
              <a:lnSpc>
                <a:spcPct val="80000"/>
              </a:lnSpc>
              <a:spcBef>
                <a:spcPts val="540"/>
              </a:spcBef>
              <a:spcAft>
                <a:spcPts val="0"/>
              </a:spcAft>
              <a:buSzPts val="2700"/>
              <a:buFont typeface="Noto Sans Symbols"/>
              <a:buNone/>
            </a:pPr>
            <a:r>
              <a:t/>
            </a:r>
            <a:endParaRPr sz="2700"/>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Universal Set and Empty Set</a:t>
            </a:r>
            <a:endParaRPr/>
          </a:p>
        </p:txBody>
      </p:sp>
      <p:sp>
        <p:nvSpPr>
          <p:cNvPr id="1622" name="Google Shape;1622;p21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The </a:t>
            </a:r>
            <a:r>
              <a:rPr i="1" lang="en-US"/>
              <a:t>universal set</a:t>
            </a:r>
            <a:r>
              <a:rPr lang="en-US"/>
              <a:t> </a:t>
            </a:r>
            <a:r>
              <a:rPr i="1" lang="en-US"/>
              <a:t>U </a:t>
            </a:r>
            <a:r>
              <a:rPr lang="en-US"/>
              <a:t>is the set containing everything currently under consideration. </a:t>
            </a:r>
            <a:endParaRPr i="1"/>
          </a:p>
          <a:p>
            <a:pPr indent="-285750" lvl="1" marL="742950" rtl="0" algn="l">
              <a:spcBef>
                <a:spcPts val="540"/>
              </a:spcBef>
              <a:spcAft>
                <a:spcPts val="0"/>
              </a:spcAft>
              <a:buSzPts val="2700"/>
              <a:buChar char="⚪"/>
            </a:pPr>
            <a:r>
              <a:rPr lang="en-US"/>
              <a:t>Sometimes implicit</a:t>
            </a:r>
            <a:endParaRPr/>
          </a:p>
          <a:p>
            <a:pPr indent="-285750" lvl="1" marL="742950" rtl="0" algn="l">
              <a:spcBef>
                <a:spcPts val="540"/>
              </a:spcBef>
              <a:spcAft>
                <a:spcPts val="0"/>
              </a:spcAft>
              <a:buSzPts val="2700"/>
              <a:buChar char="⚪"/>
            </a:pPr>
            <a:r>
              <a:rPr lang="en-US"/>
              <a:t>Sometimes explicitly stated.</a:t>
            </a:r>
            <a:endParaRPr/>
          </a:p>
          <a:p>
            <a:pPr indent="-285750" lvl="1" marL="742950" rtl="0" algn="l">
              <a:spcBef>
                <a:spcPts val="540"/>
              </a:spcBef>
              <a:spcAft>
                <a:spcPts val="0"/>
              </a:spcAft>
              <a:buSzPts val="2700"/>
              <a:buChar char="⚪"/>
            </a:pPr>
            <a:r>
              <a:rPr lang="en-US"/>
              <a:t>Contents depend on the context.</a:t>
            </a:r>
            <a:endParaRPr/>
          </a:p>
          <a:p>
            <a:pPr indent="-342900" lvl="0" marL="342900" rtl="0" algn="l">
              <a:spcBef>
                <a:spcPts val="640"/>
              </a:spcBef>
              <a:spcAft>
                <a:spcPts val="0"/>
              </a:spcAft>
              <a:buSzPts val="3200"/>
              <a:buChar char="●"/>
            </a:pPr>
            <a:r>
              <a:rPr lang="en-US"/>
              <a:t>The empty set is the set with no</a:t>
            </a:r>
            <a:endParaRPr/>
          </a:p>
          <a:p>
            <a:pPr indent="-342900" lvl="0" marL="342900" rtl="0" algn="l">
              <a:spcBef>
                <a:spcPts val="640"/>
              </a:spcBef>
              <a:spcAft>
                <a:spcPts val="0"/>
              </a:spcAft>
              <a:buSzPts val="3200"/>
              <a:buFont typeface="Noto Sans Symbols"/>
              <a:buNone/>
            </a:pPr>
            <a:r>
              <a:rPr lang="en-US"/>
              <a:t>      elements. Symbolized </a:t>
            </a:r>
            <a:r>
              <a:rPr lang="en-US">
                <a:latin typeface="Cambria Math"/>
                <a:ea typeface="Cambria Math"/>
                <a:cs typeface="Cambria Math"/>
                <a:sym typeface="Cambria Math"/>
              </a:rPr>
              <a:t>∅, but</a:t>
            </a:r>
            <a:endParaRPr/>
          </a:p>
          <a:p>
            <a:pPr indent="-342900" lvl="0" marL="342900" rtl="0" algn="l">
              <a:spcBef>
                <a:spcPts val="640"/>
              </a:spcBef>
              <a:spcAft>
                <a:spcPts val="0"/>
              </a:spcAft>
              <a:buSzPts val="3200"/>
              <a:buFont typeface="Noto Sans Symbols"/>
              <a:buNone/>
            </a:pPr>
            <a:r>
              <a:rPr lang="en-US">
                <a:latin typeface="Cambria Math"/>
                <a:ea typeface="Cambria Math"/>
                <a:cs typeface="Cambria Math"/>
                <a:sym typeface="Cambria Math"/>
              </a:rPr>
              <a:t>       </a:t>
            </a:r>
            <a:r>
              <a:rPr lang="en-US"/>
              <a:t>{} also used.</a:t>
            </a:r>
            <a:endParaRPr/>
          </a:p>
        </p:txBody>
      </p:sp>
      <p:sp>
        <p:nvSpPr>
          <p:cNvPr id="1623" name="Google Shape;1623;p218"/>
          <p:cNvSpPr/>
          <p:nvPr/>
        </p:nvSpPr>
        <p:spPr>
          <a:xfrm>
            <a:off x="7010400" y="3559175"/>
            <a:ext cx="1981200" cy="16764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4" name="Google Shape;1624;p218"/>
          <p:cNvSpPr/>
          <p:nvPr/>
        </p:nvSpPr>
        <p:spPr>
          <a:xfrm>
            <a:off x="7467600" y="4078288"/>
            <a:ext cx="762000" cy="6096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5" name="Google Shape;1625;p218"/>
          <p:cNvSpPr txBox="1"/>
          <p:nvPr/>
        </p:nvSpPr>
        <p:spPr>
          <a:xfrm>
            <a:off x="7696200" y="3657600"/>
            <a:ext cx="4572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sp>
        <p:nvSpPr>
          <p:cNvPr id="1626" name="Google Shape;1626;p218"/>
          <p:cNvSpPr txBox="1"/>
          <p:nvPr/>
        </p:nvSpPr>
        <p:spPr>
          <a:xfrm>
            <a:off x="6248400" y="2895600"/>
            <a:ext cx="1828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a:t>
            </a:r>
            <a:endParaRPr/>
          </a:p>
        </p:txBody>
      </p:sp>
      <p:sp>
        <p:nvSpPr>
          <p:cNvPr id="1627" name="Google Shape;1627;p218"/>
          <p:cNvSpPr txBox="1"/>
          <p:nvPr/>
        </p:nvSpPr>
        <p:spPr>
          <a:xfrm>
            <a:off x="7315200" y="4103688"/>
            <a:ext cx="1828800" cy="646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 e i</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o u</a:t>
            </a:r>
            <a:endParaRPr/>
          </a:p>
        </p:txBody>
      </p:sp>
      <p:sp>
        <p:nvSpPr>
          <p:cNvPr id="1628" name="Google Shape;1628;p218"/>
          <p:cNvSpPr txBox="1"/>
          <p:nvPr/>
        </p:nvSpPr>
        <p:spPr>
          <a:xfrm>
            <a:off x="7086600" y="4271963"/>
            <a:ext cx="4572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V</a:t>
            </a:r>
            <a:endParaRPr/>
          </a:p>
        </p:txBody>
      </p:sp>
      <p:pic>
        <p:nvPicPr>
          <p:cNvPr descr="0204.jpg" id="1629" name="Google Shape;1629;p218"/>
          <p:cNvPicPr preferRelativeResize="0"/>
          <p:nvPr/>
        </p:nvPicPr>
        <p:blipFill rotWithShape="1">
          <a:blip r:embed="rId3">
            <a:alphaModFix/>
          </a:blip>
          <a:srcRect b="0" l="0" r="0" t="0"/>
          <a:stretch/>
        </p:blipFill>
        <p:spPr>
          <a:xfrm>
            <a:off x="4800600" y="5486400"/>
            <a:ext cx="893763" cy="1036638"/>
          </a:xfrm>
          <a:prstGeom prst="rect">
            <a:avLst/>
          </a:prstGeom>
          <a:noFill/>
          <a:ln>
            <a:noFill/>
          </a:ln>
        </p:spPr>
      </p:pic>
      <p:sp>
        <p:nvSpPr>
          <p:cNvPr id="1630" name="Google Shape;1630;p218"/>
          <p:cNvSpPr txBox="1"/>
          <p:nvPr/>
        </p:nvSpPr>
        <p:spPr>
          <a:xfrm>
            <a:off x="5943600" y="5638800"/>
            <a:ext cx="28194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John Venn (1834-1923)</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Cambridge, UK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descr="Screen Clipping" id="382" name="Google Shape;382;p48"/>
          <p:cNvPicPr preferRelativeResize="0"/>
          <p:nvPr>
            <p:ph idx="1" type="body"/>
          </p:nvPr>
        </p:nvPicPr>
        <p:blipFill rotWithShape="1">
          <a:blip r:embed="rId3">
            <a:alphaModFix/>
          </a:blip>
          <a:srcRect b="0" l="0" r="0" t="0"/>
          <a:stretch/>
        </p:blipFill>
        <p:spPr>
          <a:xfrm>
            <a:off x="228600" y="506413"/>
            <a:ext cx="6324600" cy="1785937"/>
          </a:xfrm>
          <a:prstGeom prst="rect">
            <a:avLst/>
          </a:prstGeom>
          <a:noFill/>
          <a:ln>
            <a:noFill/>
          </a:ln>
        </p:spPr>
      </p:pic>
      <p:sp>
        <p:nvSpPr>
          <p:cNvPr id="383" name="Google Shape;383;p4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384" name="Google Shape;384;p48"/>
          <p:cNvPicPr preferRelativeResize="0"/>
          <p:nvPr/>
        </p:nvPicPr>
        <p:blipFill rotWithShape="1">
          <a:blip r:embed="rId4">
            <a:alphaModFix/>
          </a:blip>
          <a:srcRect b="0" l="0" r="0" t="0"/>
          <a:stretch/>
        </p:blipFill>
        <p:spPr>
          <a:xfrm>
            <a:off x="223838" y="2338388"/>
            <a:ext cx="7215187" cy="2081212"/>
          </a:xfrm>
          <a:prstGeom prst="rect">
            <a:avLst/>
          </a:prstGeom>
          <a:noFill/>
          <a:ln>
            <a:noFill/>
          </a:ln>
        </p:spPr>
      </p:pic>
      <p:pic>
        <p:nvPicPr>
          <p:cNvPr descr="Screen Clipping" id="385" name="Google Shape;385;p48"/>
          <p:cNvPicPr preferRelativeResize="0"/>
          <p:nvPr/>
        </p:nvPicPr>
        <p:blipFill rotWithShape="1">
          <a:blip r:embed="rId5">
            <a:alphaModFix/>
          </a:blip>
          <a:srcRect b="0" l="0" r="0" t="0"/>
          <a:stretch/>
        </p:blipFill>
        <p:spPr>
          <a:xfrm>
            <a:off x="223838" y="4419600"/>
            <a:ext cx="7343775" cy="2189163"/>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2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Some things to remember</a:t>
            </a:r>
            <a:endParaRPr/>
          </a:p>
        </p:txBody>
      </p:sp>
      <p:sp>
        <p:nvSpPr>
          <p:cNvPr id="1636" name="Google Shape;1636;p21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Sets can be elements of sets.</a:t>
            </a:r>
            <a:endParaRPr/>
          </a:p>
          <a:p>
            <a:pPr indent="-342900" lvl="0" marL="342900" rtl="0" algn="l">
              <a:spcBef>
                <a:spcPts val="640"/>
              </a:spcBef>
              <a:spcAft>
                <a:spcPts val="0"/>
              </a:spcAft>
              <a:buSzPts val="3200"/>
              <a:buFont typeface="Noto Sans Symbols"/>
              <a:buNone/>
            </a:pPr>
            <a:r>
              <a:rPr lang="en-US">
                <a:latin typeface="Cambria Math"/>
                <a:ea typeface="Cambria Math"/>
                <a:cs typeface="Cambria Math"/>
                <a:sym typeface="Cambria Math"/>
              </a:rPr>
              <a:t>         {{1,2,3},</a:t>
            </a:r>
            <a:r>
              <a:rPr i="1" lang="en-US">
                <a:latin typeface="Cambria Math"/>
                <a:ea typeface="Cambria Math"/>
                <a:cs typeface="Cambria Math"/>
                <a:sym typeface="Cambria Math"/>
              </a:rPr>
              <a:t>a</a:t>
            </a:r>
            <a:r>
              <a:rPr lang="en-US">
                <a:latin typeface="Cambria Math"/>
                <a:ea typeface="Cambria Math"/>
                <a:cs typeface="Cambria Math"/>
                <a:sym typeface="Cambria Math"/>
              </a:rPr>
              <a:t>, {</a:t>
            </a:r>
            <a:r>
              <a:rPr i="1" lang="en-US">
                <a:latin typeface="Cambria Math"/>
                <a:ea typeface="Cambria Math"/>
                <a:cs typeface="Cambria Math"/>
                <a:sym typeface="Cambria Math"/>
              </a:rPr>
              <a:t>b,c</a:t>
            </a:r>
            <a:r>
              <a:rPr lang="en-US">
                <a:latin typeface="Cambria Math"/>
                <a:ea typeface="Cambria Math"/>
                <a:cs typeface="Cambria Math"/>
                <a:sym typeface="Cambria Math"/>
              </a:rPr>
              <a:t>}}</a:t>
            </a:r>
            <a:endParaRPr/>
          </a:p>
          <a:p>
            <a:pPr indent="-342900" lvl="0" marL="342900" rtl="0" algn="l">
              <a:spcBef>
                <a:spcPts val="640"/>
              </a:spcBef>
              <a:spcAft>
                <a:spcPts val="0"/>
              </a:spcAft>
              <a:buSzPts val="3200"/>
              <a:buFont typeface="Noto Sans Symbols"/>
              <a:buNone/>
            </a:pPr>
            <a:r>
              <a:rPr lang="en-US">
                <a:latin typeface="Cambria Math"/>
                <a:ea typeface="Cambria Math"/>
                <a:cs typeface="Cambria Math"/>
                <a:sym typeface="Cambria Math"/>
              </a:rPr>
              <a:t>          {</a:t>
            </a:r>
            <a:r>
              <a:rPr b="1" lang="en-US">
                <a:latin typeface="Cambria Math"/>
                <a:ea typeface="Cambria Math"/>
                <a:cs typeface="Cambria Math"/>
                <a:sym typeface="Cambria Math"/>
              </a:rPr>
              <a:t>N</a:t>
            </a:r>
            <a:r>
              <a:rPr lang="en-US">
                <a:latin typeface="Cambria Math"/>
                <a:ea typeface="Cambria Math"/>
                <a:cs typeface="Cambria Math"/>
                <a:sym typeface="Cambria Math"/>
              </a:rPr>
              <a:t>,</a:t>
            </a:r>
            <a:r>
              <a:rPr b="1" lang="en-US">
                <a:latin typeface="Cambria Math"/>
                <a:ea typeface="Cambria Math"/>
                <a:cs typeface="Cambria Math"/>
                <a:sym typeface="Cambria Math"/>
              </a:rPr>
              <a:t>Z</a:t>
            </a:r>
            <a:r>
              <a:rPr lang="en-US">
                <a:latin typeface="Cambria Math"/>
                <a:ea typeface="Cambria Math"/>
                <a:cs typeface="Cambria Math"/>
                <a:sym typeface="Cambria Math"/>
              </a:rPr>
              <a:t>,</a:t>
            </a:r>
            <a:r>
              <a:rPr b="1" lang="en-US">
                <a:latin typeface="Cambria Math"/>
                <a:ea typeface="Cambria Math"/>
                <a:cs typeface="Cambria Math"/>
                <a:sym typeface="Cambria Math"/>
              </a:rPr>
              <a:t>Q</a:t>
            </a:r>
            <a:r>
              <a:rPr lang="en-US">
                <a:latin typeface="Cambria Math"/>
                <a:ea typeface="Cambria Math"/>
                <a:cs typeface="Cambria Math"/>
                <a:sym typeface="Cambria Math"/>
              </a:rPr>
              <a:t>,</a:t>
            </a:r>
            <a:r>
              <a:rPr b="1" lang="en-US">
                <a:latin typeface="Cambria Math"/>
                <a:ea typeface="Cambria Math"/>
                <a:cs typeface="Cambria Math"/>
                <a:sym typeface="Cambria Math"/>
              </a:rPr>
              <a:t>R</a:t>
            </a:r>
            <a:r>
              <a:rPr lang="en-US">
                <a:latin typeface="Cambria Math"/>
                <a:ea typeface="Cambria Math"/>
                <a:cs typeface="Cambria Math"/>
                <a:sym typeface="Cambria Math"/>
              </a:rPr>
              <a:t>}</a:t>
            </a:r>
            <a:endParaRPr/>
          </a:p>
          <a:p>
            <a:pPr indent="-342900" lvl="0" marL="342900" rtl="0" algn="l">
              <a:spcBef>
                <a:spcPts val="640"/>
              </a:spcBef>
              <a:spcAft>
                <a:spcPts val="0"/>
              </a:spcAft>
              <a:buSzPts val="3200"/>
              <a:buChar char="●"/>
            </a:pPr>
            <a:r>
              <a:rPr lang="en-US"/>
              <a:t>The empty set is different from a set containing the empty set.</a:t>
            </a:r>
            <a:endParaRPr/>
          </a:p>
          <a:p>
            <a:pPr indent="-342900" lvl="0" marL="342900" rtl="0" algn="l">
              <a:spcBef>
                <a:spcPts val="640"/>
              </a:spcBef>
              <a:spcAft>
                <a:spcPts val="0"/>
              </a:spcAft>
              <a:buSzPts val="3200"/>
              <a:buFont typeface="Noto Sans Symbols"/>
              <a:buNone/>
            </a:pPr>
            <a:r>
              <a:rPr lang="en-US"/>
              <a:t>       </a:t>
            </a:r>
            <a:r>
              <a:rPr lang="en-US">
                <a:latin typeface="Cambria Math"/>
                <a:ea typeface="Cambria Math"/>
                <a:cs typeface="Cambria Math"/>
                <a:sym typeface="Cambria Math"/>
              </a:rPr>
              <a:t>∅</a:t>
            </a:r>
            <a:r>
              <a:rPr lang="en-US"/>
              <a:t>  </a:t>
            </a:r>
            <a:r>
              <a:rPr lang="en-US">
                <a:latin typeface="Cambria Math"/>
                <a:ea typeface="Cambria Math"/>
                <a:cs typeface="Cambria Math"/>
                <a:sym typeface="Cambria Math"/>
              </a:rPr>
              <a:t>≠ { ∅ }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 Equality</a:t>
            </a:r>
            <a:endParaRPr/>
          </a:p>
        </p:txBody>
      </p:sp>
      <p:sp>
        <p:nvSpPr>
          <p:cNvPr id="1643" name="Google Shape;1643;p22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   Definition</a:t>
            </a:r>
            <a:r>
              <a:rPr lang="en-US"/>
              <a:t>: Two sets are </a:t>
            </a:r>
            <a:r>
              <a:rPr i="1" lang="en-US"/>
              <a:t>equal</a:t>
            </a:r>
            <a:r>
              <a:rPr lang="en-US"/>
              <a:t> if and only if they have the same elements. </a:t>
            </a:r>
            <a:endParaRPr/>
          </a:p>
          <a:p>
            <a:pPr indent="-285750" lvl="1" marL="742950" rtl="0" algn="l">
              <a:spcBef>
                <a:spcPts val="540"/>
              </a:spcBef>
              <a:spcAft>
                <a:spcPts val="0"/>
              </a:spcAft>
              <a:buSzPts val="2700"/>
              <a:buChar char="⚪"/>
            </a:pPr>
            <a:r>
              <a:rPr lang="en-US"/>
              <a:t>Therefore if A and B are sets, then A and B are equal if and only if                                         . </a:t>
            </a:r>
            <a:endParaRPr/>
          </a:p>
          <a:p>
            <a:pPr indent="-285750" lvl="1" marL="742950" rtl="0" algn="l">
              <a:spcBef>
                <a:spcPts val="540"/>
              </a:spcBef>
              <a:spcAft>
                <a:spcPts val="0"/>
              </a:spcAft>
              <a:buSzPts val="2700"/>
              <a:buChar char="⚪"/>
            </a:pPr>
            <a:r>
              <a:rPr lang="en-US"/>
              <a:t>We write </a:t>
            </a:r>
            <a:r>
              <a:rPr i="1" lang="en-US"/>
              <a:t>A</a:t>
            </a:r>
            <a:r>
              <a:rPr lang="en-US"/>
              <a:t> = </a:t>
            </a:r>
            <a:r>
              <a:rPr i="1" lang="en-US"/>
              <a:t>B</a:t>
            </a:r>
            <a:r>
              <a:rPr lang="en-US"/>
              <a:t> if </a:t>
            </a:r>
            <a:r>
              <a:rPr i="1" lang="en-US"/>
              <a:t>A</a:t>
            </a:r>
            <a:r>
              <a:rPr lang="en-US"/>
              <a:t> and </a:t>
            </a:r>
            <a:r>
              <a:rPr i="1" lang="en-US"/>
              <a:t>B</a:t>
            </a:r>
            <a:r>
              <a:rPr lang="en-US"/>
              <a:t> are equal sets.</a:t>
            </a:r>
            <a:endParaRPr/>
          </a:p>
          <a:p>
            <a:pPr indent="-342900" lvl="0" marL="342900" rtl="0" algn="l">
              <a:spcBef>
                <a:spcPts val="640"/>
              </a:spcBef>
              <a:spcAft>
                <a:spcPts val="0"/>
              </a:spcAft>
              <a:buSzPts val="3200"/>
              <a:buFont typeface="Noto Sans Symbols"/>
              <a:buNone/>
            </a:pPr>
            <a:r>
              <a:rPr lang="en-US"/>
              <a:t>                </a:t>
            </a:r>
            <a:r>
              <a:rPr lang="en-US">
                <a:latin typeface="Cambria Math"/>
                <a:ea typeface="Cambria Math"/>
                <a:cs typeface="Cambria Math"/>
                <a:sym typeface="Cambria Math"/>
              </a:rPr>
              <a:t>{1,3,5}   = {3, 5, 1}</a:t>
            </a:r>
            <a:endParaRPr/>
          </a:p>
          <a:p>
            <a:pPr indent="-342900" lvl="0" marL="342900" rtl="0" algn="l">
              <a:spcBef>
                <a:spcPts val="640"/>
              </a:spcBef>
              <a:spcAft>
                <a:spcPts val="0"/>
              </a:spcAft>
              <a:buSzPts val="3200"/>
              <a:buFont typeface="Noto Sans Symbols"/>
              <a:buNone/>
            </a:pPr>
            <a:r>
              <a:rPr lang="en-US">
                <a:latin typeface="Cambria Math"/>
                <a:ea typeface="Cambria Math"/>
                <a:cs typeface="Cambria Math"/>
                <a:sym typeface="Cambria Math"/>
              </a:rPr>
              <a:t>                  {1,5,5,5,3,3,1} = {1,3,5}</a:t>
            </a:r>
            <a:endParaRPr/>
          </a:p>
        </p:txBody>
      </p:sp>
      <p:pic>
        <p:nvPicPr>
          <p:cNvPr descr="addin_tmp.png" id="1644" name="Google Shape;1644;p220"/>
          <p:cNvPicPr preferRelativeResize="0"/>
          <p:nvPr/>
        </p:nvPicPr>
        <p:blipFill rotWithShape="1">
          <a:blip r:embed="rId3">
            <a:alphaModFix/>
          </a:blip>
          <a:srcRect b="0" l="0" r="0" t="0"/>
          <a:stretch/>
        </p:blipFill>
        <p:spPr>
          <a:xfrm>
            <a:off x="4572000" y="3200400"/>
            <a:ext cx="3232150" cy="382588"/>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Subsets</a:t>
            </a:r>
            <a:endParaRPr/>
          </a:p>
        </p:txBody>
      </p:sp>
      <p:sp>
        <p:nvSpPr>
          <p:cNvPr id="1650" name="Google Shape;1650;p22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3200"/>
              <a:buFont typeface="Noto Sans Symbols"/>
              <a:buNone/>
            </a:pPr>
            <a:r>
              <a:rPr b="1" lang="en-US"/>
              <a:t>   Definition</a:t>
            </a:r>
            <a:r>
              <a:rPr lang="en-US"/>
              <a:t>:  The set </a:t>
            </a:r>
            <a:r>
              <a:rPr i="1" lang="en-US"/>
              <a:t>A</a:t>
            </a:r>
            <a:r>
              <a:rPr lang="en-US"/>
              <a:t> is a </a:t>
            </a:r>
            <a:r>
              <a:rPr i="1" lang="en-US"/>
              <a:t>subset</a:t>
            </a:r>
            <a:r>
              <a:rPr lang="en-US"/>
              <a:t> of </a:t>
            </a:r>
            <a:r>
              <a:rPr i="1" lang="en-US"/>
              <a:t>B</a:t>
            </a:r>
            <a:r>
              <a:rPr lang="en-US"/>
              <a:t>, if and only if every element of </a:t>
            </a:r>
            <a:r>
              <a:rPr i="1" lang="en-US"/>
              <a:t>A</a:t>
            </a:r>
            <a:r>
              <a:rPr lang="en-US"/>
              <a:t> is also an element of </a:t>
            </a:r>
            <a:r>
              <a:rPr i="1" lang="en-US"/>
              <a:t>B</a:t>
            </a:r>
            <a:r>
              <a:rPr lang="en-US"/>
              <a:t>.  </a:t>
            </a:r>
            <a:endParaRPr/>
          </a:p>
          <a:p>
            <a:pPr indent="-285750" lvl="1" marL="742950" rtl="0" algn="l">
              <a:lnSpc>
                <a:spcPct val="90000"/>
              </a:lnSpc>
              <a:spcBef>
                <a:spcPts val="540"/>
              </a:spcBef>
              <a:spcAft>
                <a:spcPts val="0"/>
              </a:spcAft>
              <a:buSzPts val="2700"/>
              <a:buChar char="⚪"/>
            </a:pPr>
            <a:r>
              <a:rPr lang="en-US"/>
              <a:t>The notation </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lang="en-US">
                <a:latin typeface="Cambria Math"/>
                <a:ea typeface="Cambria Math"/>
                <a:cs typeface="Cambria Math"/>
                <a:sym typeface="Cambria Math"/>
              </a:rPr>
              <a:t>  is used to indicate that </a:t>
            </a:r>
            <a:r>
              <a:rPr i="1" lang="en-US">
                <a:latin typeface="Cambria Math"/>
                <a:ea typeface="Cambria Math"/>
                <a:cs typeface="Cambria Math"/>
                <a:sym typeface="Cambria Math"/>
              </a:rPr>
              <a:t>A</a:t>
            </a:r>
            <a:r>
              <a:rPr lang="en-US">
                <a:latin typeface="Cambria Math"/>
                <a:ea typeface="Cambria Math"/>
                <a:cs typeface="Cambria Math"/>
                <a:sym typeface="Cambria Math"/>
              </a:rPr>
              <a:t> is a subset of the set </a:t>
            </a:r>
            <a:r>
              <a:rPr i="1" lang="en-US">
                <a:latin typeface="Cambria Math"/>
                <a:ea typeface="Cambria Math"/>
                <a:cs typeface="Cambria Math"/>
                <a:sym typeface="Cambria Math"/>
              </a:rPr>
              <a:t>B</a:t>
            </a:r>
            <a:r>
              <a:rPr lang="en-US">
                <a:latin typeface="Cambria Math"/>
                <a:ea typeface="Cambria Math"/>
                <a:cs typeface="Cambria Math"/>
                <a:sym typeface="Cambria Math"/>
              </a:rPr>
              <a:t>. </a:t>
            </a:r>
            <a:endParaRPr/>
          </a:p>
          <a:p>
            <a:pPr indent="-285750" lvl="1" marL="742950" rtl="0" algn="l">
              <a:lnSpc>
                <a:spcPct val="90000"/>
              </a:lnSpc>
              <a:spcBef>
                <a:spcPts val="540"/>
              </a:spcBef>
              <a:spcAft>
                <a:spcPts val="0"/>
              </a:spcAft>
              <a:buSzPts val="2700"/>
              <a:buChar char="⚪"/>
            </a:pP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lang="en-US">
                <a:latin typeface="Cambria Math"/>
                <a:ea typeface="Cambria Math"/>
                <a:cs typeface="Cambria Math"/>
                <a:sym typeface="Cambria Math"/>
              </a:rPr>
              <a:t>   holds if and only if                                            </a:t>
            </a:r>
            <a:r>
              <a:rPr lang="en-US"/>
              <a:t>is true. </a:t>
            </a:r>
            <a:endParaRPr/>
          </a:p>
          <a:p>
            <a:pPr indent="-457200" lvl="2" marL="1123950" rtl="0" algn="l">
              <a:lnSpc>
                <a:spcPct val="90000"/>
              </a:lnSpc>
              <a:spcBef>
                <a:spcPts val="460"/>
              </a:spcBef>
              <a:spcAft>
                <a:spcPts val="0"/>
              </a:spcAft>
              <a:buSzPts val="2300"/>
              <a:buFont typeface="Arial"/>
              <a:buAutoNum type="arabicPeriod"/>
            </a:pPr>
            <a:r>
              <a:rPr lang="en-US"/>
              <a:t>Because </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lang="en-US">
                <a:latin typeface="Arimo"/>
                <a:ea typeface="Arimo"/>
                <a:cs typeface="Arimo"/>
                <a:sym typeface="Arimo"/>
              </a:rPr>
              <a:t>  </a:t>
            </a:r>
            <a:r>
              <a:rPr lang="en-US"/>
              <a:t>is  always false, </a:t>
            </a:r>
            <a:r>
              <a:rPr lang="en-US">
                <a:latin typeface="Cambria Math"/>
                <a:ea typeface="Cambria Math"/>
                <a:cs typeface="Cambria Math"/>
                <a:sym typeface="Cambria Math"/>
              </a:rPr>
              <a:t>∅ ⊆ </a:t>
            </a:r>
            <a:r>
              <a:rPr i="1" lang="en-US">
                <a:latin typeface="Cambria Math"/>
                <a:ea typeface="Cambria Math"/>
                <a:cs typeface="Cambria Math"/>
                <a:sym typeface="Cambria Math"/>
              </a:rPr>
              <a:t>S</a:t>
            </a:r>
            <a:r>
              <a:rPr lang="en-US"/>
              <a:t> ,for every  set </a:t>
            </a:r>
            <a:r>
              <a:rPr i="1" lang="en-US"/>
              <a:t>S</a:t>
            </a:r>
            <a:r>
              <a:rPr lang="en-US"/>
              <a:t>.     </a:t>
            </a:r>
            <a:endParaRPr b="1"/>
          </a:p>
          <a:p>
            <a:pPr indent="-457200" lvl="2" marL="1123950" rtl="0" algn="l">
              <a:lnSpc>
                <a:spcPct val="90000"/>
              </a:lnSpc>
              <a:spcBef>
                <a:spcPts val="460"/>
              </a:spcBef>
              <a:spcAft>
                <a:spcPts val="0"/>
              </a:spcAft>
              <a:buSzPts val="2300"/>
              <a:buFont typeface="Arial"/>
              <a:buAutoNum type="arabicPeriod"/>
            </a:pPr>
            <a:r>
              <a:rPr lang="en-US"/>
              <a:t> Because </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S</a:t>
            </a:r>
            <a:r>
              <a:rPr lang="en-US">
                <a:latin typeface="Arimo"/>
                <a:ea typeface="Arimo"/>
                <a:cs typeface="Arimo"/>
                <a:sym typeface="Arimo"/>
              </a:rPr>
              <a:t> </a:t>
            </a:r>
            <a:r>
              <a:rPr lang="en-US">
                <a:latin typeface="Cambria Math"/>
                <a:ea typeface="Cambria Math"/>
                <a:cs typeface="Cambria Math"/>
                <a:sym typeface="Cambria Math"/>
              </a:rPr>
              <a:t>→</a:t>
            </a:r>
            <a:r>
              <a:rPr i="1" lang="en-US">
                <a:latin typeface="Cambria Math"/>
                <a:ea typeface="Cambria Math"/>
                <a:cs typeface="Cambria Math"/>
                <a:sym typeface="Cambria Math"/>
              </a:rPr>
              <a:t> a</a:t>
            </a:r>
            <a:r>
              <a:rPr lang="en-US">
                <a:latin typeface="Cambria Math"/>
                <a:ea typeface="Cambria Math"/>
                <a:cs typeface="Cambria Math"/>
                <a:sym typeface="Cambria Math"/>
              </a:rPr>
              <a:t> ∈ </a:t>
            </a:r>
            <a:r>
              <a:rPr i="1" lang="en-US">
                <a:latin typeface="Cambria Math"/>
                <a:ea typeface="Cambria Math"/>
                <a:cs typeface="Cambria Math"/>
                <a:sym typeface="Cambria Math"/>
              </a:rPr>
              <a:t>S</a:t>
            </a:r>
            <a:r>
              <a:rPr lang="en-US">
                <a:latin typeface="Arimo"/>
                <a:ea typeface="Arimo"/>
                <a:cs typeface="Arimo"/>
                <a:sym typeface="Arimo"/>
              </a:rPr>
              <a:t>, </a:t>
            </a:r>
            <a:r>
              <a:rPr i="1" lang="en-US">
                <a:latin typeface="Cambria Math"/>
                <a:ea typeface="Cambria Math"/>
                <a:cs typeface="Cambria Math"/>
                <a:sym typeface="Cambria Math"/>
              </a:rPr>
              <a:t>S</a:t>
            </a:r>
            <a:r>
              <a:rPr lang="en-US">
                <a:latin typeface="Cambria Math"/>
                <a:ea typeface="Cambria Math"/>
                <a:cs typeface="Cambria Math"/>
                <a:sym typeface="Cambria Math"/>
              </a:rPr>
              <a:t> ⊆ </a:t>
            </a:r>
            <a:r>
              <a:rPr i="1" lang="en-US">
                <a:latin typeface="Cambria Math"/>
                <a:ea typeface="Cambria Math"/>
                <a:cs typeface="Cambria Math"/>
                <a:sym typeface="Cambria Math"/>
              </a:rPr>
              <a:t>S</a:t>
            </a:r>
            <a:r>
              <a:rPr lang="en-US"/>
              <a:t>, for every  set </a:t>
            </a:r>
            <a:r>
              <a:rPr i="1" lang="en-US"/>
              <a:t>S</a:t>
            </a:r>
            <a:r>
              <a:rPr lang="en-US"/>
              <a:t>. </a:t>
            </a:r>
            <a:endParaRPr/>
          </a:p>
        </p:txBody>
      </p:sp>
      <p:pic>
        <p:nvPicPr>
          <p:cNvPr descr="addin_tmp.png" id="1651" name="Google Shape;1651;p221"/>
          <p:cNvPicPr preferRelativeResize="0"/>
          <p:nvPr/>
        </p:nvPicPr>
        <p:blipFill rotWithShape="1">
          <a:blip r:embed="rId3">
            <a:alphaModFix/>
          </a:blip>
          <a:srcRect b="0" l="0" r="0" t="0"/>
          <a:stretch/>
        </p:blipFill>
        <p:spPr>
          <a:xfrm>
            <a:off x="4648200" y="3657600"/>
            <a:ext cx="2693988" cy="319088"/>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2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Showing a Set is or is not a Subset of Another Set</a:t>
            </a:r>
            <a:endParaRPr/>
          </a:p>
        </p:txBody>
      </p:sp>
      <p:sp>
        <p:nvSpPr>
          <p:cNvPr id="1657" name="Google Shape;1657;p22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700"/>
              <a:buChar char="●"/>
            </a:pPr>
            <a:r>
              <a:rPr b="1" lang="en-US" sz="2700"/>
              <a:t>Showing  that A is a Subset of B</a:t>
            </a:r>
            <a:r>
              <a:rPr lang="en-US" sz="2700"/>
              <a:t>: To </a:t>
            </a:r>
            <a:r>
              <a:rPr lang="en-US" sz="2700">
                <a:latin typeface="Cambria Math"/>
                <a:ea typeface="Cambria Math"/>
                <a:cs typeface="Cambria Math"/>
                <a:sym typeface="Cambria Math"/>
              </a:rPr>
              <a:t>show that </a:t>
            </a:r>
            <a:r>
              <a:rPr i="1" lang="en-US" sz="2700"/>
              <a:t>A</a:t>
            </a:r>
            <a:r>
              <a:rPr lang="en-US" sz="2700">
                <a:latin typeface="Cambria Math"/>
                <a:ea typeface="Cambria Math"/>
                <a:cs typeface="Cambria Math"/>
                <a:sym typeface="Cambria Math"/>
              </a:rPr>
              <a:t> ⊆ </a:t>
            </a:r>
            <a:r>
              <a:rPr i="1" lang="en-US" sz="2700"/>
              <a:t>B</a:t>
            </a:r>
            <a:r>
              <a:rPr lang="en-US" sz="2700">
                <a:latin typeface="Cambria Math"/>
                <a:ea typeface="Cambria Math"/>
                <a:cs typeface="Cambria Math"/>
                <a:sym typeface="Cambria Math"/>
              </a:rPr>
              <a:t>, show that if </a:t>
            </a:r>
            <a:r>
              <a:rPr i="1" lang="en-US" sz="2700"/>
              <a:t>x</a:t>
            </a:r>
            <a:r>
              <a:rPr lang="en-US" sz="2700">
                <a:latin typeface="Cambria Math"/>
                <a:ea typeface="Cambria Math"/>
                <a:cs typeface="Cambria Math"/>
                <a:sym typeface="Cambria Math"/>
              </a:rPr>
              <a:t> belongs to </a:t>
            </a:r>
            <a:r>
              <a:rPr i="1" lang="en-US" sz="2700"/>
              <a:t>A,</a:t>
            </a:r>
            <a:r>
              <a:rPr lang="en-US" sz="2700">
                <a:latin typeface="Cambria Math"/>
                <a:ea typeface="Cambria Math"/>
                <a:cs typeface="Cambria Math"/>
                <a:sym typeface="Cambria Math"/>
              </a:rPr>
              <a:t> then </a:t>
            </a:r>
            <a:r>
              <a:rPr lang="en-US" sz="2700"/>
              <a:t>x </a:t>
            </a:r>
            <a:r>
              <a:rPr lang="en-US" sz="2700">
                <a:latin typeface="Cambria Math"/>
                <a:ea typeface="Cambria Math"/>
                <a:cs typeface="Cambria Math"/>
                <a:sym typeface="Cambria Math"/>
              </a:rPr>
              <a:t>also belongs to </a:t>
            </a:r>
            <a:r>
              <a:rPr i="1" lang="en-US" sz="2700"/>
              <a:t>B</a:t>
            </a:r>
            <a:r>
              <a:rPr lang="en-US" sz="2700">
                <a:latin typeface="Cambria Math"/>
                <a:ea typeface="Cambria Math"/>
                <a:cs typeface="Cambria Math"/>
                <a:sym typeface="Cambria Math"/>
              </a:rPr>
              <a:t>.</a:t>
            </a:r>
            <a:endParaRPr b="1" sz="2700">
              <a:latin typeface="Cambria Math"/>
              <a:ea typeface="Cambria Math"/>
              <a:cs typeface="Cambria Math"/>
              <a:sym typeface="Cambria Math"/>
            </a:endParaRPr>
          </a:p>
          <a:p>
            <a:pPr indent="-342900" lvl="0" marL="342900" rtl="0" algn="l">
              <a:lnSpc>
                <a:spcPct val="80000"/>
              </a:lnSpc>
              <a:spcBef>
                <a:spcPts val="540"/>
              </a:spcBef>
              <a:spcAft>
                <a:spcPts val="0"/>
              </a:spcAft>
              <a:buSzPts val="2700"/>
              <a:buChar char="●"/>
            </a:pPr>
            <a:r>
              <a:rPr b="1" lang="en-US" sz="2700"/>
              <a:t>Showing that A is not a Subset of B</a:t>
            </a:r>
            <a:r>
              <a:rPr lang="en-US" sz="2700">
                <a:latin typeface="Cambria Math"/>
                <a:ea typeface="Cambria Math"/>
                <a:cs typeface="Cambria Math"/>
                <a:sym typeface="Cambria Math"/>
              </a:rPr>
              <a:t>: </a:t>
            </a:r>
            <a:r>
              <a:rPr lang="en-US" sz="2700"/>
              <a:t>To show that </a:t>
            </a:r>
            <a:r>
              <a:rPr i="1" lang="en-US" sz="2700"/>
              <a:t>A</a:t>
            </a:r>
            <a:r>
              <a:rPr lang="en-US" sz="2700"/>
              <a:t> is not a subset of </a:t>
            </a:r>
            <a:r>
              <a:rPr i="1" lang="en-US" sz="2700"/>
              <a:t>B</a:t>
            </a:r>
            <a:r>
              <a:rPr lang="en-US" sz="2700"/>
              <a:t>, </a:t>
            </a:r>
            <a:r>
              <a:rPr i="1" lang="en-US" sz="2700"/>
              <a:t>A</a:t>
            </a:r>
            <a:r>
              <a:rPr lang="en-US" sz="2700">
                <a:latin typeface="Cambria Math"/>
                <a:ea typeface="Cambria Math"/>
                <a:cs typeface="Cambria Math"/>
                <a:sym typeface="Cambria Math"/>
              </a:rPr>
              <a:t> ⊈ </a:t>
            </a:r>
            <a:r>
              <a:rPr i="1" lang="en-US" sz="2700"/>
              <a:t>B</a:t>
            </a:r>
            <a:r>
              <a:rPr b="1" lang="en-US" sz="2700">
                <a:latin typeface="Cambria Math"/>
                <a:ea typeface="Cambria Math"/>
                <a:cs typeface="Cambria Math"/>
                <a:sym typeface="Cambria Math"/>
              </a:rPr>
              <a:t>,</a:t>
            </a:r>
            <a:r>
              <a:rPr lang="en-US" sz="2700"/>
              <a:t>  find an element </a:t>
            </a:r>
            <a:r>
              <a:rPr i="1" lang="en-US" sz="2700"/>
              <a:t>x</a:t>
            </a:r>
            <a:r>
              <a:rPr lang="en-US" sz="2700">
                <a:latin typeface="Cambria Math"/>
                <a:ea typeface="Cambria Math"/>
                <a:cs typeface="Cambria Math"/>
                <a:sym typeface="Cambria Math"/>
              </a:rPr>
              <a:t> ∈ </a:t>
            </a:r>
            <a:r>
              <a:rPr i="1" lang="en-US" sz="2700"/>
              <a:t>A</a:t>
            </a:r>
            <a:r>
              <a:rPr lang="en-US" sz="2700">
                <a:latin typeface="Cambria Math"/>
                <a:ea typeface="Cambria Math"/>
                <a:cs typeface="Cambria Math"/>
                <a:sym typeface="Cambria Math"/>
              </a:rPr>
              <a:t> with </a:t>
            </a:r>
            <a:r>
              <a:rPr i="1" lang="en-US" sz="2700"/>
              <a:t>x</a:t>
            </a:r>
            <a:r>
              <a:rPr lang="en-US" sz="2700">
                <a:latin typeface="Cambria Math"/>
                <a:ea typeface="Cambria Math"/>
                <a:cs typeface="Cambria Math"/>
                <a:sym typeface="Cambria Math"/>
              </a:rPr>
              <a:t> ∉ </a:t>
            </a:r>
            <a:r>
              <a:rPr i="1" lang="en-US" sz="2700"/>
              <a:t>B</a:t>
            </a:r>
            <a:r>
              <a:rPr b="1" lang="en-US" sz="2700">
                <a:latin typeface="Cambria Math"/>
                <a:ea typeface="Cambria Math"/>
                <a:cs typeface="Cambria Math"/>
                <a:sym typeface="Cambria Math"/>
              </a:rPr>
              <a:t>.</a:t>
            </a:r>
            <a:r>
              <a:rPr lang="en-US" sz="2700">
                <a:latin typeface="Cambria Math"/>
                <a:ea typeface="Cambria Math"/>
                <a:cs typeface="Cambria Math"/>
                <a:sym typeface="Cambria Math"/>
              </a:rPr>
              <a:t>  </a:t>
            </a:r>
            <a:r>
              <a:rPr lang="en-US" sz="2700"/>
              <a:t>(</a:t>
            </a:r>
            <a:r>
              <a:rPr lang="en-US" sz="2700">
                <a:latin typeface="Cambria Math"/>
                <a:ea typeface="Cambria Math"/>
                <a:cs typeface="Cambria Math"/>
                <a:sym typeface="Cambria Math"/>
              </a:rPr>
              <a:t>Such an </a:t>
            </a:r>
            <a:r>
              <a:rPr i="1" lang="en-US" sz="2700"/>
              <a:t>x</a:t>
            </a:r>
            <a:r>
              <a:rPr lang="en-US" sz="2700">
                <a:latin typeface="Cambria Math"/>
                <a:ea typeface="Cambria Math"/>
                <a:cs typeface="Cambria Math"/>
                <a:sym typeface="Cambria Math"/>
              </a:rPr>
              <a:t> is a counterexample to the claim that </a:t>
            </a:r>
            <a:r>
              <a:rPr i="1" lang="en-US" sz="2700"/>
              <a:t>x</a:t>
            </a:r>
            <a:r>
              <a:rPr lang="en-US" sz="2700">
                <a:latin typeface="Cambria Math"/>
                <a:ea typeface="Cambria Math"/>
                <a:cs typeface="Cambria Math"/>
                <a:sym typeface="Cambria Math"/>
              </a:rPr>
              <a:t> ∈ </a:t>
            </a:r>
            <a:r>
              <a:rPr i="1" lang="en-US" sz="2700"/>
              <a:t>A</a:t>
            </a:r>
            <a:r>
              <a:rPr lang="en-US" sz="2700">
                <a:latin typeface="Cambria Math"/>
                <a:ea typeface="Cambria Math"/>
                <a:cs typeface="Cambria Math"/>
                <a:sym typeface="Cambria Math"/>
              </a:rPr>
              <a:t> implies </a:t>
            </a:r>
            <a:r>
              <a:rPr i="1" lang="en-US" sz="2700"/>
              <a:t>x</a:t>
            </a:r>
            <a:r>
              <a:rPr lang="en-US" sz="2700">
                <a:latin typeface="Cambria Math"/>
                <a:ea typeface="Cambria Math"/>
                <a:cs typeface="Cambria Math"/>
                <a:sym typeface="Cambria Math"/>
              </a:rPr>
              <a:t> ∈ </a:t>
            </a:r>
            <a:r>
              <a:rPr i="1" lang="en-US" sz="2700"/>
              <a:t>B</a:t>
            </a:r>
            <a:r>
              <a:rPr lang="en-US" sz="2700"/>
              <a:t>.)</a:t>
            </a:r>
            <a:endParaRPr/>
          </a:p>
          <a:p>
            <a:pPr indent="-342900" lvl="0" marL="342900" rtl="0" algn="l">
              <a:lnSpc>
                <a:spcPct val="80000"/>
              </a:lnSpc>
              <a:spcBef>
                <a:spcPts val="540"/>
              </a:spcBef>
              <a:spcAft>
                <a:spcPts val="0"/>
              </a:spcAft>
              <a:buSzPts val="2700"/>
              <a:buFont typeface="Noto Sans Symbols"/>
              <a:buNone/>
            </a:pPr>
            <a:r>
              <a:rPr b="1" lang="en-US" sz="2700">
                <a:latin typeface="Cambria Math"/>
                <a:ea typeface="Cambria Math"/>
                <a:cs typeface="Cambria Math"/>
                <a:sym typeface="Cambria Math"/>
              </a:rPr>
              <a:t>    </a:t>
            </a:r>
            <a:r>
              <a:rPr b="1" lang="en-US" sz="2700"/>
              <a:t>Examples</a:t>
            </a:r>
            <a:r>
              <a:rPr lang="en-US" sz="2700"/>
              <a:t>:</a:t>
            </a:r>
            <a:r>
              <a:rPr b="1" lang="en-US" sz="2700"/>
              <a:t> </a:t>
            </a:r>
            <a:endParaRPr/>
          </a:p>
          <a:p>
            <a:pPr indent="-457200" lvl="1" marL="849313" rtl="0" algn="l">
              <a:lnSpc>
                <a:spcPct val="80000"/>
              </a:lnSpc>
              <a:spcBef>
                <a:spcPts val="460"/>
              </a:spcBef>
              <a:spcAft>
                <a:spcPts val="0"/>
              </a:spcAft>
              <a:buSzPts val="2300"/>
              <a:buFont typeface="Arial"/>
              <a:buAutoNum type="arabicPeriod"/>
            </a:pPr>
            <a:r>
              <a:rPr lang="en-US" sz="2300">
                <a:latin typeface="Cambria Math"/>
                <a:ea typeface="Cambria Math"/>
                <a:cs typeface="Cambria Math"/>
                <a:sym typeface="Cambria Math"/>
              </a:rPr>
              <a:t>The set of all computer science majors at your school is a subset of all students at your school.</a:t>
            </a:r>
            <a:endParaRPr/>
          </a:p>
          <a:p>
            <a:pPr indent="-457200" lvl="1" marL="849313" rtl="0" algn="l">
              <a:lnSpc>
                <a:spcPct val="80000"/>
              </a:lnSpc>
              <a:spcBef>
                <a:spcPts val="460"/>
              </a:spcBef>
              <a:spcAft>
                <a:spcPts val="0"/>
              </a:spcAft>
              <a:buSzPts val="2300"/>
              <a:buFont typeface="Arial"/>
              <a:buAutoNum type="arabicPeriod"/>
            </a:pPr>
            <a:r>
              <a:rPr lang="en-US" sz="2300">
                <a:latin typeface="Cambria Math"/>
                <a:ea typeface="Cambria Math"/>
                <a:cs typeface="Cambria Math"/>
                <a:sym typeface="Cambria Math"/>
              </a:rPr>
              <a:t>The set of integers with squares less than 100 is not a subset of the set of nonnegative integers.</a:t>
            </a:r>
            <a:endParaRPr/>
          </a:p>
          <a:p>
            <a:pPr indent="-171450" lvl="0" marL="342900" rtl="0" algn="l">
              <a:lnSpc>
                <a:spcPct val="80000"/>
              </a:lnSpc>
              <a:spcBef>
                <a:spcPts val="540"/>
              </a:spcBef>
              <a:spcAft>
                <a:spcPts val="0"/>
              </a:spcAft>
              <a:buSzPts val="2700"/>
              <a:buNone/>
            </a:pPr>
            <a:r>
              <a:t/>
            </a:r>
            <a:endParaRPr b="1" sz="2700">
              <a:latin typeface="Cambria Math"/>
              <a:ea typeface="Cambria Math"/>
              <a:cs typeface="Cambria Math"/>
              <a:sym typeface="Cambria Math"/>
            </a:endParaRPr>
          </a:p>
          <a:p>
            <a:pPr indent="-171450" lvl="0" marL="342900" rtl="0" algn="l">
              <a:lnSpc>
                <a:spcPct val="80000"/>
              </a:lnSpc>
              <a:spcBef>
                <a:spcPts val="540"/>
              </a:spcBef>
              <a:spcAft>
                <a:spcPts val="0"/>
              </a:spcAft>
              <a:buSzPts val="2700"/>
              <a:buNone/>
            </a:pPr>
            <a:r>
              <a:t/>
            </a:r>
            <a:endParaRPr sz="2700"/>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2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Another look at Equality of Sets</a:t>
            </a:r>
            <a:endParaRPr/>
          </a:p>
        </p:txBody>
      </p:sp>
      <p:sp>
        <p:nvSpPr>
          <p:cNvPr id="1663" name="Google Shape;1663;p22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Recall that two sets </a:t>
            </a:r>
            <a:r>
              <a:rPr i="1" lang="en-US"/>
              <a:t>A</a:t>
            </a:r>
            <a:r>
              <a:rPr lang="en-US"/>
              <a:t> and </a:t>
            </a:r>
            <a:r>
              <a:rPr i="1" lang="en-US"/>
              <a:t>B</a:t>
            </a:r>
            <a:r>
              <a:rPr lang="en-US"/>
              <a:t> are </a:t>
            </a:r>
            <a:r>
              <a:rPr i="1" lang="en-US"/>
              <a:t>equal</a:t>
            </a:r>
            <a:r>
              <a:rPr lang="en-US"/>
              <a:t>, denoted by         </a:t>
            </a:r>
            <a:r>
              <a:rPr i="1" lang="en-US"/>
              <a:t>A</a:t>
            </a:r>
            <a:r>
              <a:rPr lang="en-US"/>
              <a:t> = </a:t>
            </a:r>
            <a:r>
              <a:rPr i="1" lang="en-US"/>
              <a:t>B</a:t>
            </a:r>
            <a:r>
              <a:rPr lang="en-US"/>
              <a:t>, iff</a:t>
            </a:r>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Char char="●"/>
            </a:pPr>
            <a:r>
              <a:rPr lang="en-US"/>
              <a:t>Using logical equivalences we have that </a:t>
            </a:r>
            <a:r>
              <a:rPr i="1" lang="en-US"/>
              <a:t>A</a:t>
            </a:r>
            <a:r>
              <a:rPr lang="en-US"/>
              <a:t> = </a:t>
            </a:r>
            <a:r>
              <a:rPr i="1" lang="en-US"/>
              <a:t>B</a:t>
            </a:r>
            <a:r>
              <a:rPr lang="en-US"/>
              <a:t> iff</a:t>
            </a:r>
            <a:endParaRPr/>
          </a:p>
          <a:p>
            <a:pPr indent="-342900" lvl="0" marL="342900" rtl="0" algn="l">
              <a:spcBef>
                <a:spcPts val="640"/>
              </a:spcBef>
              <a:spcAft>
                <a:spcPts val="0"/>
              </a:spcAft>
              <a:buSzPts val="3200"/>
              <a:buFont typeface="Noto Sans Symbols"/>
              <a:buNone/>
            </a:pPr>
            <a:r>
              <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Char char="●"/>
            </a:pPr>
            <a:r>
              <a:rPr lang="en-US"/>
              <a:t> This is equivalent to</a:t>
            </a:r>
            <a:endParaRPr/>
          </a:p>
          <a:p>
            <a:pPr indent="-342900" lvl="0" marL="342900" rtl="0" algn="l">
              <a:spcBef>
                <a:spcPts val="640"/>
              </a:spcBef>
              <a:spcAft>
                <a:spcPts val="0"/>
              </a:spcAft>
              <a:buSzPts val="3200"/>
              <a:buFont typeface="Noto Sans Symbols"/>
              <a:buNone/>
            </a:pPr>
            <a:r>
              <a:rPr lang="en-US"/>
              <a:t>                     </a:t>
            </a:r>
            <a:r>
              <a:rPr i="1" lang="en-US"/>
              <a:t>A</a:t>
            </a:r>
            <a:r>
              <a:rPr lang="en-US">
                <a:latin typeface="Cambria Math"/>
                <a:ea typeface="Cambria Math"/>
                <a:cs typeface="Cambria Math"/>
                <a:sym typeface="Cambria Math"/>
              </a:rPr>
              <a:t> ⊆ </a:t>
            </a:r>
            <a:r>
              <a:rPr i="1" lang="en-US"/>
              <a:t>B</a:t>
            </a:r>
            <a:r>
              <a:rPr lang="en-US"/>
              <a:t>        and      </a:t>
            </a:r>
            <a:r>
              <a:rPr i="1" lang="en-US"/>
              <a:t>B </a:t>
            </a:r>
            <a:r>
              <a:rPr lang="en-US">
                <a:latin typeface="Cambria Math"/>
                <a:ea typeface="Cambria Math"/>
                <a:cs typeface="Cambria Math"/>
                <a:sym typeface="Cambria Math"/>
              </a:rPr>
              <a:t>⊆ </a:t>
            </a:r>
            <a:r>
              <a:rPr i="1" lang="en-US"/>
              <a:t>A</a:t>
            </a:r>
            <a:r>
              <a:rPr lang="en-US">
                <a:latin typeface="Cambria Math"/>
                <a:ea typeface="Cambria Math"/>
                <a:cs typeface="Cambria Math"/>
                <a:sym typeface="Cambria Math"/>
              </a:rPr>
              <a:t> </a:t>
            </a:r>
            <a:endParaRPr/>
          </a:p>
        </p:txBody>
      </p:sp>
      <p:pic>
        <p:nvPicPr>
          <p:cNvPr descr="addin_tmp.png" id="1664" name="Google Shape;1664;p223"/>
          <p:cNvPicPr preferRelativeResize="0"/>
          <p:nvPr/>
        </p:nvPicPr>
        <p:blipFill rotWithShape="1">
          <a:blip r:embed="rId3">
            <a:alphaModFix/>
          </a:blip>
          <a:srcRect b="0" l="0" r="0" t="0"/>
          <a:stretch/>
        </p:blipFill>
        <p:spPr>
          <a:xfrm>
            <a:off x="914400" y="4191000"/>
            <a:ext cx="6700838" cy="382588"/>
          </a:xfrm>
          <a:prstGeom prst="rect">
            <a:avLst/>
          </a:prstGeom>
          <a:noFill/>
          <a:ln>
            <a:noFill/>
          </a:ln>
        </p:spPr>
      </p:pic>
      <p:pic>
        <p:nvPicPr>
          <p:cNvPr descr="addin_tmp.png" id="1665" name="Google Shape;1665;p223"/>
          <p:cNvPicPr preferRelativeResize="0"/>
          <p:nvPr/>
        </p:nvPicPr>
        <p:blipFill rotWithShape="1">
          <a:blip r:embed="rId4">
            <a:alphaModFix/>
          </a:blip>
          <a:srcRect b="0" l="0" r="0" t="0"/>
          <a:stretch/>
        </p:blipFill>
        <p:spPr>
          <a:xfrm>
            <a:off x="2362200" y="2667000"/>
            <a:ext cx="3232150" cy="382588"/>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Proper Subsets</a:t>
            </a:r>
            <a:endParaRPr/>
          </a:p>
        </p:txBody>
      </p:sp>
      <p:sp>
        <p:nvSpPr>
          <p:cNvPr id="1671" name="Google Shape;1671;p22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  Definition</a:t>
            </a:r>
            <a:r>
              <a:rPr lang="en-US"/>
              <a:t>: If </a:t>
            </a:r>
            <a:r>
              <a:rPr i="1" lang="en-US"/>
              <a:t>A</a:t>
            </a:r>
            <a:r>
              <a:rPr lang="en-US">
                <a:latin typeface="Cambria Math"/>
                <a:ea typeface="Cambria Math"/>
                <a:cs typeface="Cambria Math"/>
                <a:sym typeface="Cambria Math"/>
              </a:rPr>
              <a:t> ⊆ </a:t>
            </a:r>
            <a:r>
              <a:rPr i="1" lang="en-US"/>
              <a:t>B</a:t>
            </a:r>
            <a:r>
              <a:rPr lang="en-US"/>
              <a:t>, but </a:t>
            </a:r>
            <a:r>
              <a:rPr i="1" lang="en-US"/>
              <a:t>A</a:t>
            </a:r>
            <a:r>
              <a:rPr lang="en-US">
                <a:latin typeface="Cambria Math"/>
                <a:ea typeface="Cambria Math"/>
                <a:cs typeface="Cambria Math"/>
                <a:sym typeface="Cambria Math"/>
              </a:rPr>
              <a:t>  ≠</a:t>
            </a:r>
            <a:r>
              <a:rPr i="1" lang="en-US"/>
              <a:t>B</a:t>
            </a:r>
            <a:r>
              <a:rPr lang="en-US"/>
              <a:t>, then we say </a:t>
            </a:r>
            <a:r>
              <a:rPr i="1" lang="en-US"/>
              <a:t>A</a:t>
            </a:r>
            <a:r>
              <a:rPr lang="en-US"/>
              <a:t> is a </a:t>
            </a:r>
            <a:r>
              <a:rPr i="1" lang="en-US"/>
              <a:t>proper subset </a:t>
            </a:r>
            <a:r>
              <a:rPr lang="en-US"/>
              <a:t>of </a:t>
            </a:r>
            <a:r>
              <a:rPr i="1" lang="en-US"/>
              <a:t>B</a:t>
            </a:r>
            <a:r>
              <a:rPr lang="en-US"/>
              <a:t>, denoted by </a:t>
            </a:r>
            <a:r>
              <a:rPr i="1" lang="en-US"/>
              <a:t>A</a:t>
            </a:r>
            <a:r>
              <a:rPr lang="en-US">
                <a:latin typeface="Cambria Math"/>
                <a:ea typeface="Cambria Math"/>
                <a:cs typeface="Cambria Math"/>
                <a:sym typeface="Cambria Math"/>
              </a:rPr>
              <a:t> ⊂ </a:t>
            </a:r>
            <a:r>
              <a:rPr i="1" lang="en-US"/>
              <a:t>B</a:t>
            </a:r>
            <a:r>
              <a:rPr lang="en-US">
                <a:latin typeface="Cambria Math"/>
                <a:ea typeface="Cambria Math"/>
                <a:cs typeface="Cambria Math"/>
                <a:sym typeface="Cambria Math"/>
              </a:rPr>
              <a:t>. If </a:t>
            </a:r>
            <a:r>
              <a:rPr i="1" lang="en-US"/>
              <a:t>A</a:t>
            </a:r>
            <a:r>
              <a:rPr lang="en-US">
                <a:latin typeface="Cambria Math"/>
                <a:ea typeface="Cambria Math"/>
                <a:cs typeface="Cambria Math"/>
                <a:sym typeface="Cambria Math"/>
              </a:rPr>
              <a:t> ⊂ </a:t>
            </a:r>
            <a:r>
              <a:rPr i="1" lang="en-US"/>
              <a:t>B</a:t>
            </a:r>
            <a:r>
              <a:rPr lang="en-US"/>
              <a:t>, then</a:t>
            </a:r>
            <a:endParaRPr/>
          </a:p>
          <a:p>
            <a:pPr indent="-342900" lvl="0" marL="342900" rtl="0" algn="l">
              <a:spcBef>
                <a:spcPts val="640"/>
              </a:spcBef>
              <a:spcAft>
                <a:spcPts val="0"/>
              </a:spcAft>
              <a:buSzPts val="3200"/>
              <a:buFont typeface="Noto Sans Symbols"/>
              <a:buNone/>
            </a:pPr>
            <a:r>
              <a:t/>
            </a:r>
            <a:endParaRPr b="1">
              <a:latin typeface="Cambria Math"/>
              <a:ea typeface="Cambria Math"/>
              <a:cs typeface="Cambria Math"/>
              <a:sym typeface="Cambria Math"/>
            </a:endParaRPr>
          </a:p>
          <a:p>
            <a:pPr indent="-342900" lvl="0" marL="342900" rtl="0" algn="l">
              <a:spcBef>
                <a:spcPts val="640"/>
              </a:spcBef>
              <a:spcAft>
                <a:spcPts val="0"/>
              </a:spcAft>
              <a:buSzPts val="3200"/>
              <a:buFont typeface="Noto Sans Symbols"/>
              <a:buNone/>
            </a:pPr>
            <a:r>
              <a:t/>
            </a:r>
            <a:endParaRPr b="1">
              <a:latin typeface="Cambria Math"/>
              <a:ea typeface="Cambria Math"/>
              <a:cs typeface="Cambria Math"/>
              <a:sym typeface="Cambria Math"/>
            </a:endParaRPr>
          </a:p>
          <a:p>
            <a:pPr indent="-342900" lvl="0" marL="342900" rtl="0" algn="l">
              <a:spcBef>
                <a:spcPts val="640"/>
              </a:spcBef>
              <a:spcAft>
                <a:spcPts val="0"/>
              </a:spcAft>
              <a:buSzPts val="3200"/>
              <a:buFont typeface="Noto Sans Symbols"/>
              <a:buNone/>
            </a:pPr>
            <a:r>
              <a:rPr b="1" lang="en-US">
                <a:latin typeface="Cambria Math"/>
                <a:ea typeface="Cambria Math"/>
                <a:cs typeface="Cambria Math"/>
                <a:sym typeface="Cambria Math"/>
              </a:rPr>
              <a:t> </a:t>
            </a:r>
            <a:r>
              <a:rPr lang="en-US">
                <a:latin typeface="Cambria Math"/>
                <a:ea typeface="Cambria Math"/>
                <a:cs typeface="Cambria Math"/>
                <a:sym typeface="Cambria Math"/>
              </a:rPr>
              <a:t>is true. </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lang="en-US"/>
              <a:t>Venn Diagram</a:t>
            </a:r>
            <a:endParaRPr/>
          </a:p>
        </p:txBody>
      </p:sp>
      <p:pic>
        <p:nvPicPr>
          <p:cNvPr descr="addin_tmp.png" id="1672" name="Google Shape;1672;p224"/>
          <p:cNvPicPr preferRelativeResize="0"/>
          <p:nvPr/>
        </p:nvPicPr>
        <p:blipFill rotWithShape="1">
          <a:blip r:embed="rId3">
            <a:alphaModFix/>
          </a:blip>
          <a:srcRect b="0" l="0" r="0" t="0"/>
          <a:stretch/>
        </p:blipFill>
        <p:spPr>
          <a:xfrm>
            <a:off x="1143000" y="3200400"/>
            <a:ext cx="6754813" cy="382588"/>
          </a:xfrm>
          <a:prstGeom prst="rect">
            <a:avLst/>
          </a:prstGeom>
          <a:noFill/>
          <a:ln>
            <a:noFill/>
          </a:ln>
        </p:spPr>
      </p:pic>
      <p:sp>
        <p:nvSpPr>
          <p:cNvPr id="1673" name="Google Shape;1673;p224"/>
          <p:cNvSpPr/>
          <p:nvPr/>
        </p:nvSpPr>
        <p:spPr>
          <a:xfrm>
            <a:off x="3505200" y="4116388"/>
            <a:ext cx="3962400" cy="18288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4" name="Google Shape;1674;p224"/>
          <p:cNvSpPr txBox="1"/>
          <p:nvPr/>
        </p:nvSpPr>
        <p:spPr>
          <a:xfrm>
            <a:off x="6477000" y="4495800"/>
            <a:ext cx="609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sp>
        <p:nvSpPr>
          <p:cNvPr id="1675" name="Google Shape;1675;p224"/>
          <p:cNvSpPr/>
          <p:nvPr/>
        </p:nvSpPr>
        <p:spPr>
          <a:xfrm>
            <a:off x="4724400" y="4494213"/>
            <a:ext cx="1219200" cy="12954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6" name="Google Shape;1676;p224"/>
          <p:cNvSpPr/>
          <p:nvPr/>
        </p:nvSpPr>
        <p:spPr>
          <a:xfrm>
            <a:off x="5072063" y="5094288"/>
            <a:ext cx="457200" cy="3810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7" name="Google Shape;1677;p224"/>
          <p:cNvSpPr txBox="1"/>
          <p:nvPr/>
        </p:nvSpPr>
        <p:spPr>
          <a:xfrm>
            <a:off x="5143500" y="4735513"/>
            <a:ext cx="6096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a:t>
            </a:r>
            <a:endParaRPr/>
          </a:p>
        </p:txBody>
      </p:sp>
      <p:sp>
        <p:nvSpPr>
          <p:cNvPr id="1678" name="Google Shape;1678;p224"/>
          <p:cNvSpPr txBox="1"/>
          <p:nvPr/>
        </p:nvSpPr>
        <p:spPr>
          <a:xfrm>
            <a:off x="5118100" y="5105400"/>
            <a:ext cx="609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A</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 Cardinality</a:t>
            </a:r>
            <a:endParaRPr/>
          </a:p>
        </p:txBody>
      </p:sp>
      <p:sp>
        <p:nvSpPr>
          <p:cNvPr id="1684" name="Google Shape;1684;p22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100000"/>
              <a:buFont typeface="Noto Sans Symbols"/>
              <a:buNone/>
            </a:pPr>
            <a:r>
              <a:rPr b="1" lang="en-US"/>
              <a:t>   Definition</a:t>
            </a:r>
            <a:r>
              <a:rPr lang="en-US"/>
              <a:t>:</a:t>
            </a:r>
            <a:r>
              <a:rPr b="1" lang="en-US"/>
              <a:t> </a:t>
            </a:r>
            <a:r>
              <a:rPr lang="en-US"/>
              <a:t>If there are exactly n distinct elements in </a:t>
            </a:r>
            <a:r>
              <a:rPr i="1" lang="en-US"/>
              <a:t>S </a:t>
            </a:r>
            <a:r>
              <a:rPr lang="en-US"/>
              <a:t>where </a:t>
            </a:r>
            <a:r>
              <a:rPr i="1" lang="en-US"/>
              <a:t>n</a:t>
            </a:r>
            <a:r>
              <a:rPr lang="en-US"/>
              <a:t> is a nonnegative integer, we say that </a:t>
            </a:r>
            <a:r>
              <a:rPr i="1" lang="en-US"/>
              <a:t>S</a:t>
            </a:r>
            <a:r>
              <a:rPr lang="en-US"/>
              <a:t> is </a:t>
            </a:r>
            <a:r>
              <a:rPr i="1" lang="en-US"/>
              <a:t>finite</a:t>
            </a:r>
            <a:r>
              <a:rPr lang="en-US"/>
              <a:t>. Otherwise it is </a:t>
            </a:r>
            <a:r>
              <a:rPr i="1" lang="en-US"/>
              <a:t>infinite</a:t>
            </a:r>
            <a:r>
              <a:rPr lang="en-US"/>
              <a:t>. </a:t>
            </a:r>
            <a:endParaRPr/>
          </a:p>
          <a:p>
            <a:pPr indent="-342900" lvl="0" marL="342900" rtl="0" algn="l">
              <a:spcBef>
                <a:spcPts val="496"/>
              </a:spcBef>
              <a:spcAft>
                <a:spcPts val="0"/>
              </a:spcAft>
              <a:buSzPct val="100000"/>
              <a:buFont typeface="Noto Sans Symbols"/>
              <a:buNone/>
            </a:pPr>
            <a:r>
              <a:rPr b="1" lang="en-US"/>
              <a:t>   Definition</a:t>
            </a:r>
            <a:r>
              <a:rPr lang="en-US"/>
              <a:t>:</a:t>
            </a:r>
            <a:r>
              <a:rPr b="1" lang="en-US"/>
              <a:t> </a:t>
            </a:r>
            <a:r>
              <a:rPr lang="en-US"/>
              <a:t>The  </a:t>
            </a:r>
            <a:r>
              <a:rPr i="1" lang="en-US"/>
              <a:t>cardinality</a:t>
            </a:r>
            <a:r>
              <a:rPr lang="en-US"/>
              <a:t> of  a finite set </a:t>
            </a:r>
            <a:r>
              <a:rPr i="1" lang="en-US"/>
              <a:t>A, </a:t>
            </a:r>
            <a:r>
              <a:rPr lang="en-US"/>
              <a:t>denoted by |</a:t>
            </a:r>
            <a:r>
              <a:rPr i="1" lang="en-US"/>
              <a:t>A</a:t>
            </a:r>
            <a:r>
              <a:rPr lang="en-US"/>
              <a:t>|,  is the number of (distinct) elements of </a:t>
            </a:r>
            <a:r>
              <a:rPr i="1" lang="en-US"/>
              <a:t>A</a:t>
            </a:r>
            <a:r>
              <a:rPr lang="en-US"/>
              <a:t>. </a:t>
            </a:r>
            <a:endParaRPr/>
          </a:p>
          <a:p>
            <a:pPr indent="-342900" lvl="0" marL="342900" rtl="0" algn="l">
              <a:spcBef>
                <a:spcPts val="496"/>
              </a:spcBef>
              <a:spcAft>
                <a:spcPts val="0"/>
              </a:spcAft>
              <a:buSzPct val="100000"/>
              <a:buFont typeface="Noto Sans Symbols"/>
              <a:buNone/>
            </a:pPr>
            <a:r>
              <a:rPr lang="en-US"/>
              <a:t>   </a:t>
            </a:r>
            <a:r>
              <a:rPr b="1" lang="en-US"/>
              <a:t>Examples</a:t>
            </a:r>
            <a:r>
              <a:rPr lang="en-US"/>
              <a:t>:</a:t>
            </a:r>
            <a:endParaRPr/>
          </a:p>
          <a:p>
            <a:pPr indent="-514350" lvl="0" marL="514350" rtl="0" algn="l">
              <a:spcBef>
                <a:spcPts val="496"/>
              </a:spcBef>
              <a:spcAft>
                <a:spcPts val="0"/>
              </a:spcAft>
              <a:buSzPct val="100000"/>
              <a:buFont typeface="Arial"/>
              <a:buAutoNum type="arabicPeriod"/>
            </a:pPr>
            <a:r>
              <a:rPr lang="en-US"/>
              <a:t>|ø| = </a:t>
            </a:r>
            <a:r>
              <a:rPr lang="en-US">
                <a:latin typeface="Cambria Math"/>
                <a:ea typeface="Cambria Math"/>
                <a:cs typeface="Cambria Math"/>
                <a:sym typeface="Cambria Math"/>
              </a:rPr>
              <a:t>0</a:t>
            </a:r>
            <a:endParaRPr/>
          </a:p>
          <a:p>
            <a:pPr indent="-514350" lvl="0" marL="514350" rtl="0" algn="l">
              <a:spcBef>
                <a:spcPts val="496"/>
              </a:spcBef>
              <a:spcAft>
                <a:spcPts val="0"/>
              </a:spcAft>
              <a:buSzPct val="100000"/>
              <a:buFont typeface="Arial"/>
              <a:buAutoNum type="arabicPeriod"/>
            </a:pPr>
            <a:r>
              <a:rPr lang="en-US"/>
              <a:t>Let S be the letters of the English alphabet. Then |</a:t>
            </a:r>
            <a:r>
              <a:rPr i="1" lang="en-US"/>
              <a:t>S</a:t>
            </a:r>
            <a:r>
              <a:rPr lang="en-US"/>
              <a:t>| = </a:t>
            </a:r>
            <a:r>
              <a:rPr lang="en-US">
                <a:latin typeface="Cambria Math"/>
                <a:ea typeface="Cambria Math"/>
                <a:cs typeface="Cambria Math"/>
                <a:sym typeface="Cambria Math"/>
              </a:rPr>
              <a:t>26</a:t>
            </a:r>
            <a:endParaRPr/>
          </a:p>
          <a:p>
            <a:pPr indent="-514350" lvl="0" marL="514350" rtl="0" algn="l">
              <a:spcBef>
                <a:spcPts val="496"/>
              </a:spcBef>
              <a:spcAft>
                <a:spcPts val="0"/>
              </a:spcAft>
              <a:buSzPct val="100000"/>
              <a:buFont typeface="Arial"/>
              <a:buAutoNum type="arabicPeriod"/>
            </a:pPr>
            <a:r>
              <a:rPr lang="en-US"/>
              <a:t>|{</a:t>
            </a:r>
            <a:r>
              <a:rPr lang="en-US">
                <a:latin typeface="Cambria Math"/>
                <a:ea typeface="Cambria Math"/>
                <a:cs typeface="Cambria Math"/>
                <a:sym typeface="Cambria Math"/>
              </a:rPr>
              <a:t>1,2,3</a:t>
            </a:r>
            <a:r>
              <a:rPr lang="en-US"/>
              <a:t>}| = </a:t>
            </a:r>
            <a:r>
              <a:rPr lang="en-US">
                <a:latin typeface="Cambria Math"/>
                <a:ea typeface="Cambria Math"/>
                <a:cs typeface="Cambria Math"/>
                <a:sym typeface="Cambria Math"/>
              </a:rPr>
              <a:t>3</a:t>
            </a:r>
            <a:endParaRPr/>
          </a:p>
          <a:p>
            <a:pPr indent="-514350" lvl="0" marL="514350" rtl="0" algn="l">
              <a:spcBef>
                <a:spcPts val="496"/>
              </a:spcBef>
              <a:spcAft>
                <a:spcPts val="0"/>
              </a:spcAft>
              <a:buSzPct val="100000"/>
              <a:buFont typeface="Arial"/>
              <a:buAutoNum type="arabicPeriod"/>
            </a:pPr>
            <a:r>
              <a:rPr lang="en-US"/>
              <a:t>|{ø}| = </a:t>
            </a:r>
            <a:r>
              <a:rPr lang="en-US">
                <a:latin typeface="Cambria Math"/>
                <a:ea typeface="Cambria Math"/>
                <a:cs typeface="Cambria Math"/>
                <a:sym typeface="Cambria Math"/>
              </a:rPr>
              <a:t>1</a:t>
            </a:r>
            <a:endParaRPr/>
          </a:p>
          <a:p>
            <a:pPr indent="-514350" lvl="0" marL="514350" rtl="0" algn="l">
              <a:spcBef>
                <a:spcPts val="496"/>
              </a:spcBef>
              <a:spcAft>
                <a:spcPts val="0"/>
              </a:spcAft>
              <a:buSzPct val="100000"/>
              <a:buFont typeface="Arial"/>
              <a:buAutoNum type="arabicPeriod"/>
            </a:pPr>
            <a:r>
              <a:rPr lang="en-US"/>
              <a:t>The set of integers is infinite.</a:t>
            </a:r>
            <a:endParaRPr/>
          </a:p>
          <a:p>
            <a:pPr indent="-342900" lvl="0" marL="342900" rtl="0" algn="l">
              <a:spcBef>
                <a:spcPts val="496"/>
              </a:spcBef>
              <a:spcAft>
                <a:spcPts val="0"/>
              </a:spcAft>
              <a:buSzPct val="100000"/>
              <a:buFont typeface="Noto Sans Symbols"/>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Power Sets</a:t>
            </a:r>
            <a:endParaRPr/>
          </a:p>
        </p:txBody>
      </p:sp>
      <p:sp>
        <p:nvSpPr>
          <p:cNvPr id="1690" name="Google Shape;1690;p22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   Definition</a:t>
            </a:r>
            <a:r>
              <a:rPr lang="en-US"/>
              <a:t>: The set of all subsets of a set </a:t>
            </a:r>
            <a:r>
              <a:rPr i="1" lang="en-US"/>
              <a:t>A</a:t>
            </a:r>
            <a:r>
              <a:rPr lang="en-US"/>
              <a:t>, denoted P</a:t>
            </a:r>
            <a:r>
              <a:rPr b="1" lang="en-US"/>
              <a:t>(</a:t>
            </a:r>
            <a:r>
              <a:rPr i="1" lang="en-US"/>
              <a:t>A</a:t>
            </a:r>
            <a:r>
              <a:rPr b="1" lang="en-US"/>
              <a:t>)</a:t>
            </a:r>
            <a:r>
              <a:rPr lang="en-US"/>
              <a:t>, is called the </a:t>
            </a:r>
            <a:r>
              <a:rPr i="1" lang="en-US"/>
              <a:t>power set </a:t>
            </a:r>
            <a:r>
              <a:rPr lang="en-US"/>
              <a:t>of </a:t>
            </a:r>
            <a:r>
              <a:rPr i="1" lang="en-US"/>
              <a:t>A</a:t>
            </a:r>
            <a:r>
              <a:rPr lang="en-US"/>
              <a:t>.</a:t>
            </a:r>
            <a:endParaRPr/>
          </a:p>
          <a:p>
            <a:pPr indent="-342900" lvl="0" marL="342900" rtl="0" algn="l">
              <a:spcBef>
                <a:spcPts val="640"/>
              </a:spcBef>
              <a:spcAft>
                <a:spcPts val="0"/>
              </a:spcAft>
              <a:buSzPts val="3200"/>
              <a:buFont typeface="Noto Sans Symbols"/>
              <a:buNone/>
            </a:pPr>
            <a:r>
              <a:rPr lang="en-US"/>
              <a:t>   </a:t>
            </a:r>
            <a:r>
              <a:rPr b="1" lang="en-US"/>
              <a:t>Example</a:t>
            </a:r>
            <a:r>
              <a:rPr lang="en-US"/>
              <a:t>: If </a:t>
            </a:r>
            <a:r>
              <a:rPr i="1" lang="en-US"/>
              <a:t>A</a:t>
            </a:r>
            <a:r>
              <a:rPr lang="en-US"/>
              <a:t> = {a,b} then </a:t>
            </a:r>
            <a:endParaRPr/>
          </a:p>
          <a:p>
            <a:pPr indent="-342900" lvl="0" marL="342900" rtl="0" algn="l">
              <a:spcBef>
                <a:spcPts val="640"/>
              </a:spcBef>
              <a:spcAft>
                <a:spcPts val="0"/>
              </a:spcAft>
              <a:buSzPts val="3200"/>
              <a:buFont typeface="Noto Sans Symbols"/>
              <a:buNone/>
            </a:pPr>
            <a:r>
              <a:rPr lang="en-US"/>
              <a:t>              </a:t>
            </a:r>
            <a:r>
              <a:rPr lang="en-US">
                <a:latin typeface="Courgette"/>
                <a:ea typeface="Courgette"/>
                <a:cs typeface="Courgette"/>
                <a:sym typeface="Courgette"/>
              </a:rPr>
              <a:t>P</a:t>
            </a:r>
            <a:r>
              <a:rPr lang="en-US"/>
              <a:t>(A) = {ø, {a},{b},{a,b}}</a:t>
            </a:r>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Char char="●"/>
            </a:pPr>
            <a:r>
              <a:rPr lang="en-US"/>
              <a:t>If a set has </a:t>
            </a:r>
            <a:r>
              <a:rPr i="1" lang="en-US"/>
              <a:t>n</a:t>
            </a:r>
            <a:r>
              <a:rPr lang="en-US"/>
              <a:t> elements, then the cardinality of the power set is </a:t>
            </a:r>
            <a:r>
              <a:rPr lang="en-US">
                <a:latin typeface="Cambria Math"/>
                <a:ea typeface="Cambria Math"/>
                <a:cs typeface="Cambria Math"/>
                <a:sym typeface="Cambria Math"/>
              </a:rPr>
              <a:t>2</a:t>
            </a:r>
            <a:r>
              <a:rPr i="1" lang="en-US"/>
              <a:t>ⁿ</a:t>
            </a:r>
            <a:r>
              <a:rPr lang="en-US"/>
              <a:t>. (In Chapters 5 and 6, we will discuss different ways to show this.)</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Tuples</a:t>
            </a:r>
            <a:endParaRPr/>
          </a:p>
        </p:txBody>
      </p:sp>
      <p:sp>
        <p:nvSpPr>
          <p:cNvPr id="1696" name="Google Shape;1696;p22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The </a:t>
            </a:r>
            <a:r>
              <a:rPr i="1" lang="en-US"/>
              <a:t>ordered n-tuple </a:t>
            </a:r>
            <a:r>
              <a:rPr lang="en-US"/>
              <a:t>  </a:t>
            </a:r>
            <a:r>
              <a:rPr lang="en-US">
                <a:latin typeface="Cambria Math"/>
                <a:ea typeface="Cambria Math"/>
                <a:cs typeface="Cambria Math"/>
                <a:sym typeface="Cambria Math"/>
              </a:rPr>
              <a:t>(a</a:t>
            </a:r>
            <a:r>
              <a:rPr baseline="-25000" lang="en-US">
                <a:latin typeface="Cambria Math"/>
                <a:ea typeface="Cambria Math"/>
                <a:cs typeface="Cambria Math"/>
                <a:sym typeface="Cambria Math"/>
              </a:rPr>
              <a:t>1</a:t>
            </a:r>
            <a:r>
              <a:rPr lang="en-US">
                <a:latin typeface="Cambria Math"/>
                <a:ea typeface="Cambria Math"/>
                <a:cs typeface="Cambria Math"/>
                <a:sym typeface="Cambria Math"/>
              </a:rPr>
              <a:t>,a</a:t>
            </a:r>
            <a:r>
              <a:rPr baseline="-25000" lang="en-US">
                <a:latin typeface="Cambria Math"/>
                <a:ea typeface="Cambria Math"/>
                <a:cs typeface="Cambria Math"/>
                <a:sym typeface="Cambria Math"/>
              </a:rPr>
              <a:t>2</a:t>
            </a:r>
            <a:r>
              <a:rPr lang="en-US">
                <a:latin typeface="Cambria Math"/>
                <a:ea typeface="Cambria Math"/>
                <a:cs typeface="Cambria Math"/>
                <a:sym typeface="Cambria Math"/>
              </a:rPr>
              <a:t>,…..,a</a:t>
            </a:r>
            <a:r>
              <a:rPr baseline="-25000" i="1" lang="en-US">
                <a:latin typeface="Cambria Math"/>
                <a:ea typeface="Cambria Math"/>
                <a:cs typeface="Cambria Math"/>
                <a:sym typeface="Cambria Math"/>
              </a:rPr>
              <a:t>n</a:t>
            </a:r>
            <a:r>
              <a:rPr lang="en-US">
                <a:latin typeface="Cambria Math"/>
                <a:ea typeface="Cambria Math"/>
                <a:cs typeface="Cambria Math"/>
                <a:sym typeface="Cambria Math"/>
              </a:rPr>
              <a:t>)</a:t>
            </a:r>
            <a:r>
              <a:rPr lang="en-US"/>
              <a:t>  is the ordered collection that has  </a:t>
            </a:r>
            <a:r>
              <a:rPr lang="en-US">
                <a:latin typeface="Cambria Math"/>
                <a:ea typeface="Cambria Math"/>
                <a:cs typeface="Cambria Math"/>
                <a:sym typeface="Cambria Math"/>
              </a:rPr>
              <a:t>a</a:t>
            </a:r>
            <a:r>
              <a:rPr baseline="-25000" lang="en-US">
                <a:latin typeface="Cambria Math"/>
                <a:ea typeface="Cambria Math"/>
                <a:cs typeface="Cambria Math"/>
                <a:sym typeface="Cambria Math"/>
              </a:rPr>
              <a:t>1</a:t>
            </a:r>
            <a:r>
              <a:rPr lang="en-US"/>
              <a:t> as its first element and  </a:t>
            </a:r>
            <a:r>
              <a:rPr lang="en-US">
                <a:latin typeface="Cambria Math"/>
                <a:ea typeface="Cambria Math"/>
                <a:cs typeface="Cambria Math"/>
                <a:sym typeface="Cambria Math"/>
              </a:rPr>
              <a:t>a</a:t>
            </a:r>
            <a:r>
              <a:rPr baseline="-25000" lang="en-US">
                <a:latin typeface="Cambria Math"/>
                <a:ea typeface="Cambria Math"/>
                <a:cs typeface="Cambria Math"/>
                <a:sym typeface="Cambria Math"/>
              </a:rPr>
              <a:t>2</a:t>
            </a:r>
            <a:r>
              <a:rPr lang="en-US"/>
              <a:t>  as its second element and so on until </a:t>
            </a:r>
            <a:r>
              <a:rPr lang="en-US">
                <a:latin typeface="Cambria Math"/>
                <a:ea typeface="Cambria Math"/>
                <a:cs typeface="Cambria Math"/>
                <a:sym typeface="Cambria Math"/>
              </a:rPr>
              <a:t>a</a:t>
            </a:r>
            <a:r>
              <a:rPr baseline="-25000" i="1" lang="en-US">
                <a:latin typeface="Cambria Math"/>
                <a:ea typeface="Cambria Math"/>
                <a:cs typeface="Cambria Math"/>
                <a:sym typeface="Cambria Math"/>
              </a:rPr>
              <a:t>n</a:t>
            </a:r>
            <a:r>
              <a:rPr lang="en-US"/>
              <a:t>  as its last element.</a:t>
            </a:r>
            <a:endParaRPr/>
          </a:p>
          <a:p>
            <a:pPr indent="-342900" lvl="0" marL="342900" rtl="0" algn="l">
              <a:spcBef>
                <a:spcPts val="640"/>
              </a:spcBef>
              <a:spcAft>
                <a:spcPts val="0"/>
              </a:spcAft>
              <a:buSzPts val="3200"/>
              <a:buChar char="●"/>
            </a:pPr>
            <a:r>
              <a:rPr lang="en-US"/>
              <a:t>Two n-tuples are equal if and only if their corresponding elements are equal.</a:t>
            </a:r>
            <a:endParaRPr/>
          </a:p>
          <a:p>
            <a:pPr indent="-342900" lvl="0" marL="342900" rtl="0" algn="l">
              <a:spcBef>
                <a:spcPts val="640"/>
              </a:spcBef>
              <a:spcAft>
                <a:spcPts val="0"/>
              </a:spcAft>
              <a:buSzPts val="3200"/>
              <a:buChar char="●"/>
            </a:pPr>
            <a:r>
              <a:rPr lang="en-US"/>
              <a:t>2-tuples are called </a:t>
            </a:r>
            <a:r>
              <a:rPr i="1" lang="en-US"/>
              <a:t>ordered pairs</a:t>
            </a:r>
            <a:r>
              <a:rPr lang="en-US"/>
              <a:t>.</a:t>
            </a:r>
            <a:endParaRPr/>
          </a:p>
          <a:p>
            <a:pPr indent="-342900" lvl="0" marL="342900" rtl="0" algn="l">
              <a:spcBef>
                <a:spcPts val="640"/>
              </a:spcBef>
              <a:spcAft>
                <a:spcPts val="0"/>
              </a:spcAft>
              <a:buSzPts val="3200"/>
              <a:buChar char="●"/>
            </a:pPr>
            <a:r>
              <a:rPr lang="en-US"/>
              <a:t>The ordered pairs (</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t>) and (</a:t>
            </a:r>
            <a:r>
              <a:rPr i="1" lang="en-US">
                <a:latin typeface="Cambria Math"/>
                <a:ea typeface="Cambria Math"/>
                <a:cs typeface="Cambria Math"/>
                <a:sym typeface="Cambria Math"/>
              </a:rPr>
              <a:t>c,d</a:t>
            </a:r>
            <a:r>
              <a:rPr lang="en-US"/>
              <a:t>) are equal if and only if </a:t>
            </a:r>
            <a:r>
              <a:rPr i="1" lang="en-US">
                <a:latin typeface="Cambria Math"/>
                <a:ea typeface="Cambria Math"/>
                <a:cs typeface="Cambria Math"/>
                <a:sym typeface="Cambria Math"/>
              </a:rPr>
              <a:t>a = c </a:t>
            </a:r>
            <a:r>
              <a:rPr lang="en-US"/>
              <a:t>and </a:t>
            </a:r>
            <a:r>
              <a:rPr i="1" lang="en-US">
                <a:latin typeface="Cambria Math"/>
                <a:ea typeface="Cambria Math"/>
                <a:cs typeface="Cambria Math"/>
                <a:sym typeface="Cambria Math"/>
              </a:rPr>
              <a:t>b = d</a:t>
            </a:r>
            <a:r>
              <a:rPr lang="en-US"/>
              <a:t>.</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Cartesian Product</a:t>
            </a:r>
            <a:endParaRPr/>
          </a:p>
        </p:txBody>
      </p:sp>
      <p:sp>
        <p:nvSpPr>
          <p:cNvPr id="1702" name="Google Shape;1702;p228"/>
          <p:cNvSpPr txBox="1"/>
          <p:nvPr>
            <p:ph idx="1" type="body"/>
          </p:nvPr>
        </p:nvSpPr>
        <p:spPr>
          <a:xfrm>
            <a:off x="457200" y="1905000"/>
            <a:ext cx="82296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500"/>
              <a:buFont typeface="Noto Sans Symbols"/>
              <a:buNone/>
            </a:pPr>
            <a:r>
              <a:rPr b="1" lang="en-US" sz="2500"/>
              <a:t>   Definition</a:t>
            </a:r>
            <a:r>
              <a:rPr lang="en-US" sz="2500"/>
              <a:t>:  The </a:t>
            </a:r>
            <a:r>
              <a:rPr i="1" lang="en-US" sz="2500"/>
              <a:t>Cartesian Product </a:t>
            </a:r>
            <a:r>
              <a:rPr lang="en-US" sz="2500"/>
              <a:t>of two sets </a:t>
            </a:r>
            <a:r>
              <a:rPr i="1" lang="en-US" sz="2500"/>
              <a:t>A</a:t>
            </a:r>
            <a:r>
              <a:rPr b="1" lang="en-US" sz="2500"/>
              <a:t> </a:t>
            </a:r>
            <a:r>
              <a:rPr lang="en-US" sz="2500"/>
              <a:t>and </a:t>
            </a:r>
            <a:r>
              <a:rPr i="1" lang="en-US" sz="2500"/>
              <a:t>B</a:t>
            </a:r>
            <a:r>
              <a:rPr lang="en-US" sz="2500"/>
              <a:t>, denoted by   </a:t>
            </a:r>
            <a:r>
              <a:rPr i="1" lang="en-US" sz="2500"/>
              <a:t>A</a:t>
            </a:r>
            <a:r>
              <a:rPr lang="en-US" sz="2500"/>
              <a:t> × </a:t>
            </a:r>
            <a:r>
              <a:rPr i="1" lang="en-US" sz="2500"/>
              <a:t>B</a:t>
            </a:r>
            <a:r>
              <a:rPr lang="en-US" sz="2500"/>
              <a:t> is the set of ordered pairs (a,b) where    </a:t>
            </a:r>
            <a:r>
              <a:rPr i="1" lang="en-US" sz="2500"/>
              <a:t>a </a:t>
            </a:r>
            <a:r>
              <a:rPr lang="en-US" sz="2500"/>
              <a:t>∈ </a:t>
            </a:r>
            <a:r>
              <a:rPr i="1" lang="en-US" sz="2500"/>
              <a:t>A</a:t>
            </a:r>
            <a:r>
              <a:rPr lang="en-US" sz="2500"/>
              <a:t>   and </a:t>
            </a:r>
            <a:r>
              <a:rPr i="1" lang="en-US" sz="2500"/>
              <a:t>b </a:t>
            </a:r>
            <a:r>
              <a:rPr lang="en-US" sz="2500"/>
              <a:t>∈ </a:t>
            </a:r>
            <a:r>
              <a:rPr i="1" lang="en-US" sz="2500"/>
              <a:t>B</a:t>
            </a:r>
            <a:r>
              <a:rPr lang="en-US" sz="2500"/>
              <a:t> .</a:t>
            </a:r>
            <a:endParaRPr/>
          </a:p>
          <a:p>
            <a:pPr indent="-342900" lvl="0" marL="342900" rtl="0" algn="l">
              <a:lnSpc>
                <a:spcPct val="80000"/>
              </a:lnSpc>
              <a:spcBef>
                <a:spcPts val="500"/>
              </a:spcBef>
              <a:spcAft>
                <a:spcPts val="0"/>
              </a:spcAft>
              <a:buSzPts val="2500"/>
              <a:buFont typeface="Noto Sans Symbols"/>
              <a:buNone/>
            </a:pPr>
            <a:r>
              <a:t/>
            </a:r>
            <a:endParaRPr sz="2500"/>
          </a:p>
          <a:p>
            <a:pPr indent="-342900" lvl="0" marL="342900" rtl="0" algn="l">
              <a:lnSpc>
                <a:spcPct val="80000"/>
              </a:lnSpc>
              <a:spcBef>
                <a:spcPts val="500"/>
              </a:spcBef>
              <a:spcAft>
                <a:spcPts val="0"/>
              </a:spcAft>
              <a:buSzPts val="2500"/>
              <a:buFont typeface="Noto Sans Symbols"/>
              <a:buNone/>
            </a:pPr>
            <a:r>
              <a:rPr b="1" lang="en-US" sz="2500"/>
              <a:t>   Example</a:t>
            </a:r>
            <a:r>
              <a:rPr lang="en-US" sz="2500"/>
              <a:t>:</a:t>
            </a:r>
            <a:endParaRPr/>
          </a:p>
          <a:p>
            <a:pPr indent="-342900" lvl="0" marL="342900" rtl="0" algn="l">
              <a:lnSpc>
                <a:spcPct val="80000"/>
              </a:lnSpc>
              <a:spcBef>
                <a:spcPts val="500"/>
              </a:spcBef>
              <a:spcAft>
                <a:spcPts val="0"/>
              </a:spcAft>
              <a:buSzPts val="2500"/>
              <a:buFont typeface="Noto Sans Symbols"/>
              <a:buNone/>
            </a:pPr>
            <a:r>
              <a:rPr lang="en-US" sz="2500"/>
              <a:t>   </a:t>
            </a:r>
            <a:r>
              <a:rPr i="1" lang="en-US" sz="2500"/>
              <a:t>A</a:t>
            </a:r>
            <a:r>
              <a:rPr lang="en-US" sz="2500"/>
              <a:t> = {</a:t>
            </a:r>
            <a:r>
              <a:rPr i="1" lang="en-US" sz="2500"/>
              <a:t>a,b</a:t>
            </a:r>
            <a:r>
              <a:rPr lang="en-US" sz="2500"/>
              <a:t>}   </a:t>
            </a:r>
            <a:r>
              <a:rPr i="1" lang="en-US" sz="2500"/>
              <a:t>B</a:t>
            </a:r>
            <a:r>
              <a:rPr lang="en-US" sz="2500"/>
              <a:t> = {1,2,3}</a:t>
            </a:r>
            <a:endParaRPr/>
          </a:p>
          <a:p>
            <a:pPr indent="-342900" lvl="0" marL="342900" rtl="0" algn="l">
              <a:lnSpc>
                <a:spcPct val="80000"/>
              </a:lnSpc>
              <a:spcBef>
                <a:spcPts val="500"/>
              </a:spcBef>
              <a:spcAft>
                <a:spcPts val="0"/>
              </a:spcAft>
              <a:buSzPts val="2500"/>
              <a:buFont typeface="Noto Sans Symbols"/>
              <a:buNone/>
            </a:pPr>
            <a:r>
              <a:rPr lang="en-US" sz="2500"/>
              <a:t>   </a:t>
            </a:r>
            <a:r>
              <a:rPr i="1" lang="en-US" sz="2500"/>
              <a:t>A</a:t>
            </a:r>
            <a:r>
              <a:rPr lang="en-US" sz="2500"/>
              <a:t> × </a:t>
            </a:r>
            <a:r>
              <a:rPr i="1" lang="en-US" sz="2500"/>
              <a:t>B</a:t>
            </a:r>
            <a:r>
              <a:rPr lang="en-US" sz="2500"/>
              <a:t> = {(</a:t>
            </a:r>
            <a:r>
              <a:rPr i="1" lang="en-US" sz="2500"/>
              <a:t>a</a:t>
            </a:r>
            <a:r>
              <a:rPr lang="en-US" sz="2500"/>
              <a:t>,1),(</a:t>
            </a:r>
            <a:r>
              <a:rPr i="1" lang="en-US" sz="2500"/>
              <a:t>a</a:t>
            </a:r>
            <a:r>
              <a:rPr lang="en-US" sz="2500"/>
              <a:t>,2),(</a:t>
            </a:r>
            <a:r>
              <a:rPr i="1" lang="en-US" sz="2500"/>
              <a:t>a</a:t>
            </a:r>
            <a:r>
              <a:rPr lang="en-US" sz="2500"/>
              <a:t>,3), (</a:t>
            </a:r>
            <a:r>
              <a:rPr i="1" lang="en-US" sz="2500"/>
              <a:t>b</a:t>
            </a:r>
            <a:r>
              <a:rPr lang="en-US" sz="2500"/>
              <a:t>,1),(</a:t>
            </a:r>
            <a:r>
              <a:rPr i="1" lang="en-US" sz="2500"/>
              <a:t>b,</a:t>
            </a:r>
            <a:r>
              <a:rPr lang="en-US" sz="2500"/>
              <a:t>2),(</a:t>
            </a:r>
            <a:r>
              <a:rPr i="1" lang="en-US" sz="2500"/>
              <a:t>b,</a:t>
            </a:r>
            <a:r>
              <a:rPr lang="en-US" sz="2500"/>
              <a:t>3)}</a:t>
            </a:r>
            <a:endParaRPr/>
          </a:p>
          <a:p>
            <a:pPr indent="-342900" lvl="0" marL="342900" rtl="0" algn="l">
              <a:lnSpc>
                <a:spcPct val="80000"/>
              </a:lnSpc>
              <a:spcBef>
                <a:spcPts val="500"/>
              </a:spcBef>
              <a:spcAft>
                <a:spcPts val="0"/>
              </a:spcAft>
              <a:buSzPts val="2500"/>
              <a:buFont typeface="Noto Sans Symbols"/>
              <a:buNone/>
            </a:pPr>
            <a:r>
              <a:t/>
            </a:r>
            <a:endParaRPr sz="2500"/>
          </a:p>
          <a:p>
            <a:pPr indent="-342900" lvl="0" marL="342900" rtl="0" algn="l">
              <a:lnSpc>
                <a:spcPct val="80000"/>
              </a:lnSpc>
              <a:spcBef>
                <a:spcPts val="500"/>
              </a:spcBef>
              <a:spcAft>
                <a:spcPts val="0"/>
              </a:spcAft>
              <a:buSzPts val="2500"/>
              <a:buChar char="●"/>
            </a:pPr>
            <a:r>
              <a:rPr b="1" lang="en-US" sz="2500"/>
              <a:t>Definition</a:t>
            </a:r>
            <a:r>
              <a:rPr lang="en-US" sz="2500"/>
              <a:t>: A subset </a:t>
            </a:r>
            <a:r>
              <a:rPr i="1" lang="en-US" sz="2500"/>
              <a:t>R</a:t>
            </a:r>
            <a:r>
              <a:rPr lang="en-US" sz="2500"/>
              <a:t> of the Cartesian product</a:t>
            </a:r>
            <a:r>
              <a:rPr b="1" lang="en-US" sz="2500"/>
              <a:t> </a:t>
            </a:r>
            <a:r>
              <a:rPr i="1" lang="en-US" sz="2500"/>
              <a:t>A</a:t>
            </a:r>
            <a:r>
              <a:rPr lang="en-US" sz="2500"/>
              <a:t> × </a:t>
            </a:r>
            <a:r>
              <a:rPr i="1" lang="en-US" sz="2500"/>
              <a:t>B</a:t>
            </a:r>
            <a:r>
              <a:rPr lang="en-US" sz="2500"/>
              <a:t> is called a </a:t>
            </a:r>
            <a:r>
              <a:rPr i="1" lang="en-US" sz="2500"/>
              <a:t>relation </a:t>
            </a:r>
            <a:r>
              <a:rPr lang="en-US" sz="2500"/>
              <a:t>from the set A to the set B. (Relations will be covered in depth in Chapter </a:t>
            </a:r>
            <a:r>
              <a:rPr lang="en-US" sz="2500">
                <a:latin typeface="Cambria Math"/>
                <a:ea typeface="Cambria Math"/>
                <a:cs typeface="Cambria Math"/>
                <a:sym typeface="Cambria Math"/>
              </a:rPr>
              <a:t>9</a:t>
            </a:r>
            <a:r>
              <a:rPr lang="en-US" sz="2500"/>
              <a:t>. )</a:t>
            </a:r>
            <a:endParaRPr/>
          </a:p>
          <a:p>
            <a:pPr indent="-228600" lvl="0" marL="342900" rtl="0" algn="l">
              <a:lnSpc>
                <a:spcPct val="80000"/>
              </a:lnSpc>
              <a:spcBef>
                <a:spcPts val="360"/>
              </a:spcBef>
              <a:spcAft>
                <a:spcPts val="0"/>
              </a:spcAft>
              <a:buSzPts val="1800"/>
              <a:buNone/>
            </a:pPr>
            <a:r>
              <a:t/>
            </a:r>
            <a:endParaRPr sz="1800"/>
          </a:p>
          <a:p>
            <a:pPr indent="-342900" lvl="0" marL="342900" rtl="0" algn="l">
              <a:lnSpc>
                <a:spcPct val="80000"/>
              </a:lnSpc>
              <a:spcBef>
                <a:spcPts val="360"/>
              </a:spcBef>
              <a:spcAft>
                <a:spcPts val="0"/>
              </a:spcAft>
              <a:buSzPts val="1800"/>
              <a:buFont typeface="Noto Sans Symbols"/>
              <a:buNone/>
            </a:pPr>
            <a:r>
              <a:rPr lang="en-US" sz="1800"/>
              <a:t>   </a:t>
            </a:r>
            <a:endParaRPr i="1" sz="1800"/>
          </a:p>
        </p:txBody>
      </p:sp>
      <p:pic>
        <p:nvPicPr>
          <p:cNvPr descr="addin_tmp.png" id="1703" name="Google Shape;1703;p228"/>
          <p:cNvPicPr preferRelativeResize="0"/>
          <p:nvPr/>
        </p:nvPicPr>
        <p:blipFill rotWithShape="1">
          <a:blip r:embed="rId3">
            <a:alphaModFix/>
          </a:blip>
          <a:srcRect b="0" l="0" r="0" t="0"/>
          <a:stretch/>
        </p:blipFill>
        <p:spPr>
          <a:xfrm>
            <a:off x="3124200" y="2895600"/>
            <a:ext cx="5143500" cy="382588"/>
          </a:xfrm>
          <a:prstGeom prst="rect">
            <a:avLst/>
          </a:prstGeom>
          <a:noFill/>
          <a:ln>
            <a:noFill/>
          </a:ln>
        </p:spPr>
      </p:pic>
      <p:pic>
        <p:nvPicPr>
          <p:cNvPr descr="0206.jpg" id="1704" name="Google Shape;1704;p228"/>
          <p:cNvPicPr preferRelativeResize="0"/>
          <p:nvPr/>
        </p:nvPicPr>
        <p:blipFill rotWithShape="1">
          <a:blip r:embed="rId4">
            <a:alphaModFix/>
          </a:blip>
          <a:srcRect b="0" l="0" r="0" t="0"/>
          <a:stretch/>
        </p:blipFill>
        <p:spPr>
          <a:xfrm>
            <a:off x="5410200" y="381000"/>
            <a:ext cx="898525" cy="1042988"/>
          </a:xfrm>
          <a:prstGeom prst="rect">
            <a:avLst/>
          </a:prstGeom>
          <a:noFill/>
          <a:ln>
            <a:noFill/>
          </a:ln>
        </p:spPr>
      </p:pic>
      <p:sp>
        <p:nvSpPr>
          <p:cNvPr id="1705" name="Google Shape;1705;p228"/>
          <p:cNvSpPr txBox="1"/>
          <p:nvPr/>
        </p:nvSpPr>
        <p:spPr>
          <a:xfrm>
            <a:off x="6400800" y="533400"/>
            <a:ext cx="17526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Ren</a:t>
            </a:r>
            <a:r>
              <a:rPr lang="en-US" sz="1800">
                <a:solidFill>
                  <a:schemeClr val="dk1"/>
                </a:solidFill>
                <a:latin typeface="Cambria Math"/>
                <a:ea typeface="Cambria Math"/>
                <a:cs typeface="Cambria Math"/>
                <a:sym typeface="Cambria Math"/>
              </a:rPr>
              <a:t>é Descartes (1596-1650)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latin typeface="Arial Narrow"/>
                <a:ea typeface="Arial Narrow"/>
                <a:cs typeface="Arial Narrow"/>
                <a:sym typeface="Arial Narrow"/>
              </a:rPr>
              <a:t>Course Outline</a:t>
            </a:r>
            <a:endParaRPr/>
          </a:p>
        </p:txBody>
      </p:sp>
      <p:sp>
        <p:nvSpPr>
          <p:cNvPr id="234" name="Google Shape;234;p31"/>
          <p:cNvSpPr txBox="1"/>
          <p:nvPr>
            <p:ph idx="1" type="body"/>
          </p:nvPr>
        </p:nvSpPr>
        <p:spPr>
          <a:xfrm>
            <a:off x="457200" y="1295400"/>
            <a:ext cx="8229600" cy="5181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sz="2800">
                <a:latin typeface="Arial Narrow"/>
                <a:ea typeface="Arial Narrow"/>
                <a:cs typeface="Arial Narrow"/>
                <a:sym typeface="Arial Narrow"/>
              </a:rPr>
              <a:t>Logic and Proofs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Sets and Functions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Sequences and Series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Relations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Number Theory </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Proof techniques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Induction and Recursion</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Counting and Recurrence Relations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Graphs</a:t>
            </a:r>
            <a:endParaRPr/>
          </a:p>
          <a:p>
            <a:pPr indent="-342900" lvl="0" marL="342900" rtl="0" algn="l">
              <a:spcBef>
                <a:spcPts val="560"/>
              </a:spcBef>
              <a:spcAft>
                <a:spcPts val="0"/>
              </a:spcAft>
              <a:buSzPts val="2800"/>
              <a:buChar char="●"/>
            </a:pPr>
            <a:r>
              <a:rPr lang="en-US" sz="2800">
                <a:latin typeface="Arial Narrow"/>
                <a:ea typeface="Arial Narrow"/>
                <a:cs typeface="Arial Narrow"/>
                <a:sym typeface="Arial Narrow"/>
              </a:rPr>
              <a:t>Trees</a:t>
            </a:r>
            <a:endParaRPr/>
          </a:p>
          <a:p>
            <a:pPr indent="-165100" lvl="0" marL="342900" rtl="0" algn="l">
              <a:spcBef>
                <a:spcPts val="560"/>
              </a:spcBef>
              <a:spcAft>
                <a:spcPts val="0"/>
              </a:spcAft>
              <a:buSzPts val="2800"/>
              <a:buNone/>
            </a:pPr>
            <a:r>
              <a:t/>
            </a:r>
            <a:endParaRPr sz="2800">
              <a:latin typeface="Arial Narrow"/>
              <a:ea typeface="Arial Narrow"/>
              <a:cs typeface="Arial Narrow"/>
              <a:sym typeface="Arial Narrow"/>
            </a:endParaRPr>
          </a:p>
        </p:txBody>
      </p:sp>
      <p:sp>
        <p:nvSpPr>
          <p:cNvPr id="235" name="Google Shape;235;p3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70C0"/>
                </a:solidFill>
              </a:rPr>
              <a:t>Activity 1</a:t>
            </a:r>
            <a:endParaRPr/>
          </a:p>
        </p:txBody>
      </p:sp>
      <p:pic>
        <p:nvPicPr>
          <p:cNvPr descr="grandfather_clock_shadow_md_wht" id="391" name="Google Shape;391;p49"/>
          <p:cNvPicPr preferRelativeResize="0"/>
          <p:nvPr/>
        </p:nvPicPr>
        <p:blipFill rotWithShape="1">
          <a:blip r:embed="rId3">
            <a:alphaModFix/>
          </a:blip>
          <a:srcRect b="0" l="0" r="0" t="0"/>
          <a:stretch/>
        </p:blipFill>
        <p:spPr>
          <a:xfrm>
            <a:off x="4191000" y="1417638"/>
            <a:ext cx="2095500" cy="2843212"/>
          </a:xfrm>
          <a:prstGeom prst="rect">
            <a:avLst/>
          </a:prstGeom>
          <a:noFill/>
          <a:ln>
            <a:noFill/>
          </a:ln>
        </p:spPr>
      </p:pic>
      <p:sp>
        <p:nvSpPr>
          <p:cNvPr id="392" name="Google Shape;392;p49"/>
          <p:cNvSpPr txBox="1"/>
          <p:nvPr/>
        </p:nvSpPr>
        <p:spPr>
          <a:xfrm>
            <a:off x="304800" y="4343400"/>
            <a:ext cx="8077200" cy="1828800"/>
          </a:xfrm>
          <a:prstGeom prst="rect">
            <a:avLst/>
          </a:prstGeom>
          <a:noFill/>
          <a:ln cap="flat" cmpd="sng" w="9525">
            <a:solidFill>
              <a:schemeClr val="dk1"/>
            </a:solidFill>
            <a:prstDash val="solid"/>
            <a:miter lim="800000"/>
            <a:headEnd len="sm" w="sm" type="none"/>
            <a:tailEnd len="sm" w="sm" type="none"/>
          </a:ln>
        </p:spPr>
        <p:txBody>
          <a:bodyPr anchorCtr="0" anchor="t" bIns="182875" lIns="137150" spcFirstLastPara="1" rIns="137150" wrap="square" tIns="182875">
            <a:noAutofit/>
          </a:bodyPr>
          <a:lstStyle/>
          <a:p>
            <a:pPr indent="0" lvl="0" marL="0" marR="0" rtl="0" algn="l">
              <a:lnSpc>
                <a:spcPct val="50000"/>
              </a:lnSpc>
              <a:spcBef>
                <a:spcPts val="0"/>
              </a:spcBef>
              <a:spcAft>
                <a:spcPts val="0"/>
              </a:spcAft>
              <a:buClr>
                <a:schemeClr val="dk1"/>
              </a:buClr>
              <a:buSzPts val="3600"/>
              <a:buFont typeface="Noto Sans Symbols"/>
              <a:buNone/>
            </a:pPr>
            <a:r>
              <a:t/>
            </a:r>
            <a:endParaRPr b="1" i="0" sz="3600" u="none" cap="none" strike="noStrike">
              <a:solidFill>
                <a:schemeClr val="dk1"/>
              </a:solidFill>
              <a:latin typeface="Arial"/>
              <a:ea typeface="Arial"/>
              <a:cs typeface="Arial"/>
              <a:sym typeface="Arial"/>
            </a:endParaRPr>
          </a:p>
          <a:p>
            <a:pPr indent="0" lvl="0" marL="0" marR="0" rtl="0" algn="ctr">
              <a:spcBef>
                <a:spcPts val="1250"/>
              </a:spcBef>
              <a:spcAft>
                <a:spcPts val="0"/>
              </a:spcAft>
              <a:buClr>
                <a:srgbClr val="FF0000"/>
              </a:buClr>
              <a:buSzPts val="2500"/>
              <a:buFont typeface="Noto Sans Symbols"/>
              <a:buNone/>
            </a:pPr>
            <a:r>
              <a:rPr b="1" i="0" lang="en-US" sz="2500" u="none" cap="none" strike="noStrike">
                <a:solidFill>
                  <a:srgbClr val="FF0000"/>
                </a:solidFill>
                <a:latin typeface="Arial"/>
                <a:ea typeface="Arial"/>
                <a:cs typeface="Arial"/>
                <a:sym typeface="Arial"/>
              </a:rPr>
              <a:t>Write down at least 5 examples of propositions and </a:t>
            </a:r>
            <a:endParaRPr/>
          </a:p>
          <a:p>
            <a:pPr indent="0" lvl="0" marL="0" marR="0" rtl="0" algn="ctr">
              <a:spcBef>
                <a:spcPts val="1250"/>
              </a:spcBef>
              <a:spcAft>
                <a:spcPts val="0"/>
              </a:spcAft>
              <a:buClr>
                <a:srgbClr val="FF0000"/>
              </a:buClr>
              <a:buSzPts val="2500"/>
              <a:buFont typeface="Noto Sans Symbols"/>
              <a:buNone/>
            </a:pPr>
            <a:r>
              <a:rPr b="1" i="0" lang="en-US" sz="2500" u="none" cap="none" strike="noStrike">
                <a:solidFill>
                  <a:srgbClr val="FF0000"/>
                </a:solidFill>
                <a:latin typeface="Arial"/>
                <a:ea typeface="Arial"/>
                <a:cs typeface="Arial"/>
                <a:sym typeface="Arial"/>
              </a:rPr>
              <a:t>Non-propositions.</a:t>
            </a:r>
            <a:endParaRPr/>
          </a:p>
          <a:p>
            <a:pPr indent="0" lvl="0" marL="0" marR="0" rtl="0" algn="l">
              <a:lnSpc>
                <a:spcPct val="50000"/>
              </a:lnSpc>
              <a:spcBef>
                <a:spcPts val="1000"/>
              </a:spcBef>
              <a:spcAft>
                <a:spcPts val="0"/>
              </a:spcAft>
              <a:buClr>
                <a:schemeClr val="dk1"/>
              </a:buClr>
              <a:buSzPts val="2000"/>
              <a:buFont typeface="Noto Sans Symbols"/>
              <a:buNone/>
            </a:pPr>
            <a:r>
              <a:t/>
            </a:r>
            <a:endParaRPr b="1" i="0" sz="2000" u="none" cap="none" strike="noStrike">
              <a:solidFill>
                <a:schemeClr val="dk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2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Cartesian Product </a:t>
            </a:r>
            <a:endParaRPr/>
          </a:p>
        </p:txBody>
      </p:sp>
      <p:sp>
        <p:nvSpPr>
          <p:cNvPr id="1711" name="Google Shape;1711;p22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700"/>
              <a:buFont typeface="Noto Sans Symbols"/>
              <a:buNone/>
            </a:pPr>
            <a:r>
              <a:rPr lang="en-US" sz="2700"/>
              <a:t>   </a:t>
            </a:r>
            <a:r>
              <a:rPr b="1" lang="en-US" sz="2700"/>
              <a:t>Definition</a:t>
            </a:r>
            <a:r>
              <a:rPr lang="en-US" sz="2700"/>
              <a:t>: The cartesian products of the sets </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1</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2</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A</a:t>
            </a:r>
            <a:r>
              <a:rPr baseline="-25000" i="1" lang="en-US" sz="2700">
                <a:latin typeface="Cambria Math"/>
                <a:ea typeface="Cambria Math"/>
                <a:cs typeface="Cambria Math"/>
                <a:sym typeface="Cambria Math"/>
              </a:rPr>
              <a:t>n</a:t>
            </a:r>
            <a:r>
              <a:rPr lang="en-US" sz="2700"/>
              <a:t>, denoted by </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1</a:t>
            </a:r>
            <a:r>
              <a:rPr lang="en-US" sz="2700">
                <a:latin typeface="Cambria Math"/>
                <a:ea typeface="Cambria Math"/>
                <a:cs typeface="Cambria Math"/>
                <a:sym typeface="Cambria Math"/>
              </a:rPr>
              <a:t> × </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2 </a:t>
            </a:r>
            <a:r>
              <a:rPr lang="en-US" sz="2700">
                <a:latin typeface="Cambria Math"/>
                <a:ea typeface="Cambria Math"/>
                <a:cs typeface="Cambria Math"/>
                <a:sym typeface="Cambria Math"/>
              </a:rPr>
              <a:t>×</a:t>
            </a:r>
            <a:r>
              <a:rPr b="1" baseline="-25000" lang="en-US" sz="2700">
                <a:latin typeface="Cambria Math"/>
                <a:ea typeface="Cambria Math"/>
                <a:cs typeface="Cambria Math"/>
                <a:sym typeface="Cambria Math"/>
              </a:rPr>
              <a:t> </a:t>
            </a:r>
            <a:r>
              <a:rPr lang="en-US" sz="2700">
                <a:latin typeface="Cambria Math"/>
                <a:ea typeface="Cambria Math"/>
                <a:cs typeface="Cambria Math"/>
                <a:sym typeface="Cambria Math"/>
              </a:rPr>
              <a:t>…… × </a:t>
            </a:r>
            <a:r>
              <a:rPr i="1" lang="en-US" sz="2700">
                <a:latin typeface="Cambria Math"/>
                <a:ea typeface="Cambria Math"/>
                <a:cs typeface="Cambria Math"/>
                <a:sym typeface="Cambria Math"/>
              </a:rPr>
              <a:t>A</a:t>
            </a:r>
            <a:r>
              <a:rPr baseline="-25000" i="1" lang="en-US" sz="2700">
                <a:latin typeface="Cambria Math"/>
                <a:ea typeface="Cambria Math"/>
                <a:cs typeface="Cambria Math"/>
                <a:sym typeface="Cambria Math"/>
              </a:rPr>
              <a:t>n</a:t>
            </a:r>
            <a:r>
              <a:rPr lang="en-US" sz="2700">
                <a:latin typeface="Cambria Math"/>
                <a:ea typeface="Cambria Math"/>
                <a:cs typeface="Cambria Math"/>
                <a:sym typeface="Cambria Math"/>
              </a:rPr>
              <a:t> , </a:t>
            </a:r>
            <a:r>
              <a:rPr lang="en-US" sz="2700"/>
              <a:t>is the set of ordered           </a:t>
            </a:r>
            <a:r>
              <a:rPr i="1" lang="en-US" sz="2700"/>
              <a:t>n</a:t>
            </a:r>
            <a:r>
              <a:rPr lang="en-US" sz="2700"/>
              <a:t>-tuples (</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1</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2</a:t>
            </a:r>
            <a:r>
              <a:rPr lang="en-US" sz="2700">
                <a:latin typeface="Cambria Math"/>
                <a:ea typeface="Cambria Math"/>
                <a:cs typeface="Cambria Math"/>
                <a:sym typeface="Cambria Math"/>
              </a:rPr>
              <a:t>,……,</a:t>
            </a:r>
            <a:r>
              <a:rPr i="1" lang="en-US" sz="2700">
                <a:latin typeface="Cambria Math"/>
                <a:ea typeface="Cambria Math"/>
                <a:cs typeface="Cambria Math"/>
                <a:sym typeface="Cambria Math"/>
              </a:rPr>
              <a:t>a</a:t>
            </a:r>
            <a:r>
              <a:rPr baseline="-25000" i="1" lang="en-US" sz="2700">
                <a:latin typeface="Cambria Math"/>
                <a:ea typeface="Cambria Math"/>
                <a:cs typeface="Cambria Math"/>
                <a:sym typeface="Cambria Math"/>
              </a:rPr>
              <a:t>n</a:t>
            </a:r>
            <a:r>
              <a:rPr lang="en-US" sz="2700"/>
              <a:t>)  where   </a:t>
            </a:r>
            <a:r>
              <a:rPr i="1" lang="en-US" sz="2700">
                <a:latin typeface="Cambria Math"/>
                <a:ea typeface="Cambria Math"/>
                <a:cs typeface="Cambria Math"/>
                <a:sym typeface="Cambria Math"/>
              </a:rPr>
              <a:t>a</a:t>
            </a:r>
            <a:r>
              <a:rPr baseline="-25000" i="1" lang="en-US" sz="2700">
                <a:latin typeface="Cambria Math"/>
                <a:ea typeface="Cambria Math"/>
                <a:cs typeface="Cambria Math"/>
                <a:sym typeface="Cambria Math"/>
              </a:rPr>
              <a:t>i</a:t>
            </a:r>
            <a:r>
              <a:rPr lang="en-US" sz="2700"/>
              <a:t>   belongs to </a:t>
            </a:r>
            <a:r>
              <a:rPr i="1" lang="en-US" sz="2700">
                <a:latin typeface="Cambria Math"/>
                <a:ea typeface="Cambria Math"/>
                <a:cs typeface="Cambria Math"/>
                <a:sym typeface="Cambria Math"/>
              </a:rPr>
              <a:t>A</a:t>
            </a:r>
            <a:r>
              <a:rPr baseline="-25000" lang="en-US" sz="2700">
                <a:latin typeface="Cambria Math"/>
                <a:ea typeface="Cambria Math"/>
                <a:cs typeface="Cambria Math"/>
                <a:sym typeface="Cambria Math"/>
              </a:rPr>
              <a:t>i</a:t>
            </a:r>
            <a:r>
              <a:rPr lang="en-US" sz="2700"/>
              <a:t>                   for </a:t>
            </a:r>
            <a:r>
              <a:rPr i="1" lang="en-US" sz="2700"/>
              <a:t>i</a:t>
            </a:r>
            <a:r>
              <a:rPr lang="en-US" sz="2700"/>
              <a:t> = </a:t>
            </a:r>
            <a:r>
              <a:rPr lang="en-US" sz="2700">
                <a:latin typeface="Cambria Math"/>
                <a:ea typeface="Cambria Math"/>
                <a:cs typeface="Cambria Math"/>
                <a:sym typeface="Cambria Math"/>
              </a:rPr>
              <a:t>1</a:t>
            </a:r>
            <a:r>
              <a:rPr lang="en-US" sz="2700"/>
              <a:t>, … </a:t>
            </a:r>
            <a:r>
              <a:rPr i="1" lang="en-US" sz="2700">
                <a:latin typeface="Cambria Math"/>
                <a:ea typeface="Cambria Math"/>
                <a:cs typeface="Cambria Math"/>
                <a:sym typeface="Cambria Math"/>
              </a:rPr>
              <a:t>n</a:t>
            </a:r>
            <a:r>
              <a:rPr lang="en-US" sz="2700"/>
              <a:t>. </a:t>
            </a:r>
            <a:endParaRPr/>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342900" lvl="0" marL="342900" rtl="0" algn="l">
              <a:lnSpc>
                <a:spcPct val="80000"/>
              </a:lnSpc>
              <a:spcBef>
                <a:spcPts val="540"/>
              </a:spcBef>
              <a:spcAft>
                <a:spcPts val="0"/>
              </a:spcAft>
              <a:buSzPts val="2700"/>
              <a:buFont typeface="Noto Sans Symbols"/>
              <a:buNone/>
            </a:pPr>
            <a:r>
              <a:rPr b="1" lang="en-US" sz="2700"/>
              <a:t>  Example</a:t>
            </a:r>
            <a:r>
              <a:rPr lang="en-US" sz="2700"/>
              <a:t>: What is </a:t>
            </a:r>
            <a:r>
              <a:rPr i="1" lang="en-US" sz="2700"/>
              <a:t>A</a:t>
            </a:r>
            <a:r>
              <a:rPr lang="en-US" sz="2700">
                <a:latin typeface="Cambria Math"/>
                <a:ea typeface="Cambria Math"/>
                <a:cs typeface="Cambria Math"/>
                <a:sym typeface="Cambria Math"/>
              </a:rPr>
              <a:t> ×</a:t>
            </a:r>
            <a:r>
              <a:rPr b="1" lang="en-US" sz="2700"/>
              <a:t> </a:t>
            </a:r>
            <a:r>
              <a:rPr i="1" lang="en-US" sz="2700"/>
              <a:t>B</a:t>
            </a:r>
            <a:r>
              <a:rPr b="1" lang="en-US" sz="2700"/>
              <a:t> </a:t>
            </a:r>
            <a:r>
              <a:rPr lang="en-US" sz="2700">
                <a:latin typeface="Cambria Math"/>
                <a:ea typeface="Cambria Math"/>
                <a:cs typeface="Cambria Math"/>
                <a:sym typeface="Cambria Math"/>
              </a:rPr>
              <a:t>×</a:t>
            </a:r>
            <a:r>
              <a:rPr b="1" lang="en-US" sz="2700"/>
              <a:t> </a:t>
            </a:r>
            <a:r>
              <a:rPr lang="en-US" sz="2700"/>
              <a:t>C</a:t>
            </a:r>
            <a:r>
              <a:rPr b="1" lang="en-US" sz="2700"/>
              <a:t> </a:t>
            </a:r>
            <a:r>
              <a:rPr lang="en-US" sz="2700"/>
              <a:t>where </a:t>
            </a:r>
            <a:r>
              <a:rPr i="1" lang="en-US" sz="2700"/>
              <a:t>A</a:t>
            </a:r>
            <a:r>
              <a:rPr lang="en-US" sz="2700"/>
              <a:t> = {0,1}, </a:t>
            </a:r>
            <a:r>
              <a:rPr i="1" lang="en-US" sz="2700"/>
              <a:t>B</a:t>
            </a:r>
            <a:r>
              <a:rPr lang="en-US" sz="2700"/>
              <a:t> = {1,2} and    </a:t>
            </a:r>
            <a:r>
              <a:rPr i="1" lang="en-US" sz="2700"/>
              <a:t>C</a:t>
            </a:r>
            <a:r>
              <a:rPr lang="en-US" sz="2700"/>
              <a:t> = {0,1,2}</a:t>
            </a:r>
            <a:endParaRPr b="1" sz="2700"/>
          </a:p>
          <a:p>
            <a:pPr indent="-342900" lvl="0" marL="342900" rtl="0" algn="l">
              <a:lnSpc>
                <a:spcPct val="80000"/>
              </a:lnSpc>
              <a:spcBef>
                <a:spcPts val="540"/>
              </a:spcBef>
              <a:spcAft>
                <a:spcPts val="0"/>
              </a:spcAft>
              <a:buSzPts val="2700"/>
              <a:buFont typeface="Noto Sans Symbols"/>
              <a:buNone/>
            </a:pPr>
            <a:r>
              <a:rPr b="1" lang="en-US" sz="2700"/>
              <a:t>  Solution: </a:t>
            </a:r>
            <a:r>
              <a:rPr i="1" lang="en-US" sz="2700"/>
              <a:t>A</a:t>
            </a:r>
            <a:r>
              <a:rPr lang="en-US" sz="2700">
                <a:latin typeface="Cambria Math"/>
                <a:ea typeface="Cambria Math"/>
                <a:cs typeface="Cambria Math"/>
                <a:sym typeface="Cambria Math"/>
              </a:rPr>
              <a:t> ×</a:t>
            </a:r>
            <a:r>
              <a:rPr b="1" lang="en-US" sz="2700"/>
              <a:t> </a:t>
            </a:r>
            <a:r>
              <a:rPr i="1" lang="en-US" sz="2700"/>
              <a:t>B</a:t>
            </a:r>
            <a:r>
              <a:rPr b="1" lang="en-US" sz="2700"/>
              <a:t> </a:t>
            </a:r>
            <a:r>
              <a:rPr lang="en-US" sz="2700">
                <a:latin typeface="Cambria Math"/>
                <a:ea typeface="Cambria Math"/>
                <a:cs typeface="Cambria Math"/>
                <a:sym typeface="Cambria Math"/>
              </a:rPr>
              <a:t>×</a:t>
            </a:r>
            <a:r>
              <a:rPr b="1" lang="en-US" sz="2700"/>
              <a:t> </a:t>
            </a:r>
            <a:r>
              <a:rPr lang="en-US" sz="2700"/>
              <a:t>C</a:t>
            </a:r>
            <a:r>
              <a:rPr b="1" lang="en-US" sz="2700"/>
              <a:t> = </a:t>
            </a:r>
            <a:r>
              <a:rPr lang="en-US" sz="2700"/>
              <a:t>{(0,1,0), (0,1,1), (0,1,2),(0,2,0), (0,2,1), (0,2,2),(1,1,0), (1,1,1), (1,1,2), (1,2,0), (1,2,1), (1,1,2)}</a:t>
            </a:r>
            <a:endParaRPr b="1"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a:p>
            <a:pPr indent="-171450" lvl="0" marL="342900" rtl="0" algn="l">
              <a:lnSpc>
                <a:spcPct val="80000"/>
              </a:lnSpc>
              <a:spcBef>
                <a:spcPts val="540"/>
              </a:spcBef>
              <a:spcAft>
                <a:spcPts val="0"/>
              </a:spcAft>
              <a:buSzPts val="2700"/>
              <a:buNone/>
            </a:pPr>
            <a:r>
              <a:t/>
            </a:r>
            <a:endParaRPr sz="2700"/>
          </a:p>
        </p:txBody>
      </p:sp>
      <p:pic>
        <p:nvPicPr>
          <p:cNvPr descr="addin_tmp.png" id="1712" name="Google Shape;1712;p229"/>
          <p:cNvPicPr preferRelativeResize="0"/>
          <p:nvPr/>
        </p:nvPicPr>
        <p:blipFill rotWithShape="1">
          <a:blip r:embed="rId3">
            <a:alphaModFix/>
          </a:blip>
          <a:srcRect b="0" l="0" r="0" t="0"/>
          <a:stretch/>
        </p:blipFill>
        <p:spPr>
          <a:xfrm>
            <a:off x="1447800" y="3429000"/>
            <a:ext cx="6386513" cy="687388"/>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Truth Sets of Quantifiers</a:t>
            </a:r>
            <a:endParaRPr/>
          </a:p>
        </p:txBody>
      </p:sp>
      <p:sp>
        <p:nvSpPr>
          <p:cNvPr id="1718" name="Google Shape;1718;p23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Given a predicate </a:t>
            </a:r>
            <a:r>
              <a:rPr i="1" lang="en-US"/>
              <a:t>P</a:t>
            </a:r>
            <a:r>
              <a:rPr lang="en-US"/>
              <a:t> and a domain </a:t>
            </a:r>
            <a:r>
              <a:rPr i="1" lang="en-US"/>
              <a:t>D</a:t>
            </a:r>
            <a:r>
              <a:rPr lang="en-US"/>
              <a:t>, we define the </a:t>
            </a:r>
            <a:r>
              <a:rPr i="1" lang="en-US"/>
              <a:t>truth set </a:t>
            </a:r>
            <a:r>
              <a:rPr lang="en-US"/>
              <a:t>of </a:t>
            </a:r>
            <a:r>
              <a:rPr i="1" lang="en-US"/>
              <a:t>P</a:t>
            </a:r>
            <a:r>
              <a:rPr lang="en-US"/>
              <a:t> to be the set of elements in </a:t>
            </a:r>
            <a:r>
              <a:rPr i="1" lang="en-US"/>
              <a:t>D</a:t>
            </a:r>
            <a:r>
              <a:rPr lang="en-US"/>
              <a:t> for which </a:t>
            </a:r>
            <a:r>
              <a:rPr i="1" lang="en-US"/>
              <a:t>P</a:t>
            </a:r>
            <a:r>
              <a:rPr lang="en-US"/>
              <a:t>(</a:t>
            </a:r>
            <a:r>
              <a:rPr i="1" lang="en-US"/>
              <a:t>x</a:t>
            </a:r>
            <a:r>
              <a:rPr lang="en-US"/>
              <a:t>) is true. The truth set of </a:t>
            </a:r>
            <a:r>
              <a:rPr i="1" lang="en-US"/>
              <a:t>P</a:t>
            </a:r>
            <a:r>
              <a:rPr lang="en-US"/>
              <a:t>(x) is denoted by </a:t>
            </a:r>
            <a:endParaRPr/>
          </a:p>
          <a:p>
            <a:pPr indent="0" lvl="0" marL="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Char char="●"/>
            </a:pPr>
            <a:r>
              <a:rPr b="1" lang="en-US"/>
              <a:t>Example</a:t>
            </a:r>
            <a:r>
              <a:rPr lang="en-US"/>
              <a:t>: The truth set of </a:t>
            </a:r>
            <a:r>
              <a:rPr i="1" lang="en-US"/>
              <a:t>P</a:t>
            </a:r>
            <a:r>
              <a:rPr lang="en-US"/>
              <a:t>(</a:t>
            </a:r>
            <a:r>
              <a:rPr i="1" lang="en-US"/>
              <a:t>x</a:t>
            </a:r>
            <a:r>
              <a:rPr lang="en-US"/>
              <a:t>) where the domain is the integers and </a:t>
            </a:r>
            <a:r>
              <a:rPr i="1" lang="en-US"/>
              <a:t>P</a:t>
            </a:r>
            <a:r>
              <a:rPr lang="en-US"/>
              <a:t>(</a:t>
            </a:r>
            <a:r>
              <a:rPr i="1" lang="en-US"/>
              <a:t>x</a:t>
            </a:r>
            <a:r>
              <a:rPr lang="en-US"/>
              <a:t>) is “|</a:t>
            </a:r>
            <a:r>
              <a:rPr i="1" lang="en-US"/>
              <a:t>x</a:t>
            </a:r>
            <a:r>
              <a:rPr lang="en-US"/>
              <a:t>| = </a:t>
            </a:r>
            <a:r>
              <a:rPr lang="en-US">
                <a:latin typeface="Cambria Math"/>
                <a:ea typeface="Cambria Math"/>
                <a:cs typeface="Cambria Math"/>
                <a:sym typeface="Cambria Math"/>
              </a:rPr>
              <a:t>1</a:t>
            </a:r>
            <a:r>
              <a:rPr lang="en-US"/>
              <a:t>” is the set </a:t>
            </a:r>
            <a:r>
              <a:rPr lang="en-US">
                <a:latin typeface="Cambria Math"/>
                <a:ea typeface="Cambria Math"/>
                <a:cs typeface="Cambria Math"/>
                <a:sym typeface="Cambria Math"/>
              </a:rPr>
              <a:t>{-1,1}</a:t>
            </a:r>
            <a:endParaRPr/>
          </a:p>
        </p:txBody>
      </p:sp>
      <p:pic>
        <p:nvPicPr>
          <p:cNvPr descr="addin_tmp.png" id="1719" name="Google Shape;1719;p230"/>
          <p:cNvPicPr preferRelativeResize="0"/>
          <p:nvPr/>
        </p:nvPicPr>
        <p:blipFill rotWithShape="1">
          <a:blip r:embed="rId3">
            <a:alphaModFix/>
          </a:blip>
          <a:srcRect b="0" l="0" r="0" t="0"/>
          <a:stretch/>
        </p:blipFill>
        <p:spPr>
          <a:xfrm>
            <a:off x="2971800" y="3673475"/>
            <a:ext cx="2249488" cy="3841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31"/>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Set Operations</a:t>
            </a:r>
            <a:endParaRPr/>
          </a:p>
        </p:txBody>
      </p:sp>
      <p:sp>
        <p:nvSpPr>
          <p:cNvPr id="1725" name="Google Shape;1725;p231"/>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Section 2.2</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2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Section Summary</a:t>
            </a:r>
            <a:endParaRPr/>
          </a:p>
        </p:txBody>
      </p:sp>
      <p:sp>
        <p:nvSpPr>
          <p:cNvPr id="1731" name="Google Shape;1731;p23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3200"/>
              <a:buChar char="●"/>
            </a:pPr>
            <a:r>
              <a:rPr lang="en-US"/>
              <a:t>Set Operations</a:t>
            </a:r>
            <a:endParaRPr/>
          </a:p>
          <a:p>
            <a:pPr indent="-285750" lvl="1" marL="742950" rtl="0" algn="l">
              <a:spcBef>
                <a:spcPts val="540"/>
              </a:spcBef>
              <a:spcAft>
                <a:spcPts val="0"/>
              </a:spcAft>
              <a:buSzPts val="2700"/>
              <a:buChar char="⚪"/>
            </a:pPr>
            <a:r>
              <a:rPr lang="en-US"/>
              <a:t>Union</a:t>
            </a:r>
            <a:endParaRPr/>
          </a:p>
          <a:p>
            <a:pPr indent="-285750" lvl="1" marL="742950" rtl="0" algn="l">
              <a:spcBef>
                <a:spcPts val="540"/>
              </a:spcBef>
              <a:spcAft>
                <a:spcPts val="0"/>
              </a:spcAft>
              <a:buSzPts val="2700"/>
              <a:buChar char="⚪"/>
            </a:pPr>
            <a:r>
              <a:rPr lang="en-US"/>
              <a:t>Intersection</a:t>
            </a:r>
            <a:endParaRPr/>
          </a:p>
          <a:p>
            <a:pPr indent="-285750" lvl="1" marL="742950" rtl="0" algn="l">
              <a:spcBef>
                <a:spcPts val="540"/>
              </a:spcBef>
              <a:spcAft>
                <a:spcPts val="0"/>
              </a:spcAft>
              <a:buSzPts val="2700"/>
              <a:buChar char="⚪"/>
            </a:pPr>
            <a:r>
              <a:rPr lang="en-US"/>
              <a:t>Complementation</a:t>
            </a:r>
            <a:endParaRPr/>
          </a:p>
          <a:p>
            <a:pPr indent="-285750" lvl="1" marL="742950" rtl="0" algn="l">
              <a:spcBef>
                <a:spcPts val="540"/>
              </a:spcBef>
              <a:spcAft>
                <a:spcPts val="0"/>
              </a:spcAft>
              <a:buSzPts val="2700"/>
              <a:buChar char="⚪"/>
            </a:pPr>
            <a:r>
              <a:rPr lang="en-US"/>
              <a:t>Difference</a:t>
            </a:r>
            <a:endParaRPr/>
          </a:p>
          <a:p>
            <a:pPr indent="-342900" lvl="0" marL="342900" rtl="0" algn="l">
              <a:spcBef>
                <a:spcPts val="640"/>
              </a:spcBef>
              <a:spcAft>
                <a:spcPts val="0"/>
              </a:spcAft>
              <a:buSzPts val="3200"/>
              <a:buChar char="●"/>
            </a:pPr>
            <a:r>
              <a:rPr lang="en-US"/>
              <a:t>More on Set Cardinality</a:t>
            </a:r>
            <a:endParaRPr/>
          </a:p>
          <a:p>
            <a:pPr indent="-342900" lvl="0" marL="342900" rtl="0" algn="l">
              <a:spcBef>
                <a:spcPts val="640"/>
              </a:spcBef>
              <a:spcAft>
                <a:spcPts val="0"/>
              </a:spcAft>
              <a:buSzPts val="3200"/>
              <a:buChar char="●"/>
            </a:pPr>
            <a:r>
              <a:rPr lang="en-US"/>
              <a:t>Set Identities</a:t>
            </a:r>
            <a:endParaRPr/>
          </a:p>
          <a:p>
            <a:pPr indent="-342900" lvl="0" marL="342900" rtl="0" algn="l">
              <a:spcBef>
                <a:spcPts val="640"/>
              </a:spcBef>
              <a:spcAft>
                <a:spcPts val="0"/>
              </a:spcAft>
              <a:buSzPts val="3200"/>
              <a:buChar char="●"/>
            </a:pPr>
            <a:r>
              <a:rPr lang="en-US"/>
              <a:t>Proving Identities</a:t>
            </a:r>
            <a:endParaRPr/>
          </a:p>
          <a:p>
            <a:pPr indent="-342900" lvl="0" marL="342900" rtl="0" algn="l">
              <a:spcBef>
                <a:spcPts val="640"/>
              </a:spcBef>
              <a:spcAft>
                <a:spcPts val="0"/>
              </a:spcAft>
              <a:buSzPts val="3200"/>
              <a:buChar char="●"/>
            </a:pPr>
            <a:r>
              <a:rPr lang="en-US"/>
              <a:t>Membership Tables</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Boolean Algebra</a:t>
            </a:r>
            <a:endParaRPr/>
          </a:p>
        </p:txBody>
      </p:sp>
      <p:sp>
        <p:nvSpPr>
          <p:cNvPr id="1737" name="Google Shape;1737;p23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3200"/>
              <a:buChar char="●"/>
            </a:pPr>
            <a:r>
              <a:rPr lang="en-US"/>
              <a:t>Propositional calculus and set theory are both instances of an algebraic system called a </a:t>
            </a:r>
            <a:r>
              <a:rPr i="1" lang="en-US"/>
              <a:t>Boolean Algebra</a:t>
            </a:r>
            <a:r>
              <a:rPr lang="en-US"/>
              <a:t>. This is discussed in Chapter </a:t>
            </a:r>
            <a:r>
              <a:rPr lang="en-US">
                <a:latin typeface="Cambria Math"/>
                <a:ea typeface="Cambria Math"/>
                <a:cs typeface="Cambria Math"/>
                <a:sym typeface="Cambria Math"/>
              </a:rPr>
              <a:t>12</a:t>
            </a:r>
            <a:r>
              <a:rPr lang="en-US"/>
              <a:t>.</a:t>
            </a:r>
            <a:endParaRPr/>
          </a:p>
          <a:p>
            <a:pPr indent="-342900" lvl="0" marL="342900" rtl="0" algn="l">
              <a:spcBef>
                <a:spcPts val="640"/>
              </a:spcBef>
              <a:spcAft>
                <a:spcPts val="0"/>
              </a:spcAft>
              <a:buSzPts val="3200"/>
              <a:buChar char="●"/>
            </a:pPr>
            <a:r>
              <a:rPr lang="en-US"/>
              <a:t>The operators in set theory are analogous to the corresponding operator in propositional calculus.</a:t>
            </a:r>
            <a:endParaRPr/>
          </a:p>
          <a:p>
            <a:pPr indent="-342900" lvl="0" marL="342900" rtl="0" algn="l">
              <a:spcBef>
                <a:spcPts val="640"/>
              </a:spcBef>
              <a:spcAft>
                <a:spcPts val="0"/>
              </a:spcAft>
              <a:buSzPts val="3200"/>
              <a:buChar char="●"/>
            </a:pPr>
            <a:r>
              <a:rPr lang="en-US"/>
              <a:t>As always there must be a universal set  </a:t>
            </a:r>
            <a:r>
              <a:rPr i="1" lang="en-US"/>
              <a:t>U</a:t>
            </a:r>
            <a:r>
              <a:rPr lang="en-US"/>
              <a:t>. All sets are assumed to be subsets of </a:t>
            </a:r>
            <a:r>
              <a:rPr i="1" lang="en-US"/>
              <a:t>U</a:t>
            </a:r>
            <a:r>
              <a:rPr lang="en-US"/>
              <a:t>.</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2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Union</a:t>
            </a:r>
            <a:endParaRPr/>
          </a:p>
        </p:txBody>
      </p:sp>
      <p:sp>
        <p:nvSpPr>
          <p:cNvPr id="1743" name="Google Shape;1743;p23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3000"/>
              <a:buChar char="●"/>
            </a:pPr>
            <a:r>
              <a:rPr b="1" lang="en-US" sz="3000"/>
              <a:t>Definition</a:t>
            </a:r>
            <a:r>
              <a:rPr lang="en-US" sz="3000"/>
              <a:t>: Let </a:t>
            </a:r>
            <a:r>
              <a:rPr i="1" lang="en-US" sz="3000"/>
              <a:t>A</a:t>
            </a:r>
            <a:r>
              <a:rPr lang="en-US" sz="3000"/>
              <a:t> and </a:t>
            </a:r>
            <a:r>
              <a:rPr i="1" lang="en-US" sz="3000"/>
              <a:t>B</a:t>
            </a:r>
            <a:r>
              <a:rPr lang="en-US" sz="3000"/>
              <a:t> be sets. The </a:t>
            </a:r>
            <a:r>
              <a:rPr i="1" lang="en-US" sz="3000"/>
              <a:t>union</a:t>
            </a:r>
            <a:r>
              <a:rPr lang="en-US" sz="3000"/>
              <a:t> of the sets </a:t>
            </a:r>
            <a:r>
              <a:rPr i="1" lang="en-US" sz="3000"/>
              <a:t>A</a:t>
            </a:r>
            <a:r>
              <a:rPr lang="en-US" sz="3000"/>
              <a:t> and </a:t>
            </a:r>
            <a:r>
              <a:rPr i="1" lang="en-US" sz="3000"/>
              <a:t>B</a:t>
            </a:r>
            <a:r>
              <a:rPr lang="en-US" sz="3000"/>
              <a:t>, denoted by </a:t>
            </a:r>
            <a:r>
              <a:rPr i="1" lang="en-US" sz="3000"/>
              <a:t>A</a:t>
            </a:r>
            <a:r>
              <a:rPr b="1" lang="en-US" sz="3000">
                <a:latin typeface="Cambria Math"/>
                <a:ea typeface="Cambria Math"/>
                <a:cs typeface="Cambria Math"/>
                <a:sym typeface="Cambria Math"/>
              </a:rPr>
              <a:t> </a:t>
            </a:r>
            <a:r>
              <a:rPr lang="en-US" sz="3000">
                <a:latin typeface="Cambria Math"/>
                <a:ea typeface="Cambria Math"/>
                <a:cs typeface="Cambria Math"/>
                <a:sym typeface="Cambria Math"/>
              </a:rPr>
              <a:t>∪ </a:t>
            </a:r>
            <a:r>
              <a:rPr i="1" lang="en-US" sz="3000"/>
              <a:t>B, </a:t>
            </a:r>
            <a:r>
              <a:rPr lang="en-US" sz="3000"/>
              <a:t> is the set:</a:t>
            </a:r>
            <a:endParaRPr/>
          </a:p>
          <a:p>
            <a:pPr indent="-342900" lvl="0" marL="342900" rtl="0" algn="l">
              <a:lnSpc>
                <a:spcPct val="80000"/>
              </a:lnSpc>
              <a:spcBef>
                <a:spcPts val="600"/>
              </a:spcBef>
              <a:spcAft>
                <a:spcPts val="0"/>
              </a:spcAft>
              <a:buSzPts val="3000"/>
              <a:buFont typeface="Noto Sans Symbols"/>
              <a:buNone/>
            </a:pPr>
            <a:r>
              <a:t/>
            </a:r>
            <a:endParaRPr sz="3000"/>
          </a:p>
          <a:p>
            <a:pPr indent="-342900" lvl="0" marL="342900" rtl="0" algn="l">
              <a:lnSpc>
                <a:spcPct val="80000"/>
              </a:lnSpc>
              <a:spcBef>
                <a:spcPts val="600"/>
              </a:spcBef>
              <a:spcAft>
                <a:spcPts val="0"/>
              </a:spcAft>
              <a:buSzPts val="3000"/>
              <a:buFont typeface="Noto Sans Symbols"/>
              <a:buNone/>
            </a:pPr>
            <a:r>
              <a:t/>
            </a:r>
            <a:endParaRPr sz="3000"/>
          </a:p>
          <a:p>
            <a:pPr indent="-342900" lvl="0" marL="342900" rtl="0" algn="l">
              <a:lnSpc>
                <a:spcPct val="80000"/>
              </a:lnSpc>
              <a:spcBef>
                <a:spcPts val="600"/>
              </a:spcBef>
              <a:spcAft>
                <a:spcPts val="0"/>
              </a:spcAft>
              <a:buSzPts val="3000"/>
              <a:buChar char="●"/>
            </a:pPr>
            <a:r>
              <a:rPr b="1" lang="en-US" sz="3000"/>
              <a:t>Example</a:t>
            </a:r>
            <a:r>
              <a:rPr lang="en-US" sz="3000"/>
              <a:t>: What is   {</a:t>
            </a:r>
            <a:r>
              <a:rPr lang="en-US" sz="3000">
                <a:latin typeface="Cambria Math"/>
                <a:ea typeface="Cambria Math"/>
                <a:cs typeface="Cambria Math"/>
                <a:sym typeface="Cambria Math"/>
              </a:rPr>
              <a:t>1,2,3} </a:t>
            </a:r>
            <a:r>
              <a:rPr lang="en-US" sz="3000"/>
              <a:t> </a:t>
            </a:r>
            <a:r>
              <a:rPr lang="en-US" sz="3000">
                <a:latin typeface="Cambria Math"/>
                <a:ea typeface="Cambria Math"/>
                <a:cs typeface="Cambria Math"/>
                <a:sym typeface="Cambria Math"/>
              </a:rPr>
              <a:t>∪ {3, 4, 5}</a:t>
            </a:r>
            <a:r>
              <a:rPr lang="en-US" sz="3000"/>
              <a:t>?</a:t>
            </a:r>
            <a:endParaRPr/>
          </a:p>
          <a:p>
            <a:pPr indent="-342900" lvl="0" marL="342900" rtl="0" algn="l">
              <a:lnSpc>
                <a:spcPct val="80000"/>
              </a:lnSpc>
              <a:spcBef>
                <a:spcPts val="600"/>
              </a:spcBef>
              <a:spcAft>
                <a:spcPts val="0"/>
              </a:spcAft>
              <a:buSzPts val="3000"/>
              <a:buFont typeface="Noto Sans Symbols"/>
              <a:buNone/>
            </a:pPr>
            <a:r>
              <a:t/>
            </a:r>
            <a:endParaRPr sz="3000"/>
          </a:p>
          <a:p>
            <a:pPr indent="-342900" lvl="0" marL="342900" rtl="0" algn="l">
              <a:lnSpc>
                <a:spcPct val="80000"/>
              </a:lnSpc>
              <a:spcBef>
                <a:spcPts val="600"/>
              </a:spcBef>
              <a:spcAft>
                <a:spcPts val="0"/>
              </a:spcAft>
              <a:buSzPts val="3000"/>
              <a:buFont typeface="Noto Sans Symbols"/>
              <a:buNone/>
            </a:pPr>
            <a:r>
              <a:rPr lang="en-US" sz="3000"/>
              <a:t>               </a:t>
            </a:r>
            <a:r>
              <a:rPr b="1" lang="en-US" sz="3000"/>
              <a:t>Solution</a:t>
            </a:r>
            <a:r>
              <a:rPr lang="en-US" sz="3000"/>
              <a:t>: {</a:t>
            </a:r>
            <a:r>
              <a:rPr lang="en-US" sz="3000">
                <a:latin typeface="Cambria Math"/>
                <a:ea typeface="Cambria Math"/>
                <a:cs typeface="Cambria Math"/>
                <a:sym typeface="Cambria Math"/>
              </a:rPr>
              <a:t>1,2,3,4,5}</a:t>
            </a:r>
            <a:endParaRPr sz="3000"/>
          </a:p>
          <a:p>
            <a:pPr indent="-342900" lvl="0" marL="342900" rtl="0" algn="l">
              <a:lnSpc>
                <a:spcPct val="80000"/>
              </a:lnSpc>
              <a:spcBef>
                <a:spcPts val="600"/>
              </a:spcBef>
              <a:spcAft>
                <a:spcPts val="0"/>
              </a:spcAft>
              <a:buSzPts val="3000"/>
              <a:buFont typeface="Noto Sans Symbols"/>
              <a:buNone/>
            </a:pPr>
            <a:r>
              <a:rPr lang="en-US" sz="3000"/>
              <a:t>             </a:t>
            </a:r>
            <a:r>
              <a:rPr lang="en-US" sz="2200"/>
              <a:t>                                   </a:t>
            </a:r>
            <a:endParaRPr sz="3000"/>
          </a:p>
          <a:p>
            <a:pPr indent="-342900" lvl="0" marL="342900" rtl="0" algn="l">
              <a:lnSpc>
                <a:spcPct val="80000"/>
              </a:lnSpc>
              <a:spcBef>
                <a:spcPts val="600"/>
              </a:spcBef>
              <a:spcAft>
                <a:spcPts val="0"/>
              </a:spcAft>
              <a:buSzPts val="3000"/>
              <a:buFont typeface="Noto Sans Symbols"/>
              <a:buNone/>
            </a:pPr>
            <a:r>
              <a:rPr lang="en-US" sz="3000"/>
              <a:t>   </a:t>
            </a:r>
            <a:endParaRPr/>
          </a:p>
        </p:txBody>
      </p:sp>
      <p:pic>
        <p:nvPicPr>
          <p:cNvPr descr="addin_tmp.png" id="1744" name="Google Shape;1744;p234"/>
          <p:cNvPicPr preferRelativeResize="0"/>
          <p:nvPr/>
        </p:nvPicPr>
        <p:blipFill rotWithShape="1">
          <a:blip r:embed="rId3">
            <a:alphaModFix/>
          </a:blip>
          <a:srcRect b="0" l="0" r="0" t="0"/>
          <a:stretch/>
        </p:blipFill>
        <p:spPr>
          <a:xfrm>
            <a:off x="2362200" y="2971800"/>
            <a:ext cx="3025775" cy="382588"/>
          </a:xfrm>
          <a:prstGeom prst="rect">
            <a:avLst/>
          </a:prstGeom>
          <a:noFill/>
          <a:ln>
            <a:noFill/>
          </a:ln>
        </p:spPr>
      </p:pic>
      <p:grpSp>
        <p:nvGrpSpPr>
          <p:cNvPr id="1745" name="Google Shape;1745;p234"/>
          <p:cNvGrpSpPr/>
          <p:nvPr/>
        </p:nvGrpSpPr>
        <p:grpSpPr>
          <a:xfrm>
            <a:off x="5562600" y="4724400"/>
            <a:ext cx="3429000" cy="1447800"/>
            <a:chOff x="5562600" y="4724400"/>
            <a:chExt cx="3429000" cy="1447800"/>
          </a:xfrm>
        </p:grpSpPr>
        <p:sp>
          <p:nvSpPr>
            <p:cNvPr id="1746" name="Google Shape;1746;p234"/>
            <p:cNvSpPr txBox="1"/>
            <p:nvPr/>
          </p:nvSpPr>
          <p:spPr>
            <a:xfrm>
              <a:off x="8153400" y="4800600"/>
              <a:ext cx="83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grpSp>
          <p:nvGrpSpPr>
            <p:cNvPr id="1747" name="Google Shape;1747;p234"/>
            <p:cNvGrpSpPr/>
            <p:nvPr/>
          </p:nvGrpSpPr>
          <p:grpSpPr>
            <a:xfrm>
              <a:off x="5562600" y="4724400"/>
              <a:ext cx="2971800" cy="1447800"/>
              <a:chOff x="5562600" y="4724400"/>
              <a:chExt cx="2971800" cy="1447800"/>
            </a:xfrm>
          </p:grpSpPr>
          <p:sp>
            <p:nvSpPr>
              <p:cNvPr id="1748" name="Google Shape;1748;p234"/>
              <p:cNvSpPr/>
              <p:nvPr/>
            </p:nvSpPr>
            <p:spPr>
              <a:xfrm>
                <a:off x="5562600" y="4724400"/>
                <a:ext cx="2971800" cy="14478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49" name="Google Shape;1749;p234"/>
              <p:cNvGrpSpPr/>
              <p:nvPr/>
            </p:nvGrpSpPr>
            <p:grpSpPr>
              <a:xfrm>
                <a:off x="6096000" y="5029200"/>
                <a:ext cx="1905000" cy="990600"/>
                <a:chOff x="6096000" y="5029200"/>
                <a:chExt cx="1905000" cy="990600"/>
              </a:xfrm>
            </p:grpSpPr>
            <p:sp>
              <p:nvSpPr>
                <p:cNvPr id="1750" name="Google Shape;1750;p234"/>
                <p:cNvSpPr/>
                <p:nvPr/>
              </p:nvSpPr>
              <p:spPr>
                <a:xfrm>
                  <a:off x="6096000" y="5029200"/>
                  <a:ext cx="1219200" cy="990600"/>
                </a:xfrm>
                <a:prstGeom prst="ellipse">
                  <a:avLst/>
                </a:prstGeom>
                <a:gradFill>
                  <a:gsLst>
                    <a:gs pos="0">
                      <a:srgbClr val="D5D5FF">
                        <a:alpha val="0"/>
                      </a:srgbClr>
                    </a:gs>
                    <a:gs pos="50000">
                      <a:srgbClr val="E3E3FF"/>
                    </a:gs>
                    <a:gs pos="100000">
                      <a:srgbClr val="F0F0FF"/>
                    </a:gs>
                  </a:gsLst>
                  <a:lin ang="5400000" scaled="0"/>
                </a:gra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1" name="Google Shape;1751;p234"/>
                <p:cNvSpPr/>
                <p:nvPr/>
              </p:nvSpPr>
              <p:spPr>
                <a:xfrm>
                  <a:off x="6781800" y="5029200"/>
                  <a:ext cx="1219200" cy="990600"/>
                </a:xfrm>
                <a:prstGeom prst="ellipse">
                  <a:avLst/>
                </a:prstGeom>
                <a:gradFill>
                  <a:gsLst>
                    <a:gs pos="0">
                      <a:srgbClr val="D5D5FF">
                        <a:alpha val="0"/>
                      </a:srgbClr>
                    </a:gs>
                    <a:gs pos="50000">
                      <a:srgbClr val="E3E3FF"/>
                    </a:gs>
                    <a:gs pos="100000">
                      <a:srgbClr val="F0F0FF"/>
                    </a:gs>
                  </a:gsLst>
                  <a:lin ang="5400000" scaled="0"/>
                </a:gra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1752" name="Google Shape;1752;p234"/>
            <p:cNvSpPr txBox="1"/>
            <p:nvPr/>
          </p:nvSpPr>
          <p:spPr>
            <a:xfrm>
              <a:off x="6248400" y="51816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A</a:t>
              </a:r>
              <a:endParaRPr/>
            </a:p>
          </p:txBody>
        </p:sp>
        <p:sp>
          <p:nvSpPr>
            <p:cNvPr id="1753" name="Google Shape;1753;p234"/>
            <p:cNvSpPr txBox="1"/>
            <p:nvPr/>
          </p:nvSpPr>
          <p:spPr>
            <a:xfrm>
              <a:off x="7467600" y="52578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a:t>
              </a:r>
              <a:endParaRPr/>
            </a:p>
          </p:txBody>
        </p:sp>
      </p:grpSp>
      <p:sp>
        <p:nvSpPr>
          <p:cNvPr id="1754" name="Google Shape;1754;p234"/>
          <p:cNvSpPr txBox="1"/>
          <p:nvPr/>
        </p:nvSpPr>
        <p:spPr>
          <a:xfrm>
            <a:off x="5715000" y="4267200"/>
            <a:ext cx="27432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 for </a:t>
            </a:r>
            <a:r>
              <a:rPr i="1" lang="en-US" sz="1800">
                <a:solidFill>
                  <a:schemeClr val="dk1"/>
                </a:solidFill>
                <a:latin typeface="Arial"/>
                <a:ea typeface="Arial"/>
                <a:cs typeface="Arial"/>
                <a:sym typeface="Arial"/>
              </a:rPr>
              <a:t>A</a:t>
            </a:r>
            <a:r>
              <a:rPr lang="en-US" sz="1800">
                <a:solidFill>
                  <a:schemeClr val="dk1"/>
                </a:solidFill>
                <a:latin typeface="Cambria Math"/>
                <a:ea typeface="Cambria Math"/>
                <a:cs typeface="Cambria Math"/>
                <a:sym typeface="Cambria Math"/>
              </a:rPr>
              <a:t> ∪ </a:t>
            </a:r>
            <a:r>
              <a:rPr i="1" lang="en-US" sz="1800">
                <a:solidFill>
                  <a:schemeClr val="dk1"/>
                </a:solidFill>
                <a:latin typeface="Cambria Math"/>
                <a:ea typeface="Cambria Math"/>
                <a:cs typeface="Cambria Math"/>
                <a:sym typeface="Cambria Math"/>
              </a:rPr>
              <a:t>B</a:t>
            </a:r>
            <a:r>
              <a:rPr lang="en-US" sz="1800">
                <a:solidFill>
                  <a:schemeClr val="dk1"/>
                </a:solidFill>
                <a:latin typeface="Arial"/>
                <a:ea typeface="Arial"/>
                <a:cs typeface="Arial"/>
                <a:sym typeface="Arial"/>
              </a:rPr>
              <a:t>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Intersection</a:t>
            </a:r>
            <a:endParaRPr/>
          </a:p>
        </p:txBody>
      </p:sp>
      <p:sp>
        <p:nvSpPr>
          <p:cNvPr id="1760" name="Google Shape;1760;p23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3000"/>
              <a:buChar char="●"/>
            </a:pPr>
            <a:r>
              <a:rPr b="1" lang="en-US" sz="3000"/>
              <a:t>Definition</a:t>
            </a:r>
            <a:r>
              <a:rPr lang="en-US" sz="3000"/>
              <a:t>:  The </a:t>
            </a:r>
            <a:r>
              <a:rPr i="1" lang="en-US" sz="3000"/>
              <a:t>intersection</a:t>
            </a:r>
            <a:r>
              <a:rPr lang="en-US" sz="3000"/>
              <a:t> of sets </a:t>
            </a:r>
            <a:r>
              <a:rPr i="1" lang="en-US" sz="3000"/>
              <a:t>A</a:t>
            </a:r>
            <a:r>
              <a:rPr lang="en-US" sz="3000"/>
              <a:t> and </a:t>
            </a:r>
            <a:r>
              <a:rPr i="1" lang="en-US" sz="3000"/>
              <a:t>B</a:t>
            </a:r>
            <a:r>
              <a:rPr lang="en-US" sz="3000"/>
              <a:t>, denoted by   </a:t>
            </a:r>
            <a:r>
              <a:rPr i="1" lang="en-US" sz="3000"/>
              <a:t>A </a:t>
            </a:r>
            <a:r>
              <a:rPr lang="en-US" sz="3000">
                <a:latin typeface="Cambria Math"/>
                <a:ea typeface="Cambria Math"/>
                <a:cs typeface="Cambria Math"/>
                <a:sym typeface="Cambria Math"/>
              </a:rPr>
              <a:t>∩ </a:t>
            </a:r>
            <a:r>
              <a:rPr i="1" lang="en-US" sz="3000"/>
              <a:t>B,</a:t>
            </a:r>
            <a:r>
              <a:rPr lang="en-US" sz="3000"/>
              <a:t>  is</a:t>
            </a:r>
            <a:endParaRPr/>
          </a:p>
          <a:p>
            <a:pPr indent="-152400" lvl="0" marL="342900" rtl="0" algn="l">
              <a:lnSpc>
                <a:spcPct val="80000"/>
              </a:lnSpc>
              <a:spcBef>
                <a:spcPts val="600"/>
              </a:spcBef>
              <a:spcAft>
                <a:spcPts val="0"/>
              </a:spcAft>
              <a:buSzPts val="3000"/>
              <a:buNone/>
            </a:pPr>
            <a:r>
              <a:t/>
            </a:r>
            <a:endParaRPr sz="3000"/>
          </a:p>
          <a:p>
            <a:pPr indent="-342900" lvl="0" marL="342900" rtl="0" algn="l">
              <a:lnSpc>
                <a:spcPct val="80000"/>
              </a:lnSpc>
              <a:spcBef>
                <a:spcPts val="600"/>
              </a:spcBef>
              <a:spcAft>
                <a:spcPts val="0"/>
              </a:spcAft>
              <a:buSzPts val="3000"/>
              <a:buChar char="●"/>
            </a:pPr>
            <a:r>
              <a:rPr lang="en-US" sz="3000"/>
              <a:t>Note if the intersection is empty, then </a:t>
            </a:r>
            <a:r>
              <a:rPr i="1" lang="en-US" sz="3000"/>
              <a:t>A</a:t>
            </a:r>
            <a:r>
              <a:rPr b="1" lang="en-US" sz="3000"/>
              <a:t> </a:t>
            </a:r>
            <a:r>
              <a:rPr lang="en-US" sz="3000"/>
              <a:t>and </a:t>
            </a:r>
            <a:r>
              <a:rPr i="1" lang="en-US" sz="3000"/>
              <a:t>B</a:t>
            </a:r>
            <a:r>
              <a:rPr lang="en-US" sz="3000"/>
              <a:t> are said to be </a:t>
            </a:r>
            <a:r>
              <a:rPr i="1" lang="en-US" sz="3000"/>
              <a:t>disjoint</a:t>
            </a:r>
            <a:r>
              <a:rPr lang="en-US" sz="3000"/>
              <a:t>.</a:t>
            </a:r>
            <a:endParaRPr/>
          </a:p>
          <a:p>
            <a:pPr indent="-342900" lvl="0" marL="342900" rtl="0" algn="l">
              <a:lnSpc>
                <a:spcPct val="80000"/>
              </a:lnSpc>
              <a:spcBef>
                <a:spcPts val="600"/>
              </a:spcBef>
              <a:spcAft>
                <a:spcPts val="0"/>
              </a:spcAft>
              <a:buSzPts val="3000"/>
              <a:buChar char="●"/>
            </a:pPr>
            <a:r>
              <a:rPr b="1" lang="en-US" sz="3000"/>
              <a:t>Example</a:t>
            </a:r>
            <a:r>
              <a:rPr lang="en-US" sz="3000"/>
              <a:t>: What is?  </a:t>
            </a:r>
            <a:r>
              <a:rPr lang="en-US" sz="3000">
                <a:latin typeface="Cambria Math"/>
                <a:ea typeface="Cambria Math"/>
                <a:cs typeface="Cambria Math"/>
                <a:sym typeface="Cambria Math"/>
              </a:rPr>
              <a:t>{1,2,3} ∩ {3,4,5} ? </a:t>
            </a:r>
            <a:endParaRPr/>
          </a:p>
          <a:p>
            <a:pPr indent="-342900" lvl="0" marL="342900" rtl="0" algn="l">
              <a:lnSpc>
                <a:spcPct val="80000"/>
              </a:lnSpc>
              <a:spcBef>
                <a:spcPts val="600"/>
              </a:spcBef>
              <a:spcAft>
                <a:spcPts val="0"/>
              </a:spcAft>
              <a:buSzPts val="3000"/>
              <a:buFont typeface="Noto Sans Symbols"/>
              <a:buNone/>
            </a:pPr>
            <a:r>
              <a:rPr lang="en-US" sz="3000">
                <a:latin typeface="Cambria Math"/>
                <a:ea typeface="Cambria Math"/>
                <a:cs typeface="Cambria Math"/>
                <a:sym typeface="Cambria Math"/>
              </a:rPr>
              <a:t>             </a:t>
            </a:r>
            <a:r>
              <a:rPr b="1" lang="en-US" sz="3000">
                <a:latin typeface="Cambria Math"/>
                <a:ea typeface="Cambria Math"/>
                <a:cs typeface="Cambria Math"/>
                <a:sym typeface="Cambria Math"/>
              </a:rPr>
              <a:t>Solution</a:t>
            </a:r>
            <a:r>
              <a:rPr lang="en-US" sz="3000">
                <a:latin typeface="Cambria Math"/>
                <a:ea typeface="Cambria Math"/>
                <a:cs typeface="Cambria Math"/>
                <a:sym typeface="Cambria Math"/>
              </a:rPr>
              <a:t>:   {3}</a:t>
            </a:r>
            <a:endParaRPr/>
          </a:p>
          <a:p>
            <a:pPr indent="-342900" lvl="0" marL="342900" rtl="0" algn="l">
              <a:lnSpc>
                <a:spcPct val="80000"/>
              </a:lnSpc>
              <a:spcBef>
                <a:spcPts val="600"/>
              </a:spcBef>
              <a:spcAft>
                <a:spcPts val="0"/>
              </a:spcAft>
              <a:buSzPts val="3000"/>
              <a:buChar char="●"/>
            </a:pPr>
            <a:r>
              <a:rPr b="1" lang="en-US" sz="3000"/>
              <a:t>Example:</a:t>
            </a:r>
            <a:r>
              <a:rPr lang="en-US" sz="3000"/>
              <a:t>What is?  </a:t>
            </a:r>
            <a:endParaRPr/>
          </a:p>
          <a:p>
            <a:pPr indent="-342900" lvl="0" marL="342900" rtl="0" algn="l">
              <a:lnSpc>
                <a:spcPct val="80000"/>
              </a:lnSpc>
              <a:spcBef>
                <a:spcPts val="600"/>
              </a:spcBef>
              <a:spcAft>
                <a:spcPts val="0"/>
              </a:spcAft>
              <a:buSzPts val="3000"/>
              <a:buFont typeface="Noto Sans Symbols"/>
              <a:buNone/>
            </a:pPr>
            <a:r>
              <a:rPr lang="en-US" sz="3000">
                <a:latin typeface="Cambria Math"/>
                <a:ea typeface="Cambria Math"/>
                <a:cs typeface="Cambria Math"/>
                <a:sym typeface="Cambria Math"/>
              </a:rPr>
              <a:t>                {1,2,3} ∩ {4,5,6} ?    </a:t>
            </a:r>
            <a:endParaRPr/>
          </a:p>
          <a:p>
            <a:pPr indent="-342900" lvl="0" marL="342900" rtl="0" algn="l">
              <a:lnSpc>
                <a:spcPct val="80000"/>
              </a:lnSpc>
              <a:spcBef>
                <a:spcPts val="600"/>
              </a:spcBef>
              <a:spcAft>
                <a:spcPts val="0"/>
              </a:spcAft>
              <a:buSzPts val="3000"/>
              <a:buFont typeface="Noto Sans Symbols"/>
              <a:buNone/>
            </a:pPr>
            <a:r>
              <a:rPr lang="en-US" sz="3000">
                <a:latin typeface="Cambria Math"/>
                <a:ea typeface="Cambria Math"/>
                <a:cs typeface="Cambria Math"/>
                <a:sym typeface="Cambria Math"/>
              </a:rPr>
              <a:t>      </a:t>
            </a:r>
            <a:r>
              <a:rPr b="1" lang="en-US" sz="3000">
                <a:latin typeface="Cambria Math"/>
                <a:ea typeface="Cambria Math"/>
                <a:cs typeface="Cambria Math"/>
                <a:sym typeface="Cambria Math"/>
              </a:rPr>
              <a:t>Solution</a:t>
            </a:r>
            <a:r>
              <a:rPr lang="en-US" sz="3000">
                <a:latin typeface="Cambria Math"/>
                <a:ea typeface="Cambria Math"/>
                <a:cs typeface="Cambria Math"/>
                <a:sym typeface="Cambria Math"/>
              </a:rPr>
              <a:t>: ∅</a:t>
            </a:r>
            <a:endParaRPr/>
          </a:p>
          <a:p>
            <a:pPr indent="-342900" lvl="0" marL="342900" rtl="0" algn="l">
              <a:lnSpc>
                <a:spcPct val="80000"/>
              </a:lnSpc>
              <a:spcBef>
                <a:spcPts val="600"/>
              </a:spcBef>
              <a:spcAft>
                <a:spcPts val="0"/>
              </a:spcAft>
              <a:buSzPts val="3000"/>
              <a:buFont typeface="Noto Sans Symbols"/>
              <a:buNone/>
            </a:pPr>
            <a:r>
              <a:t/>
            </a:r>
            <a:endParaRPr sz="3000">
              <a:latin typeface="Cambria Math"/>
              <a:ea typeface="Cambria Math"/>
              <a:cs typeface="Cambria Math"/>
              <a:sym typeface="Cambria Math"/>
            </a:endParaRPr>
          </a:p>
          <a:p>
            <a:pPr indent="-342900" lvl="0" marL="342900" rtl="0" algn="l">
              <a:lnSpc>
                <a:spcPct val="80000"/>
              </a:lnSpc>
              <a:spcBef>
                <a:spcPts val="600"/>
              </a:spcBef>
              <a:spcAft>
                <a:spcPts val="0"/>
              </a:spcAft>
              <a:buSzPts val="3000"/>
              <a:buFont typeface="Noto Sans Symbols"/>
              <a:buNone/>
            </a:pPr>
            <a:r>
              <a:t/>
            </a:r>
            <a:endParaRPr sz="3000">
              <a:latin typeface="Cambria Math"/>
              <a:ea typeface="Cambria Math"/>
              <a:cs typeface="Cambria Math"/>
              <a:sym typeface="Cambria Math"/>
            </a:endParaRPr>
          </a:p>
        </p:txBody>
      </p:sp>
      <p:pic>
        <p:nvPicPr>
          <p:cNvPr descr="addin_tmp.png" id="1761" name="Google Shape;1761;p235"/>
          <p:cNvPicPr preferRelativeResize="0"/>
          <p:nvPr/>
        </p:nvPicPr>
        <p:blipFill rotWithShape="1">
          <a:blip r:embed="rId3">
            <a:alphaModFix/>
          </a:blip>
          <a:srcRect b="0" l="0" r="0" t="0"/>
          <a:stretch/>
        </p:blipFill>
        <p:spPr>
          <a:xfrm>
            <a:off x="2689225" y="2514600"/>
            <a:ext cx="3025775" cy="382588"/>
          </a:xfrm>
          <a:prstGeom prst="rect">
            <a:avLst/>
          </a:prstGeom>
          <a:noFill/>
          <a:ln>
            <a:noFill/>
          </a:ln>
        </p:spPr>
      </p:pic>
      <p:grpSp>
        <p:nvGrpSpPr>
          <p:cNvPr id="1762" name="Google Shape;1762;p235"/>
          <p:cNvGrpSpPr/>
          <p:nvPr/>
        </p:nvGrpSpPr>
        <p:grpSpPr>
          <a:xfrm>
            <a:off x="5715000" y="4724400"/>
            <a:ext cx="3429000" cy="1447800"/>
            <a:chOff x="5715000" y="4724400"/>
            <a:chExt cx="3429000" cy="1447800"/>
          </a:xfrm>
        </p:grpSpPr>
        <p:sp>
          <p:nvSpPr>
            <p:cNvPr id="1763" name="Google Shape;1763;p235"/>
            <p:cNvSpPr/>
            <p:nvPr/>
          </p:nvSpPr>
          <p:spPr>
            <a:xfrm>
              <a:off x="6934200" y="5105400"/>
              <a:ext cx="533400" cy="838200"/>
            </a:xfrm>
            <a:prstGeom prst="ellipse">
              <a:avLst/>
            </a:prstGeom>
            <a:solidFill>
              <a:schemeClr val="accent1"/>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64" name="Google Shape;1764;p235"/>
            <p:cNvGrpSpPr/>
            <p:nvPr/>
          </p:nvGrpSpPr>
          <p:grpSpPr>
            <a:xfrm>
              <a:off x="5715000" y="4724400"/>
              <a:ext cx="2971800" cy="1447800"/>
              <a:chOff x="5715000" y="4724400"/>
              <a:chExt cx="2971800" cy="1447800"/>
            </a:xfrm>
          </p:grpSpPr>
          <p:sp>
            <p:nvSpPr>
              <p:cNvPr id="1765" name="Google Shape;1765;p235"/>
              <p:cNvSpPr/>
              <p:nvPr/>
            </p:nvSpPr>
            <p:spPr>
              <a:xfrm>
                <a:off x="5715000" y="4724400"/>
                <a:ext cx="2971800" cy="14478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66" name="Google Shape;1766;p235"/>
              <p:cNvGrpSpPr/>
              <p:nvPr/>
            </p:nvGrpSpPr>
            <p:grpSpPr>
              <a:xfrm>
                <a:off x="6248400" y="5029200"/>
                <a:ext cx="1905000" cy="990600"/>
                <a:chOff x="6248400" y="5029200"/>
                <a:chExt cx="1905000" cy="990600"/>
              </a:xfrm>
            </p:grpSpPr>
            <p:sp>
              <p:nvSpPr>
                <p:cNvPr id="1767" name="Google Shape;1767;p235"/>
                <p:cNvSpPr/>
                <p:nvPr/>
              </p:nvSpPr>
              <p:spPr>
                <a:xfrm>
                  <a:off x="6248400" y="5029200"/>
                  <a:ext cx="1219200" cy="9906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8" name="Google Shape;1768;p235"/>
                <p:cNvSpPr/>
                <p:nvPr/>
              </p:nvSpPr>
              <p:spPr>
                <a:xfrm>
                  <a:off x="6934200" y="5029200"/>
                  <a:ext cx="1219200" cy="9906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1769" name="Google Shape;1769;p235"/>
            <p:cNvGrpSpPr/>
            <p:nvPr/>
          </p:nvGrpSpPr>
          <p:grpSpPr>
            <a:xfrm>
              <a:off x="6400800" y="4800600"/>
              <a:ext cx="2743200" cy="826532"/>
              <a:chOff x="6400800" y="4800600"/>
              <a:chExt cx="2743200" cy="826532"/>
            </a:xfrm>
          </p:grpSpPr>
          <p:sp>
            <p:nvSpPr>
              <p:cNvPr id="1770" name="Google Shape;1770;p235"/>
              <p:cNvSpPr txBox="1"/>
              <p:nvPr/>
            </p:nvSpPr>
            <p:spPr>
              <a:xfrm>
                <a:off x="8305800" y="4800600"/>
                <a:ext cx="83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sp>
            <p:nvSpPr>
              <p:cNvPr id="1771" name="Google Shape;1771;p235"/>
              <p:cNvSpPr txBox="1"/>
              <p:nvPr/>
            </p:nvSpPr>
            <p:spPr>
              <a:xfrm>
                <a:off x="6400800" y="51816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A</a:t>
                </a:r>
                <a:endParaRPr/>
              </a:p>
            </p:txBody>
          </p:sp>
          <p:sp>
            <p:nvSpPr>
              <p:cNvPr id="1772" name="Google Shape;1772;p235"/>
              <p:cNvSpPr txBox="1"/>
              <p:nvPr/>
            </p:nvSpPr>
            <p:spPr>
              <a:xfrm>
                <a:off x="7620000" y="52578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a:t>
                </a:r>
                <a:endParaRPr/>
              </a:p>
            </p:txBody>
          </p:sp>
        </p:grpSp>
      </p:grpSp>
      <p:sp>
        <p:nvSpPr>
          <p:cNvPr id="1773" name="Google Shape;1773;p235"/>
          <p:cNvSpPr txBox="1"/>
          <p:nvPr/>
        </p:nvSpPr>
        <p:spPr>
          <a:xfrm>
            <a:off x="6172200" y="4267200"/>
            <a:ext cx="2971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a:t>
            </a:r>
            <a:r>
              <a:rPr lang="en-US" sz="1800">
                <a:solidFill>
                  <a:schemeClr val="dk1"/>
                </a:solidFill>
                <a:latin typeface="Cambria Math"/>
                <a:ea typeface="Cambria Math"/>
                <a:cs typeface="Cambria Math"/>
                <a:sym typeface="Cambria Math"/>
              </a:rPr>
              <a:t>  for </a:t>
            </a:r>
            <a:r>
              <a:rPr i="1" lang="en-US" sz="1800">
                <a:solidFill>
                  <a:schemeClr val="dk1"/>
                </a:solidFill>
                <a:latin typeface="Arial"/>
                <a:ea typeface="Arial"/>
                <a:cs typeface="Arial"/>
                <a:sym typeface="Arial"/>
              </a:rPr>
              <a:t>A</a:t>
            </a:r>
            <a:r>
              <a:rPr i="1" lang="en-US" sz="1800">
                <a:solidFill>
                  <a:schemeClr val="dk1"/>
                </a:solidFill>
                <a:latin typeface="Cambria Math"/>
                <a:ea typeface="Cambria Math"/>
                <a:cs typeface="Cambria Math"/>
                <a:sym typeface="Cambria Math"/>
              </a:rPr>
              <a:t> </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B</a:t>
            </a:r>
            <a:r>
              <a:rPr lang="en-US" sz="1800">
                <a:solidFill>
                  <a:schemeClr val="dk1"/>
                </a:solidFill>
                <a:latin typeface="Arial"/>
                <a:ea typeface="Arial"/>
                <a:cs typeface="Arial"/>
                <a:sym typeface="Arial"/>
              </a:rPr>
              <a:t>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2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Complement</a:t>
            </a:r>
            <a:endParaRPr/>
          </a:p>
        </p:txBody>
      </p:sp>
      <p:sp>
        <p:nvSpPr>
          <p:cNvPr id="1779" name="Google Shape;1779;p23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  </a:t>
            </a:r>
            <a:r>
              <a:rPr b="1" lang="en-US" sz="2400"/>
              <a:t>Definition</a:t>
            </a:r>
            <a:r>
              <a:rPr lang="en-US" sz="2400"/>
              <a:t>: If </a:t>
            </a:r>
            <a:r>
              <a:rPr i="1" lang="en-US" sz="2400"/>
              <a:t>A</a:t>
            </a:r>
            <a:r>
              <a:rPr lang="en-US" sz="2400"/>
              <a:t> is a set, then the complement of the </a:t>
            </a:r>
            <a:r>
              <a:rPr i="1" lang="en-US" sz="2400"/>
              <a:t>A</a:t>
            </a:r>
            <a:r>
              <a:rPr b="1" lang="en-US" sz="2400"/>
              <a:t> </a:t>
            </a:r>
            <a:r>
              <a:rPr lang="en-US" sz="2400"/>
              <a:t>(with respect to </a:t>
            </a:r>
            <a:r>
              <a:rPr i="1" lang="en-US" sz="2400"/>
              <a:t>U</a:t>
            </a:r>
            <a:r>
              <a:rPr lang="en-US" sz="2400"/>
              <a:t>), denoted by </a:t>
            </a:r>
            <a:r>
              <a:rPr i="1" lang="en-US" sz="2400"/>
              <a:t>Ā</a:t>
            </a:r>
            <a:r>
              <a:rPr lang="en-US" sz="2400"/>
              <a:t> is the set  </a:t>
            </a:r>
            <a:r>
              <a:rPr i="1" lang="en-US" sz="2400"/>
              <a:t>U</a:t>
            </a:r>
            <a:r>
              <a:rPr lang="en-US" sz="2400">
                <a:latin typeface="Cambria Math"/>
                <a:ea typeface="Cambria Math"/>
                <a:cs typeface="Cambria Math"/>
                <a:sym typeface="Cambria Math"/>
              </a:rPr>
              <a:t> - </a:t>
            </a:r>
            <a:r>
              <a:rPr i="1" lang="en-US" sz="2400"/>
              <a:t>A</a:t>
            </a:r>
            <a:endParaRPr/>
          </a:p>
          <a:p>
            <a:pPr indent="-342900" lvl="0" marL="342900" rtl="0" algn="l">
              <a:spcBef>
                <a:spcPts val="480"/>
              </a:spcBef>
              <a:spcAft>
                <a:spcPts val="0"/>
              </a:spcAft>
              <a:buSzPts val="2400"/>
              <a:buFont typeface="Noto Sans Symbols"/>
              <a:buNone/>
            </a:pPr>
            <a:r>
              <a:rPr lang="en-US" sz="2400"/>
              <a:t>                       </a:t>
            </a:r>
            <a:r>
              <a:rPr i="1" lang="en-US" sz="2400"/>
              <a:t>Ā </a:t>
            </a:r>
            <a:r>
              <a:rPr lang="en-US" sz="2400">
                <a:latin typeface="Cambria Math"/>
                <a:ea typeface="Cambria Math"/>
                <a:cs typeface="Cambria Math"/>
                <a:sym typeface="Cambria Math"/>
              </a:rPr>
              <a:t>= {</a:t>
            </a:r>
            <a:r>
              <a:rPr i="1" lang="en-US" sz="2400"/>
              <a:t>x</a:t>
            </a:r>
            <a:r>
              <a:rPr lang="en-US" sz="2400">
                <a:latin typeface="Cambria Math"/>
                <a:ea typeface="Cambria Math"/>
                <a:cs typeface="Cambria Math"/>
                <a:sym typeface="Cambria Math"/>
              </a:rPr>
              <a:t> ∈ </a:t>
            </a:r>
            <a:r>
              <a:rPr i="1" lang="en-US" sz="2400"/>
              <a:t>U</a:t>
            </a:r>
            <a:r>
              <a:rPr lang="en-US" sz="2400">
                <a:latin typeface="Cambria Math"/>
                <a:ea typeface="Cambria Math"/>
                <a:cs typeface="Cambria Math"/>
                <a:sym typeface="Cambria Math"/>
              </a:rPr>
              <a:t> | </a:t>
            </a:r>
            <a:r>
              <a:rPr i="1" lang="en-US" sz="2400"/>
              <a:t>x</a:t>
            </a:r>
            <a:r>
              <a:rPr i="1" lang="en-US" sz="2400">
                <a:latin typeface="Cambria Math"/>
                <a:ea typeface="Cambria Math"/>
                <a:cs typeface="Cambria Math"/>
                <a:sym typeface="Cambria Math"/>
              </a:rPr>
              <a:t> </a:t>
            </a:r>
            <a:r>
              <a:rPr lang="en-US" sz="2400">
                <a:latin typeface="Cambria Math"/>
                <a:ea typeface="Cambria Math"/>
                <a:cs typeface="Cambria Math"/>
                <a:sym typeface="Cambria Math"/>
              </a:rPr>
              <a:t>∉ </a:t>
            </a:r>
            <a:r>
              <a:rPr i="1" lang="en-US" sz="2400"/>
              <a:t>A</a:t>
            </a:r>
            <a:r>
              <a:rPr lang="en-US" sz="2400">
                <a:latin typeface="Cambria Math"/>
                <a:ea typeface="Cambria Math"/>
                <a:cs typeface="Cambria Math"/>
                <a:sym typeface="Cambria Math"/>
              </a:rPr>
              <a:t>}</a:t>
            </a:r>
            <a:endParaRPr/>
          </a:p>
          <a:p>
            <a:pPr indent="-342900" lvl="0" marL="342900" rtl="0" algn="l">
              <a:spcBef>
                <a:spcPts val="480"/>
              </a:spcBef>
              <a:spcAft>
                <a:spcPts val="0"/>
              </a:spcAft>
              <a:buSzPts val="2400"/>
              <a:buFont typeface="Noto Sans Symbols"/>
              <a:buNone/>
            </a:pPr>
            <a:r>
              <a:rPr lang="en-US" sz="2400"/>
              <a:t>  (The complement of A is sometimes denoted by </a:t>
            </a:r>
            <a:r>
              <a:rPr i="1" lang="en-US" sz="2400"/>
              <a:t>A</a:t>
            </a:r>
            <a:r>
              <a:rPr baseline="30000" i="1" lang="en-US" sz="2400"/>
              <a:t>c </a:t>
            </a:r>
            <a:r>
              <a:rPr i="1" lang="en-US" sz="2400"/>
              <a:t>.</a:t>
            </a:r>
            <a:r>
              <a:rPr lang="en-US" sz="2400"/>
              <a:t>)</a:t>
            </a:r>
            <a:endParaRPr/>
          </a:p>
          <a:p>
            <a:pPr indent="-342900" lvl="0" marL="342900" rtl="0" algn="l">
              <a:spcBef>
                <a:spcPts val="480"/>
              </a:spcBef>
              <a:spcAft>
                <a:spcPts val="0"/>
              </a:spcAft>
              <a:buSzPts val="2400"/>
              <a:buFont typeface="Noto Sans Symbols"/>
              <a:buNone/>
            </a:pPr>
            <a:r>
              <a:rPr b="1" lang="en-US" sz="2400"/>
              <a:t>  Example</a:t>
            </a:r>
            <a:r>
              <a:rPr lang="en-US" sz="2400"/>
              <a:t>: If </a:t>
            </a:r>
            <a:r>
              <a:rPr i="1" lang="en-US" sz="2400"/>
              <a:t>U</a:t>
            </a:r>
            <a:r>
              <a:rPr lang="en-US" sz="2400"/>
              <a:t> is the positive integers less than 100, what is the complement of </a:t>
            </a:r>
            <a:r>
              <a:rPr lang="en-US" sz="2400">
                <a:latin typeface="Cambria Math"/>
                <a:ea typeface="Cambria Math"/>
                <a:cs typeface="Cambria Math"/>
                <a:sym typeface="Cambria Math"/>
              </a:rPr>
              <a:t>{</a:t>
            </a:r>
            <a:r>
              <a:rPr i="1" lang="en-US" sz="2400"/>
              <a:t>x</a:t>
            </a:r>
            <a:r>
              <a:rPr lang="en-US" sz="2400">
                <a:latin typeface="Cambria Math"/>
                <a:ea typeface="Cambria Math"/>
                <a:cs typeface="Cambria Math"/>
                <a:sym typeface="Cambria Math"/>
              </a:rPr>
              <a:t> | </a:t>
            </a:r>
            <a:r>
              <a:rPr i="1" lang="en-US" sz="2400"/>
              <a:t>x</a:t>
            </a:r>
            <a:r>
              <a:rPr i="1" lang="en-US" sz="2400">
                <a:latin typeface="Cambria Math"/>
                <a:ea typeface="Cambria Math"/>
                <a:cs typeface="Cambria Math"/>
                <a:sym typeface="Cambria Math"/>
              </a:rPr>
              <a:t> </a:t>
            </a:r>
            <a:r>
              <a:rPr lang="en-US" sz="2400">
                <a:latin typeface="Cambria Math"/>
                <a:ea typeface="Cambria Math"/>
                <a:cs typeface="Cambria Math"/>
                <a:sym typeface="Cambria Math"/>
              </a:rPr>
              <a:t>&gt; 70} </a:t>
            </a:r>
            <a:endParaRPr/>
          </a:p>
          <a:p>
            <a:pPr indent="-342900" lvl="0" marL="342900" rtl="0" algn="l">
              <a:spcBef>
                <a:spcPts val="480"/>
              </a:spcBef>
              <a:spcAft>
                <a:spcPts val="0"/>
              </a:spcAft>
              <a:buSzPts val="2400"/>
              <a:buFont typeface="Noto Sans Symbols"/>
              <a:buNone/>
            </a:pPr>
            <a:r>
              <a:rPr lang="en-US" sz="2400">
                <a:latin typeface="Cambria Math"/>
                <a:ea typeface="Cambria Math"/>
                <a:cs typeface="Cambria Math"/>
                <a:sym typeface="Cambria Math"/>
              </a:rPr>
              <a:t>            Solution: {</a:t>
            </a:r>
            <a:r>
              <a:rPr i="1" lang="en-US" sz="2400"/>
              <a:t>x</a:t>
            </a:r>
            <a:r>
              <a:rPr lang="en-US" sz="2400"/>
              <a:t> </a:t>
            </a:r>
            <a:r>
              <a:rPr lang="en-US" sz="2400">
                <a:latin typeface="Cambria Math"/>
                <a:ea typeface="Cambria Math"/>
                <a:cs typeface="Cambria Math"/>
                <a:sym typeface="Cambria Math"/>
              </a:rPr>
              <a:t>| </a:t>
            </a:r>
            <a:r>
              <a:rPr i="1" lang="en-US" sz="2400"/>
              <a:t>x</a:t>
            </a:r>
            <a:r>
              <a:rPr i="1" lang="en-US" sz="2400">
                <a:latin typeface="Cambria Math"/>
                <a:ea typeface="Cambria Math"/>
                <a:cs typeface="Cambria Math"/>
                <a:sym typeface="Cambria Math"/>
              </a:rPr>
              <a:t> </a:t>
            </a:r>
            <a:r>
              <a:rPr lang="en-US" sz="2400">
                <a:latin typeface="Cambria Math"/>
                <a:ea typeface="Cambria Math"/>
                <a:cs typeface="Cambria Math"/>
                <a:sym typeface="Cambria Math"/>
              </a:rPr>
              <a:t>≤ 70} </a:t>
            </a:r>
            <a:endParaRPr/>
          </a:p>
        </p:txBody>
      </p:sp>
      <p:grpSp>
        <p:nvGrpSpPr>
          <p:cNvPr id="1780" name="Google Shape;1780;p236"/>
          <p:cNvGrpSpPr/>
          <p:nvPr/>
        </p:nvGrpSpPr>
        <p:grpSpPr>
          <a:xfrm>
            <a:off x="5562600" y="4419600"/>
            <a:ext cx="3733800" cy="1711324"/>
            <a:chOff x="5562600" y="4495800"/>
            <a:chExt cx="3733800" cy="1676399"/>
          </a:xfrm>
        </p:grpSpPr>
        <p:grpSp>
          <p:nvGrpSpPr>
            <p:cNvPr id="1781" name="Google Shape;1781;p236"/>
            <p:cNvGrpSpPr/>
            <p:nvPr/>
          </p:nvGrpSpPr>
          <p:grpSpPr>
            <a:xfrm>
              <a:off x="5562600" y="4724400"/>
              <a:ext cx="2971800" cy="1447799"/>
              <a:chOff x="5562600" y="4724400"/>
              <a:chExt cx="2971800" cy="1447799"/>
            </a:xfrm>
          </p:grpSpPr>
          <p:sp>
            <p:nvSpPr>
              <p:cNvPr id="1782" name="Google Shape;1782;p236"/>
              <p:cNvSpPr/>
              <p:nvPr/>
            </p:nvSpPr>
            <p:spPr>
              <a:xfrm>
                <a:off x="5562600" y="4724400"/>
                <a:ext cx="2971800" cy="1447799"/>
              </a:xfrm>
              <a:prstGeom prst="rect">
                <a:avLst/>
              </a:prstGeom>
              <a:solidFill>
                <a:schemeClr val="accent2"/>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83" name="Google Shape;1783;p236"/>
              <p:cNvSpPr/>
              <p:nvPr/>
            </p:nvSpPr>
            <p:spPr>
              <a:xfrm>
                <a:off x="6096000" y="5029200"/>
                <a:ext cx="1219200" cy="990599"/>
              </a:xfrm>
              <a:prstGeom prst="ellipse">
                <a:avLst/>
              </a:prstGeom>
              <a:solidFill>
                <a:schemeClr val="lt1"/>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84" name="Google Shape;1784;p236"/>
            <p:cNvSpPr txBox="1"/>
            <p:nvPr/>
          </p:nvSpPr>
          <p:spPr>
            <a:xfrm>
              <a:off x="6248400" y="51816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A</a:t>
              </a:r>
              <a:endParaRPr/>
            </a:p>
          </p:txBody>
        </p:sp>
        <p:sp>
          <p:nvSpPr>
            <p:cNvPr id="1785" name="Google Shape;1785;p236"/>
            <p:cNvSpPr txBox="1"/>
            <p:nvPr/>
          </p:nvSpPr>
          <p:spPr>
            <a:xfrm>
              <a:off x="8458200" y="4495800"/>
              <a:ext cx="83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grpSp>
      <p:sp>
        <p:nvSpPr>
          <p:cNvPr id="1786" name="Google Shape;1786;p236"/>
          <p:cNvSpPr txBox="1"/>
          <p:nvPr/>
        </p:nvSpPr>
        <p:spPr>
          <a:xfrm>
            <a:off x="5410200" y="4143375"/>
            <a:ext cx="35814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 for Complement</a:t>
            </a:r>
            <a:endParaRPr/>
          </a:p>
        </p:txBody>
      </p:sp>
      <p:sp>
        <p:nvSpPr>
          <p:cNvPr id="1787" name="Google Shape;1787;p236"/>
          <p:cNvSpPr/>
          <p:nvPr/>
        </p:nvSpPr>
        <p:spPr>
          <a:xfrm>
            <a:off x="5638800" y="5410200"/>
            <a:ext cx="3365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Ā</a:t>
            </a:r>
            <a:endParaRPr sz="1800">
              <a:solidFill>
                <a:schemeClr val="dk1"/>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2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Difference</a:t>
            </a:r>
            <a:endParaRPr/>
          </a:p>
        </p:txBody>
      </p:sp>
      <p:sp>
        <p:nvSpPr>
          <p:cNvPr id="1793" name="Google Shape;1793;p23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sz="2800"/>
              <a:t>Definition</a:t>
            </a:r>
            <a:r>
              <a:rPr lang="en-US" sz="2800"/>
              <a:t>: Let  </a:t>
            </a:r>
            <a:r>
              <a:rPr i="1" lang="en-US" sz="2800"/>
              <a:t>A </a:t>
            </a:r>
            <a:r>
              <a:rPr lang="en-US" sz="2800"/>
              <a:t>and </a:t>
            </a:r>
            <a:r>
              <a:rPr i="1" lang="en-US" sz="2800"/>
              <a:t>B</a:t>
            </a:r>
            <a:r>
              <a:rPr lang="en-US" sz="2800"/>
              <a:t> be sets. The </a:t>
            </a:r>
            <a:r>
              <a:rPr i="1" lang="en-US" sz="2800"/>
              <a:t>difference</a:t>
            </a:r>
            <a:r>
              <a:rPr lang="en-US" sz="2800"/>
              <a:t> of </a:t>
            </a:r>
            <a:r>
              <a:rPr i="1" lang="en-US" sz="2800"/>
              <a:t>A</a:t>
            </a:r>
            <a:r>
              <a:rPr lang="en-US" sz="2800"/>
              <a:t> and </a:t>
            </a:r>
            <a:r>
              <a:rPr i="1" lang="en-US" sz="2800"/>
              <a:t>B</a:t>
            </a:r>
            <a:r>
              <a:rPr lang="en-US" sz="2800"/>
              <a:t>, denoted by </a:t>
            </a:r>
            <a:r>
              <a:rPr i="1" lang="en-US" sz="2800"/>
              <a:t>A</a:t>
            </a:r>
            <a:r>
              <a:rPr lang="en-US" sz="2800"/>
              <a:t> – </a:t>
            </a:r>
            <a:r>
              <a:rPr i="1" lang="en-US" sz="2800"/>
              <a:t>B</a:t>
            </a:r>
            <a:r>
              <a:rPr lang="en-US" sz="2800"/>
              <a:t>, is the set containing the elements of </a:t>
            </a:r>
            <a:r>
              <a:rPr i="1" lang="en-US" sz="2800"/>
              <a:t>A</a:t>
            </a:r>
            <a:r>
              <a:rPr lang="en-US" sz="2800"/>
              <a:t> that are not in </a:t>
            </a:r>
            <a:r>
              <a:rPr i="1" lang="en-US" sz="2800"/>
              <a:t>B</a:t>
            </a:r>
            <a:r>
              <a:rPr lang="en-US" sz="2800"/>
              <a:t>. The difference of </a:t>
            </a:r>
            <a:r>
              <a:rPr i="1" lang="en-US" sz="2800"/>
              <a:t>A</a:t>
            </a:r>
            <a:r>
              <a:rPr lang="en-US" sz="2800"/>
              <a:t> and </a:t>
            </a:r>
            <a:r>
              <a:rPr i="1" lang="en-US" sz="2800"/>
              <a:t>B</a:t>
            </a:r>
            <a:r>
              <a:rPr lang="en-US" sz="2800"/>
              <a:t> is also called the complement of </a:t>
            </a:r>
            <a:r>
              <a:rPr i="1" lang="en-US" sz="2800"/>
              <a:t>B</a:t>
            </a:r>
            <a:r>
              <a:rPr lang="en-US" sz="2800"/>
              <a:t> with respect to </a:t>
            </a:r>
            <a:r>
              <a:rPr i="1" lang="en-US" sz="2800"/>
              <a:t>A</a:t>
            </a:r>
            <a:r>
              <a:rPr lang="en-US" sz="2800"/>
              <a:t>.</a:t>
            </a:r>
            <a:endParaRPr/>
          </a:p>
          <a:p>
            <a:pPr indent="-342900" lvl="0" marL="342900" rtl="0" algn="l">
              <a:spcBef>
                <a:spcPts val="560"/>
              </a:spcBef>
              <a:spcAft>
                <a:spcPts val="0"/>
              </a:spcAft>
              <a:buSzPts val="2800"/>
              <a:buFont typeface="Noto Sans Symbols"/>
              <a:buNone/>
            </a:pPr>
            <a:r>
              <a:rPr lang="en-US" sz="2800"/>
              <a:t>               </a:t>
            </a:r>
            <a:r>
              <a:rPr i="1" lang="en-US" sz="2800"/>
              <a:t>A</a:t>
            </a:r>
            <a:r>
              <a:rPr lang="en-US" sz="2800"/>
              <a:t> – </a:t>
            </a:r>
            <a:r>
              <a:rPr i="1" lang="en-US" sz="2800"/>
              <a:t>B</a:t>
            </a:r>
            <a:r>
              <a:rPr lang="en-US" sz="2800">
                <a:latin typeface="Cambria Math"/>
                <a:ea typeface="Cambria Math"/>
                <a:cs typeface="Cambria Math"/>
                <a:sym typeface="Cambria Math"/>
              </a:rPr>
              <a:t> = {</a:t>
            </a:r>
            <a:r>
              <a:rPr i="1" lang="en-US" sz="2800"/>
              <a:t>x</a:t>
            </a:r>
            <a:r>
              <a:rPr lang="en-US" sz="2800">
                <a:latin typeface="Cambria Math"/>
                <a:ea typeface="Cambria Math"/>
                <a:cs typeface="Cambria Math"/>
                <a:sym typeface="Cambria Math"/>
              </a:rPr>
              <a:t> | </a:t>
            </a:r>
            <a:r>
              <a:rPr i="1" lang="en-US" sz="2800"/>
              <a:t>x</a:t>
            </a:r>
            <a:r>
              <a:rPr lang="en-US" sz="2800">
                <a:latin typeface="Cambria Math"/>
                <a:ea typeface="Cambria Math"/>
                <a:cs typeface="Cambria Math"/>
                <a:sym typeface="Cambria Math"/>
              </a:rPr>
              <a:t> ∈ A ∧ </a:t>
            </a:r>
            <a:r>
              <a:rPr i="1" lang="en-US" sz="2800"/>
              <a:t>x</a:t>
            </a:r>
            <a:r>
              <a:rPr i="1" lang="en-US" sz="2800">
                <a:latin typeface="Cambria Math"/>
                <a:ea typeface="Cambria Math"/>
                <a:cs typeface="Cambria Math"/>
                <a:sym typeface="Cambria Math"/>
              </a:rPr>
              <a:t> </a:t>
            </a:r>
            <a:r>
              <a:rPr lang="en-US" sz="2800">
                <a:latin typeface="Cambria Math"/>
                <a:ea typeface="Cambria Math"/>
                <a:cs typeface="Cambria Math"/>
                <a:sym typeface="Cambria Math"/>
              </a:rPr>
              <a:t>∉ </a:t>
            </a:r>
            <a:r>
              <a:rPr i="1" lang="en-US" sz="2800"/>
              <a:t>B</a:t>
            </a:r>
            <a:r>
              <a:rPr lang="en-US" sz="2800">
                <a:latin typeface="Cambria Math"/>
                <a:ea typeface="Cambria Math"/>
                <a:cs typeface="Cambria Math"/>
                <a:sym typeface="Cambria Math"/>
              </a:rPr>
              <a:t>}  =   </a:t>
            </a:r>
            <a:r>
              <a:rPr i="1" lang="en-US" sz="2800"/>
              <a:t>A</a:t>
            </a:r>
            <a:r>
              <a:rPr lang="en-US" sz="2800">
                <a:latin typeface="Cambria Math"/>
                <a:ea typeface="Cambria Math"/>
                <a:cs typeface="Cambria Math"/>
                <a:sym typeface="Cambria Math"/>
              </a:rPr>
              <a:t> ∩</a:t>
            </a:r>
            <a:r>
              <a:rPr b="1" lang="en-US" sz="2800">
                <a:latin typeface="Cambria Math"/>
                <a:ea typeface="Cambria Math"/>
                <a:cs typeface="Cambria Math"/>
                <a:sym typeface="Cambria Math"/>
              </a:rPr>
              <a:t></a:t>
            </a:r>
            <a:r>
              <a:rPr i="1" lang="en-US" sz="2800"/>
              <a:t>B</a:t>
            </a:r>
            <a:endParaRPr i="1" sz="2800"/>
          </a:p>
        </p:txBody>
      </p:sp>
      <p:grpSp>
        <p:nvGrpSpPr>
          <p:cNvPr id="1794" name="Google Shape;1794;p237"/>
          <p:cNvGrpSpPr/>
          <p:nvPr/>
        </p:nvGrpSpPr>
        <p:grpSpPr>
          <a:xfrm>
            <a:off x="1905000" y="4665663"/>
            <a:ext cx="3429000" cy="1465262"/>
            <a:chOff x="5410200" y="4876800"/>
            <a:chExt cx="3429000" cy="1447800"/>
          </a:xfrm>
        </p:grpSpPr>
        <p:sp>
          <p:nvSpPr>
            <p:cNvPr id="1795" name="Google Shape;1795;p237"/>
            <p:cNvSpPr/>
            <p:nvPr/>
          </p:nvSpPr>
          <p:spPr>
            <a:xfrm>
              <a:off x="5410200" y="4876800"/>
              <a:ext cx="2971800" cy="14478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6" name="Google Shape;1796;p237"/>
            <p:cNvSpPr/>
            <p:nvPr/>
          </p:nvSpPr>
          <p:spPr>
            <a:xfrm>
              <a:off x="5943600" y="5181105"/>
              <a:ext cx="1219200" cy="991343"/>
            </a:xfrm>
            <a:prstGeom prst="ellipse">
              <a:avLst/>
            </a:prstGeom>
            <a:solidFill>
              <a:srgbClr val="404040"/>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7" name="Google Shape;1797;p237"/>
            <p:cNvSpPr/>
            <p:nvPr/>
          </p:nvSpPr>
          <p:spPr>
            <a:xfrm>
              <a:off x="6629400" y="5181105"/>
              <a:ext cx="1219200" cy="991343"/>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8" name="Google Shape;1798;p237"/>
            <p:cNvSpPr txBox="1"/>
            <p:nvPr/>
          </p:nvSpPr>
          <p:spPr>
            <a:xfrm>
              <a:off x="8001000" y="4953000"/>
              <a:ext cx="83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a:t>
              </a:r>
              <a:endParaRPr/>
            </a:p>
          </p:txBody>
        </p:sp>
        <p:sp>
          <p:nvSpPr>
            <p:cNvPr id="1799" name="Google Shape;1799;p237"/>
            <p:cNvSpPr txBox="1"/>
            <p:nvPr/>
          </p:nvSpPr>
          <p:spPr>
            <a:xfrm>
              <a:off x="5715000" y="51816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1800" name="Google Shape;1800;p237"/>
            <p:cNvSpPr txBox="1"/>
            <p:nvPr/>
          </p:nvSpPr>
          <p:spPr>
            <a:xfrm>
              <a:off x="7315200" y="54102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1801" name="Google Shape;1801;p237"/>
            <p:cNvSpPr/>
            <p:nvPr/>
          </p:nvSpPr>
          <p:spPr>
            <a:xfrm>
              <a:off x="6629400" y="5257965"/>
              <a:ext cx="533400" cy="837622"/>
            </a:xfrm>
            <a:prstGeom prst="ellipse">
              <a:avLst/>
            </a:prstGeom>
            <a:solidFill>
              <a:schemeClr val="lt1"/>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02" name="Google Shape;1802;p237"/>
          <p:cNvSpPr txBox="1"/>
          <p:nvPr/>
        </p:nvSpPr>
        <p:spPr>
          <a:xfrm>
            <a:off x="2247900" y="4297363"/>
            <a:ext cx="35052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a:t>
            </a:r>
            <a:r>
              <a:rPr lang="en-US" sz="1800">
                <a:solidFill>
                  <a:schemeClr val="dk1"/>
                </a:solidFill>
                <a:latin typeface="Cambria Math"/>
                <a:ea typeface="Cambria Math"/>
                <a:cs typeface="Cambria Math"/>
                <a:sym typeface="Cambria Math"/>
              </a:rPr>
              <a:t>  for </a:t>
            </a:r>
            <a:r>
              <a:rPr i="1" lang="en-US" sz="1800">
                <a:solidFill>
                  <a:schemeClr val="dk1"/>
                </a:solidFill>
                <a:latin typeface="Cambria Math"/>
                <a:ea typeface="Cambria Math"/>
                <a:cs typeface="Cambria Math"/>
                <a:sym typeface="Cambria Math"/>
              </a:rPr>
              <a:t>A</a:t>
            </a:r>
            <a:r>
              <a:rPr lang="en-US" sz="1800">
                <a:solidFill>
                  <a:schemeClr val="dk1"/>
                </a:solidFill>
                <a:latin typeface="Cambria Math"/>
                <a:ea typeface="Cambria Math"/>
                <a:cs typeface="Cambria Math"/>
                <a:sym typeface="Cambria Math"/>
              </a:rPr>
              <a:t> − </a:t>
            </a:r>
            <a:r>
              <a:rPr i="1" lang="en-US" sz="1800">
                <a:solidFill>
                  <a:schemeClr val="dk1"/>
                </a:solidFill>
                <a:latin typeface="Cambria Math"/>
                <a:ea typeface="Cambria Math"/>
                <a:cs typeface="Cambria Math"/>
                <a:sym typeface="Cambria Math"/>
              </a:rPr>
              <a:t>B</a:t>
            </a:r>
            <a:r>
              <a:rPr lang="en-US" sz="1800">
                <a:solidFill>
                  <a:schemeClr val="dk1"/>
                </a:solidFill>
                <a:latin typeface="Arial"/>
                <a:ea typeface="Arial"/>
                <a:cs typeface="Arial"/>
                <a:sym typeface="Arial"/>
              </a:rPr>
              <a:t>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2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The Cardinality of the Union of Two Sets</a:t>
            </a:r>
            <a:endParaRPr/>
          </a:p>
        </p:txBody>
      </p:sp>
      <p:sp>
        <p:nvSpPr>
          <p:cNvPr id="1808" name="Google Shape;1808;p238"/>
          <p:cNvSpPr txBox="1"/>
          <p:nvPr/>
        </p:nvSpPr>
        <p:spPr>
          <a:xfrm>
            <a:off x="685800" y="1905000"/>
            <a:ext cx="8229600" cy="4389438"/>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80000"/>
              </a:lnSpc>
              <a:spcBef>
                <a:spcPts val="0"/>
              </a:spcBef>
              <a:spcAft>
                <a:spcPts val="0"/>
              </a:spcAft>
              <a:buClr>
                <a:srgbClr val="FFFFFF"/>
              </a:buClr>
              <a:buSzPts val="1710"/>
              <a:buFont typeface="Arial"/>
              <a:buChar char="•"/>
            </a:pPr>
            <a:r>
              <a:rPr lang="en-US" sz="1800">
                <a:solidFill>
                  <a:schemeClr val="dk1"/>
                </a:solidFill>
                <a:latin typeface="Arial"/>
                <a:ea typeface="Arial"/>
                <a:cs typeface="Arial"/>
                <a:sym typeface="Arial"/>
              </a:rPr>
              <a:t>Inclusion-Exclusion</a:t>
            </a:r>
            <a:endParaRPr/>
          </a:p>
          <a:p>
            <a:pPr indent="-273050" lvl="0" marL="273050" marR="0" rtl="0" algn="l">
              <a:lnSpc>
                <a:spcPct val="80000"/>
              </a:lnSpc>
              <a:spcBef>
                <a:spcPts val="560"/>
              </a:spcBef>
              <a:spcAft>
                <a:spcPts val="0"/>
              </a:spcAft>
              <a:buNone/>
            </a:pPr>
            <a:r>
              <a:rPr lang="en-US" sz="1800">
                <a:solidFill>
                  <a:schemeClr val="dk1"/>
                </a:solidFill>
                <a:latin typeface="Arial"/>
                <a:ea typeface="Arial"/>
                <a:cs typeface="Arial"/>
                <a:sym typeface="Arial"/>
              </a:rPr>
              <a:t> </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A</a:t>
            </a:r>
            <a:r>
              <a:rPr lang="en-US" sz="1800">
                <a:solidFill>
                  <a:schemeClr val="dk1"/>
                </a:solidFill>
                <a:latin typeface="Cambria Math"/>
                <a:ea typeface="Cambria Math"/>
                <a:cs typeface="Cambria Math"/>
                <a:sym typeface="Cambria Math"/>
              </a:rPr>
              <a:t> ∪ </a:t>
            </a:r>
            <a:r>
              <a:rPr i="1" lang="en-US" sz="1800">
                <a:solidFill>
                  <a:schemeClr val="dk1"/>
                </a:solidFill>
                <a:latin typeface="Arial"/>
                <a:ea typeface="Arial"/>
                <a:cs typeface="Arial"/>
                <a:sym typeface="Arial"/>
              </a:rPr>
              <a:t>B</a:t>
            </a:r>
            <a:r>
              <a:rPr lang="en-US" sz="1800">
                <a:solidFill>
                  <a:schemeClr val="dk1"/>
                </a:solidFill>
                <a:latin typeface="Cambria Math"/>
                <a:ea typeface="Cambria Math"/>
                <a:cs typeface="Cambria Math"/>
                <a:sym typeface="Cambria Math"/>
              </a:rPr>
              <a:t>| = |</a:t>
            </a:r>
            <a:r>
              <a:rPr i="1" lang="en-US" sz="1800">
                <a:solidFill>
                  <a:schemeClr val="dk1"/>
                </a:solidFill>
                <a:latin typeface="Arial"/>
                <a:ea typeface="Arial"/>
                <a:cs typeface="Arial"/>
                <a:sym typeface="Arial"/>
              </a:rPr>
              <a:t>A</a:t>
            </a:r>
            <a:r>
              <a:rPr lang="en-US" sz="1800">
                <a:solidFill>
                  <a:schemeClr val="dk1"/>
                </a:solidFill>
                <a:latin typeface="Cambria Math"/>
                <a:ea typeface="Cambria Math"/>
                <a:cs typeface="Cambria Math"/>
                <a:sym typeface="Cambria Math"/>
              </a:rPr>
              <a:t>| + | </a:t>
            </a:r>
            <a:r>
              <a:rPr i="1" lang="en-US" sz="1800">
                <a:solidFill>
                  <a:schemeClr val="dk1"/>
                </a:solidFill>
                <a:latin typeface="Arial"/>
                <a:ea typeface="Arial"/>
                <a:cs typeface="Arial"/>
                <a:sym typeface="Arial"/>
              </a:rPr>
              <a:t>B</a:t>
            </a:r>
            <a:r>
              <a:rPr lang="en-US" sz="1800">
                <a:solidFill>
                  <a:schemeClr val="dk1"/>
                </a:solidFill>
                <a:latin typeface="Cambria Math"/>
                <a:ea typeface="Cambria Math"/>
                <a:cs typeface="Cambria Math"/>
                <a:sym typeface="Cambria Math"/>
              </a:rPr>
              <a:t>| </a:t>
            </a:r>
            <a:r>
              <a:rPr b="1" lang="en-US" sz="2800">
                <a:solidFill>
                  <a:schemeClr val="dk1"/>
                </a:solidFill>
                <a:latin typeface="Cambria Math"/>
                <a:ea typeface="Cambria Math"/>
                <a:cs typeface="Cambria Math"/>
                <a:sym typeface="Cambria Math"/>
              </a:rPr>
              <a:t>-</a:t>
            </a:r>
            <a:r>
              <a:rPr lang="en-US" sz="1800">
                <a:solidFill>
                  <a:schemeClr val="dk1"/>
                </a:solidFill>
                <a:latin typeface="Cambria Math"/>
                <a:ea typeface="Cambria Math"/>
                <a:cs typeface="Cambria Math"/>
                <a:sym typeface="Cambria Math"/>
              </a:rPr>
              <a:t> |</a:t>
            </a:r>
            <a:r>
              <a:rPr i="1" lang="en-US" sz="1800">
                <a:solidFill>
                  <a:schemeClr val="dk1"/>
                </a:solidFill>
                <a:latin typeface="Arial"/>
                <a:ea typeface="Arial"/>
                <a:cs typeface="Arial"/>
                <a:sym typeface="Arial"/>
              </a:rPr>
              <a:t>A</a:t>
            </a:r>
            <a:r>
              <a:rPr lang="en-US" sz="1800">
                <a:solidFill>
                  <a:schemeClr val="dk1"/>
                </a:solidFill>
                <a:latin typeface="Cambria Math"/>
                <a:ea typeface="Cambria Math"/>
                <a:cs typeface="Cambria Math"/>
                <a:sym typeface="Cambria Math"/>
              </a:rPr>
              <a:t> ∩ </a:t>
            </a:r>
            <a:r>
              <a:rPr i="1" lang="en-US" sz="1800">
                <a:solidFill>
                  <a:schemeClr val="dk1"/>
                </a:solidFill>
                <a:latin typeface="Arial"/>
                <a:ea typeface="Arial"/>
                <a:cs typeface="Arial"/>
                <a:sym typeface="Arial"/>
              </a:rPr>
              <a:t>B</a:t>
            </a:r>
            <a:r>
              <a:rPr lang="en-US" sz="1800">
                <a:solidFill>
                  <a:schemeClr val="dk1"/>
                </a:solidFill>
                <a:latin typeface="Cambria Math"/>
                <a:ea typeface="Cambria Math"/>
                <a:cs typeface="Cambria Math"/>
                <a:sym typeface="Cambria Math"/>
              </a:rPr>
              <a:t>|</a:t>
            </a:r>
            <a:endParaRPr/>
          </a:p>
          <a:p>
            <a:pPr indent="-273050" lvl="0" marL="273050" marR="0" rtl="0" algn="l">
              <a:lnSpc>
                <a:spcPct val="80000"/>
              </a:lnSpc>
              <a:spcBef>
                <a:spcPts val="360"/>
              </a:spcBef>
              <a:spcAft>
                <a:spcPts val="0"/>
              </a:spcAft>
              <a:buNone/>
            </a:pPr>
            <a:r>
              <a:t/>
            </a:r>
            <a:endParaRPr sz="1800">
              <a:solidFill>
                <a:schemeClr val="dk1"/>
              </a:solidFill>
              <a:latin typeface="Arial"/>
              <a:ea typeface="Arial"/>
              <a:cs typeface="Arial"/>
              <a:sym typeface="Arial"/>
            </a:endParaRPr>
          </a:p>
          <a:p>
            <a:pPr indent="-164465" lvl="0" marL="273050" marR="0" rtl="0" algn="l">
              <a:lnSpc>
                <a:spcPct val="80000"/>
              </a:lnSpc>
              <a:spcBef>
                <a:spcPts val="360"/>
              </a:spcBef>
              <a:spcAft>
                <a:spcPts val="0"/>
              </a:spcAft>
              <a:buClr>
                <a:srgbClr val="FFFFFF"/>
              </a:buClr>
              <a:buSzPts val="1710"/>
              <a:buFont typeface="Arial"/>
              <a:buNone/>
            </a:pPr>
            <a:r>
              <a:t/>
            </a:r>
            <a:endParaRPr sz="1800">
              <a:solidFill>
                <a:schemeClr val="dk1"/>
              </a:solidFill>
              <a:latin typeface="Arial"/>
              <a:ea typeface="Arial"/>
              <a:cs typeface="Arial"/>
              <a:sym typeface="Arial"/>
            </a:endParaRPr>
          </a:p>
          <a:p>
            <a:pPr indent="-164465" lvl="0" marL="273050" marR="0" rtl="0" algn="l">
              <a:lnSpc>
                <a:spcPct val="80000"/>
              </a:lnSpc>
              <a:spcBef>
                <a:spcPts val="360"/>
              </a:spcBef>
              <a:spcAft>
                <a:spcPts val="0"/>
              </a:spcAft>
              <a:buClr>
                <a:srgbClr val="FFFFFF"/>
              </a:buClr>
              <a:buSzPts val="1710"/>
              <a:buFont typeface="Arial"/>
              <a:buNone/>
            </a:pPr>
            <a:r>
              <a:t/>
            </a:r>
            <a:endParaRPr sz="1800">
              <a:solidFill>
                <a:schemeClr val="dk1"/>
              </a:solidFill>
              <a:latin typeface="Arial"/>
              <a:ea typeface="Arial"/>
              <a:cs typeface="Arial"/>
              <a:sym typeface="Arial"/>
            </a:endParaRPr>
          </a:p>
          <a:p>
            <a:pPr indent="-164465" lvl="0" marL="273050" marR="0" rtl="0" algn="l">
              <a:lnSpc>
                <a:spcPct val="80000"/>
              </a:lnSpc>
              <a:spcBef>
                <a:spcPts val="360"/>
              </a:spcBef>
              <a:spcAft>
                <a:spcPts val="0"/>
              </a:spcAft>
              <a:buClr>
                <a:srgbClr val="FFFFFF"/>
              </a:buClr>
              <a:buSzPts val="1710"/>
              <a:buFont typeface="Arial"/>
              <a:buNone/>
            </a:pPr>
            <a:r>
              <a:t/>
            </a:r>
            <a:endParaRPr sz="1800">
              <a:solidFill>
                <a:schemeClr val="dk1"/>
              </a:solidFill>
              <a:latin typeface="Arial"/>
              <a:ea typeface="Arial"/>
              <a:cs typeface="Arial"/>
              <a:sym typeface="Arial"/>
            </a:endParaRPr>
          </a:p>
          <a:p>
            <a:pPr indent="-164465" lvl="0" marL="273050" marR="0" rtl="0" algn="l">
              <a:lnSpc>
                <a:spcPct val="80000"/>
              </a:lnSpc>
              <a:spcBef>
                <a:spcPts val="360"/>
              </a:spcBef>
              <a:spcAft>
                <a:spcPts val="0"/>
              </a:spcAft>
              <a:buClr>
                <a:srgbClr val="FFFFFF"/>
              </a:buClr>
              <a:buSzPts val="1710"/>
              <a:buFont typeface="Arial"/>
              <a:buNone/>
            </a:pPr>
            <a:r>
              <a:t/>
            </a:r>
            <a:endParaRPr sz="1800">
              <a:solidFill>
                <a:schemeClr val="dk1"/>
              </a:solidFill>
              <a:latin typeface="Arial"/>
              <a:ea typeface="Arial"/>
              <a:cs typeface="Arial"/>
              <a:sym typeface="Arial"/>
            </a:endParaRPr>
          </a:p>
          <a:p>
            <a:pPr indent="-164465" lvl="0" marL="273050" marR="0" rtl="0" algn="l">
              <a:lnSpc>
                <a:spcPct val="80000"/>
              </a:lnSpc>
              <a:spcBef>
                <a:spcPts val="360"/>
              </a:spcBef>
              <a:spcAft>
                <a:spcPts val="0"/>
              </a:spcAft>
              <a:buClr>
                <a:srgbClr val="FFFFFF"/>
              </a:buClr>
              <a:buSzPts val="1710"/>
              <a:buFont typeface="Arial"/>
              <a:buNone/>
            </a:pPr>
            <a:r>
              <a:t/>
            </a:r>
            <a:endParaRPr sz="1800">
              <a:solidFill>
                <a:schemeClr val="dk1"/>
              </a:solidFill>
              <a:latin typeface="Arial"/>
              <a:ea typeface="Arial"/>
              <a:cs typeface="Arial"/>
              <a:sym typeface="Arial"/>
            </a:endParaRPr>
          </a:p>
          <a:p>
            <a:pPr indent="-273050" lvl="0" marL="273050" marR="0" rtl="0" algn="l">
              <a:lnSpc>
                <a:spcPct val="80000"/>
              </a:lnSpc>
              <a:spcBef>
                <a:spcPts val="360"/>
              </a:spcBef>
              <a:spcAft>
                <a:spcPts val="0"/>
              </a:spcAft>
              <a:buClr>
                <a:srgbClr val="FFFFFF"/>
              </a:buClr>
              <a:buSzPts val="1710"/>
              <a:buFont typeface="Arial"/>
              <a:buChar char="•"/>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 Let </a:t>
            </a:r>
            <a:r>
              <a:rPr i="1" lang="en-US" sz="1800">
                <a:solidFill>
                  <a:schemeClr val="dk1"/>
                </a:solidFill>
                <a:latin typeface="Arial"/>
                <a:ea typeface="Arial"/>
                <a:cs typeface="Arial"/>
                <a:sym typeface="Arial"/>
              </a:rPr>
              <a:t>A</a:t>
            </a:r>
            <a:r>
              <a:rPr lang="en-US" sz="1800">
                <a:solidFill>
                  <a:schemeClr val="dk1"/>
                </a:solidFill>
                <a:latin typeface="Arial"/>
                <a:ea typeface="Arial"/>
                <a:cs typeface="Arial"/>
                <a:sym typeface="Arial"/>
              </a:rPr>
              <a:t> be the math majors in your class and </a:t>
            </a:r>
            <a:r>
              <a:rPr i="1" lang="en-US" sz="1800">
                <a:solidFill>
                  <a:schemeClr val="dk1"/>
                </a:solidFill>
                <a:latin typeface="Arial"/>
                <a:ea typeface="Arial"/>
                <a:cs typeface="Arial"/>
                <a:sym typeface="Arial"/>
              </a:rPr>
              <a:t>B</a:t>
            </a:r>
            <a:r>
              <a:rPr lang="en-US" sz="1800">
                <a:solidFill>
                  <a:schemeClr val="dk1"/>
                </a:solidFill>
                <a:latin typeface="Arial"/>
                <a:ea typeface="Arial"/>
                <a:cs typeface="Arial"/>
                <a:sym typeface="Arial"/>
              </a:rPr>
              <a:t> be the CS majors. To count the number of students who are either math majors or CS majors, add the number of math majors and the number of CS majors, and subtract the number of joint CS/math majors.</a:t>
            </a:r>
            <a:endParaRPr/>
          </a:p>
          <a:p>
            <a:pPr indent="-273050" lvl="0" marL="273050" marR="0" rtl="0" algn="l">
              <a:lnSpc>
                <a:spcPct val="80000"/>
              </a:lnSpc>
              <a:spcBef>
                <a:spcPts val="360"/>
              </a:spcBef>
              <a:spcAft>
                <a:spcPts val="0"/>
              </a:spcAft>
              <a:buClr>
                <a:srgbClr val="FFFFFF"/>
              </a:buClr>
              <a:buSzPts val="1710"/>
              <a:buFont typeface="Arial"/>
              <a:buChar char="•"/>
            </a:pPr>
            <a:r>
              <a:rPr lang="en-US" sz="1800">
                <a:solidFill>
                  <a:schemeClr val="dk1"/>
                </a:solidFill>
                <a:latin typeface="Arial"/>
                <a:ea typeface="Arial"/>
                <a:cs typeface="Arial"/>
                <a:sym typeface="Arial"/>
              </a:rPr>
              <a:t>We will return to this principle in Chapter 6 and Chapter 8 where we will derive a formula for the cardinality of the union of </a:t>
            </a:r>
            <a:r>
              <a:rPr i="1" lang="en-US" sz="1800">
                <a:solidFill>
                  <a:schemeClr val="dk1"/>
                </a:solidFill>
                <a:latin typeface="Arial"/>
                <a:ea typeface="Arial"/>
                <a:cs typeface="Arial"/>
                <a:sym typeface="Arial"/>
              </a:rPr>
              <a:t>n</a:t>
            </a:r>
            <a:r>
              <a:rPr lang="en-US" sz="1800">
                <a:solidFill>
                  <a:schemeClr val="dk1"/>
                </a:solidFill>
                <a:latin typeface="Arial"/>
                <a:ea typeface="Arial"/>
                <a:cs typeface="Arial"/>
                <a:sym typeface="Arial"/>
              </a:rPr>
              <a:t> sets, where </a:t>
            </a:r>
            <a:r>
              <a:rPr i="1" lang="en-US" sz="1800">
                <a:solidFill>
                  <a:schemeClr val="dk1"/>
                </a:solidFill>
                <a:latin typeface="Arial"/>
                <a:ea typeface="Arial"/>
                <a:cs typeface="Arial"/>
                <a:sym typeface="Arial"/>
              </a:rPr>
              <a:t>n</a:t>
            </a:r>
            <a:r>
              <a:rPr lang="en-US" sz="1800">
                <a:solidFill>
                  <a:schemeClr val="dk1"/>
                </a:solidFill>
                <a:latin typeface="Arial"/>
                <a:ea typeface="Arial"/>
                <a:cs typeface="Arial"/>
                <a:sym typeface="Arial"/>
              </a:rPr>
              <a:t> is a positive integer.</a:t>
            </a:r>
            <a:endParaRPr/>
          </a:p>
          <a:p>
            <a:pPr indent="-273050" lvl="0" marL="273050" marR="0" rtl="0" algn="l">
              <a:lnSpc>
                <a:spcPct val="80000"/>
              </a:lnSpc>
              <a:spcBef>
                <a:spcPts val="360"/>
              </a:spcBef>
              <a:spcAft>
                <a:spcPts val="0"/>
              </a:spcAft>
              <a:buNone/>
            </a:pPr>
            <a:r>
              <a:rPr lang="en-US" sz="1800">
                <a:solidFill>
                  <a:schemeClr val="dk1"/>
                </a:solidFill>
                <a:latin typeface="Arial"/>
                <a:ea typeface="Arial"/>
                <a:cs typeface="Arial"/>
                <a:sym typeface="Arial"/>
              </a:rPr>
              <a:t> </a:t>
            </a:r>
            <a:endParaRPr/>
          </a:p>
        </p:txBody>
      </p:sp>
      <p:grpSp>
        <p:nvGrpSpPr>
          <p:cNvPr id="1809" name="Google Shape;1809;p238"/>
          <p:cNvGrpSpPr/>
          <p:nvPr/>
        </p:nvGrpSpPr>
        <p:grpSpPr>
          <a:xfrm>
            <a:off x="5257800" y="1905000"/>
            <a:ext cx="3429000" cy="1447800"/>
            <a:chOff x="5715000" y="4724400"/>
            <a:chExt cx="3429000" cy="1447800"/>
          </a:xfrm>
        </p:grpSpPr>
        <p:sp>
          <p:nvSpPr>
            <p:cNvPr id="1810" name="Google Shape;1810;p238"/>
            <p:cNvSpPr/>
            <p:nvPr/>
          </p:nvSpPr>
          <p:spPr>
            <a:xfrm>
              <a:off x="6934200" y="5105400"/>
              <a:ext cx="533400" cy="838200"/>
            </a:xfrm>
            <a:prstGeom prst="ellipse">
              <a:avLst/>
            </a:prstGeom>
            <a:solidFill>
              <a:srgbClr val="73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11" name="Google Shape;1811;p238"/>
            <p:cNvGrpSpPr/>
            <p:nvPr/>
          </p:nvGrpSpPr>
          <p:grpSpPr>
            <a:xfrm>
              <a:off x="5715000" y="4724400"/>
              <a:ext cx="2971800" cy="1447800"/>
              <a:chOff x="5715000" y="4724400"/>
              <a:chExt cx="2971800" cy="1447800"/>
            </a:xfrm>
          </p:grpSpPr>
          <p:sp>
            <p:nvSpPr>
              <p:cNvPr id="1812" name="Google Shape;1812;p238"/>
              <p:cNvSpPr/>
              <p:nvPr/>
            </p:nvSpPr>
            <p:spPr>
              <a:xfrm>
                <a:off x="5715000" y="4724400"/>
                <a:ext cx="2971800" cy="14478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13" name="Google Shape;1813;p238"/>
              <p:cNvGrpSpPr/>
              <p:nvPr/>
            </p:nvGrpSpPr>
            <p:grpSpPr>
              <a:xfrm>
                <a:off x="6248400" y="5029200"/>
                <a:ext cx="1905000" cy="990600"/>
                <a:chOff x="6248400" y="5029200"/>
                <a:chExt cx="1905000" cy="990600"/>
              </a:xfrm>
            </p:grpSpPr>
            <p:sp>
              <p:nvSpPr>
                <p:cNvPr id="1814" name="Google Shape;1814;p238"/>
                <p:cNvSpPr/>
                <p:nvPr/>
              </p:nvSpPr>
              <p:spPr>
                <a:xfrm>
                  <a:off x="6248400" y="5029200"/>
                  <a:ext cx="1219200" cy="9906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5" name="Google Shape;1815;p238"/>
                <p:cNvSpPr/>
                <p:nvPr/>
              </p:nvSpPr>
              <p:spPr>
                <a:xfrm>
                  <a:off x="6934200" y="5029200"/>
                  <a:ext cx="1219200" cy="990600"/>
                </a:xfrm>
                <a:prstGeom prst="ellipse">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1816" name="Google Shape;1816;p238"/>
            <p:cNvGrpSpPr/>
            <p:nvPr/>
          </p:nvGrpSpPr>
          <p:grpSpPr>
            <a:xfrm>
              <a:off x="6400800" y="4800600"/>
              <a:ext cx="2743200" cy="826532"/>
              <a:chOff x="6400800" y="4800600"/>
              <a:chExt cx="2743200" cy="826532"/>
            </a:xfrm>
          </p:grpSpPr>
          <p:sp>
            <p:nvSpPr>
              <p:cNvPr id="1817" name="Google Shape;1817;p238"/>
              <p:cNvSpPr txBox="1"/>
              <p:nvPr/>
            </p:nvSpPr>
            <p:spPr>
              <a:xfrm>
                <a:off x="8305800" y="4800600"/>
                <a:ext cx="83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a:t>
                </a:r>
                <a:endParaRPr/>
              </a:p>
            </p:txBody>
          </p:sp>
          <p:sp>
            <p:nvSpPr>
              <p:cNvPr id="1818" name="Google Shape;1818;p238"/>
              <p:cNvSpPr txBox="1"/>
              <p:nvPr/>
            </p:nvSpPr>
            <p:spPr>
              <a:xfrm>
                <a:off x="6400800" y="51816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A</a:t>
                </a:r>
                <a:endParaRPr/>
              </a:p>
            </p:txBody>
          </p:sp>
          <p:sp>
            <p:nvSpPr>
              <p:cNvPr id="1819" name="Google Shape;1819;p238"/>
              <p:cNvSpPr txBox="1"/>
              <p:nvPr/>
            </p:nvSpPr>
            <p:spPr>
              <a:xfrm>
                <a:off x="7620000" y="5257800"/>
                <a:ext cx="381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a:t>
                </a:r>
                <a:endParaRPr/>
              </a:p>
            </p:txBody>
          </p:sp>
        </p:grpSp>
      </p:grpSp>
      <p:sp>
        <p:nvSpPr>
          <p:cNvPr id="1820" name="Google Shape;1820;p238"/>
          <p:cNvSpPr txBox="1"/>
          <p:nvPr/>
        </p:nvSpPr>
        <p:spPr>
          <a:xfrm>
            <a:off x="5105400" y="3505200"/>
            <a:ext cx="39624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a:t>
            </a:r>
            <a:r>
              <a:rPr lang="en-US" sz="1800">
                <a:solidFill>
                  <a:schemeClr val="dk1"/>
                </a:solidFill>
                <a:latin typeface="Cambria Math"/>
                <a:ea typeface="Cambria Math"/>
                <a:cs typeface="Cambria Math"/>
                <a:sym typeface="Cambria Math"/>
              </a:rPr>
              <a:t>  for </a:t>
            </a:r>
            <a:r>
              <a:rPr i="1" lang="en-US" sz="1800">
                <a:solidFill>
                  <a:schemeClr val="dk1"/>
                </a:solidFill>
                <a:latin typeface="Cambria Math"/>
                <a:ea typeface="Cambria Math"/>
                <a:cs typeface="Cambria Math"/>
                <a:sym typeface="Cambria Math"/>
              </a:rPr>
              <a:t>A</a:t>
            </a:r>
            <a:r>
              <a:rPr lang="en-US" sz="1800">
                <a:solidFill>
                  <a:schemeClr val="dk1"/>
                </a:solidFill>
                <a:latin typeface="Cambria Math"/>
                <a:ea typeface="Cambria Math"/>
                <a:cs typeface="Cambria Math"/>
                <a:sym typeface="Cambria Math"/>
              </a:rPr>
              <a:t>, </a:t>
            </a:r>
            <a:r>
              <a:rPr i="1" lang="en-US" sz="1800">
                <a:solidFill>
                  <a:schemeClr val="dk1"/>
                </a:solidFill>
                <a:latin typeface="Cambria Math"/>
                <a:ea typeface="Cambria Math"/>
                <a:cs typeface="Cambria Math"/>
                <a:sym typeface="Cambria Math"/>
              </a:rPr>
              <a:t>B</a:t>
            </a:r>
            <a:r>
              <a:rPr lang="en-US" sz="1800">
                <a:solidFill>
                  <a:schemeClr val="dk1"/>
                </a:solidFill>
                <a:latin typeface="Cambria Math"/>
                <a:ea typeface="Cambria Math"/>
                <a:cs typeface="Cambria Math"/>
                <a:sym typeface="Cambria Math"/>
              </a:rPr>
              <a:t>,</a:t>
            </a:r>
            <a:r>
              <a:rPr i="1" lang="en-US" sz="1800">
                <a:solidFill>
                  <a:schemeClr val="dk1"/>
                </a:solidFill>
                <a:latin typeface="Arial"/>
                <a:ea typeface="Arial"/>
                <a:cs typeface="Arial"/>
                <a:sym typeface="Arial"/>
              </a:rPr>
              <a:t> A</a:t>
            </a:r>
            <a:r>
              <a:rPr lang="en-US" sz="1800">
                <a:solidFill>
                  <a:schemeClr val="dk1"/>
                </a:solidFill>
                <a:latin typeface="Cambria Math"/>
                <a:ea typeface="Cambria Math"/>
                <a:cs typeface="Cambria Math"/>
                <a:sym typeface="Cambria Math"/>
              </a:rPr>
              <a:t> ∩ </a:t>
            </a:r>
            <a:r>
              <a:rPr i="1" lang="en-US" sz="1800">
                <a:solidFill>
                  <a:schemeClr val="dk1"/>
                </a:solidFill>
                <a:latin typeface="Arial"/>
                <a:ea typeface="Arial"/>
                <a:cs typeface="Arial"/>
                <a:sym typeface="Arial"/>
              </a:rPr>
              <a:t>B, A</a:t>
            </a:r>
            <a:r>
              <a:rPr lang="en-US" sz="1800">
                <a:solidFill>
                  <a:schemeClr val="dk1"/>
                </a:solidFill>
                <a:latin typeface="Cambria Math"/>
                <a:ea typeface="Cambria Math"/>
                <a:cs typeface="Cambria Math"/>
                <a:sym typeface="Cambria Math"/>
              </a:rPr>
              <a:t> ∪ </a:t>
            </a:r>
            <a:r>
              <a:rPr i="1" lang="en-US" sz="1800">
                <a:solidFill>
                  <a:schemeClr val="dk1"/>
                </a:solidFill>
                <a:latin typeface="Arial"/>
                <a:ea typeface="Arial"/>
                <a:cs typeface="Arial"/>
                <a:sym typeface="Arial"/>
              </a:rPr>
              <a:t>B </a:t>
            </a:r>
            <a:r>
              <a:rPr lang="en-US" sz="1800">
                <a:solidFill>
                  <a:schemeClr val="dk1"/>
                </a:solidFill>
                <a:latin typeface="Cambria Math"/>
                <a:ea typeface="Cambria Math"/>
                <a:cs typeface="Cambria Math"/>
                <a:sym typeface="Cambria Math"/>
              </a:rPr>
              <a:t> </a:t>
            </a:r>
            <a:r>
              <a:rPr lang="en-US" sz="1800">
                <a:solidFill>
                  <a:schemeClr val="dk1"/>
                </a:solidFill>
                <a:latin typeface="Arial"/>
                <a:ea typeface="Arial"/>
                <a:cs typeface="Arial"/>
                <a:sym typeface="Arial"/>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398" name="Google Shape;398;p50"/>
          <p:cNvPicPr preferRelativeResize="0"/>
          <p:nvPr>
            <p:ph idx="1" type="body"/>
          </p:nvPr>
        </p:nvPicPr>
        <p:blipFill rotWithShape="1">
          <a:blip r:embed="rId3">
            <a:alphaModFix/>
          </a:blip>
          <a:srcRect b="77470" l="0" r="0" t="0"/>
          <a:stretch/>
        </p:blipFill>
        <p:spPr>
          <a:xfrm>
            <a:off x="30163" y="274638"/>
            <a:ext cx="7308850" cy="1020762"/>
          </a:xfrm>
          <a:prstGeom prst="rect">
            <a:avLst/>
          </a:prstGeom>
          <a:noFill/>
          <a:ln>
            <a:noFill/>
          </a:ln>
        </p:spPr>
      </p:pic>
      <p:sp>
        <p:nvSpPr>
          <p:cNvPr id="399" name="Google Shape;399;p5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400" name="Google Shape;400;p50"/>
          <p:cNvPicPr preferRelativeResize="0"/>
          <p:nvPr/>
        </p:nvPicPr>
        <p:blipFill rotWithShape="1">
          <a:blip r:embed="rId3">
            <a:alphaModFix/>
          </a:blip>
          <a:srcRect b="0" l="0" r="0" t="39803"/>
          <a:stretch/>
        </p:blipFill>
        <p:spPr>
          <a:xfrm>
            <a:off x="-17463" y="1122363"/>
            <a:ext cx="7310438" cy="2727325"/>
          </a:xfrm>
          <a:prstGeom prst="rect">
            <a:avLst/>
          </a:prstGeom>
          <a:noFill/>
          <a:ln>
            <a:noFill/>
          </a:ln>
        </p:spPr>
      </p:pic>
      <p:pic>
        <p:nvPicPr>
          <p:cNvPr descr="Screen Clipping" id="401" name="Google Shape;401;p50"/>
          <p:cNvPicPr preferRelativeResize="0"/>
          <p:nvPr/>
        </p:nvPicPr>
        <p:blipFill rotWithShape="1">
          <a:blip r:embed="rId4">
            <a:alphaModFix/>
          </a:blip>
          <a:srcRect b="0" l="0" r="0" t="0"/>
          <a:stretch/>
        </p:blipFill>
        <p:spPr>
          <a:xfrm>
            <a:off x="322263" y="3705225"/>
            <a:ext cx="6630987" cy="3152775"/>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239"/>
          <p:cNvSpPr txBox="1"/>
          <p:nvPr>
            <p:ph type="title"/>
          </p:nvPr>
        </p:nvSpPr>
        <p:spPr>
          <a:xfrm>
            <a:off x="457200" y="520148"/>
            <a:ext cx="82296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Inclusion-Exclusion Principle</a:t>
            </a:r>
            <a:br>
              <a:rPr lang="en-US"/>
            </a:br>
            <a:endParaRPr/>
          </a:p>
        </p:txBody>
      </p:sp>
      <p:sp>
        <p:nvSpPr>
          <p:cNvPr id="1826" name="Google Shape;1826;p239"/>
          <p:cNvSpPr txBox="1"/>
          <p:nvPr>
            <p:ph idx="1" type="body"/>
          </p:nvPr>
        </p:nvSpPr>
        <p:spPr>
          <a:xfrm>
            <a:off x="0" y="990600"/>
            <a:ext cx="8991600" cy="57149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2400"/>
              <a:buNone/>
            </a:pPr>
            <a:r>
              <a:rPr lang="en-US" sz="2400">
                <a:latin typeface="Arial Narrow"/>
                <a:ea typeface="Arial Narrow"/>
                <a:cs typeface="Arial Narrow"/>
                <a:sym typeface="Arial Narrow"/>
              </a:rPr>
              <a:t>Question: There are 100 students in a class, 47 are learning English and 23 are learning French Language whereas 5 learning both languages. How many learning either and how many learning neither? Draw Venn diagram.</a:t>
            </a:r>
            <a:endParaRPr/>
          </a:p>
          <a:p>
            <a:pPr indent="0" lvl="0" marL="0" rtl="0" algn="just">
              <a:spcBef>
                <a:spcPts val="480"/>
              </a:spcBef>
              <a:spcAft>
                <a:spcPts val="0"/>
              </a:spcAft>
              <a:buSzPts val="2400"/>
              <a:buNone/>
            </a:pPr>
            <a:r>
              <a:rPr lang="en-US" sz="2400">
                <a:latin typeface="Arial Narrow"/>
                <a:ea typeface="Arial Narrow"/>
                <a:cs typeface="Arial Narrow"/>
                <a:sym typeface="Arial Narrow"/>
              </a:rPr>
              <a:t>Solution: </a:t>
            </a:r>
            <a:endParaRPr/>
          </a:p>
          <a:p>
            <a:pPr indent="0" lvl="0" marL="0" rtl="0" algn="just">
              <a:spcBef>
                <a:spcPts val="480"/>
              </a:spcBef>
              <a:spcAft>
                <a:spcPts val="0"/>
              </a:spcAft>
              <a:buSzPts val="2400"/>
              <a:buNone/>
            </a:pPr>
            <a:r>
              <a:rPr lang="en-US" sz="2400">
                <a:latin typeface="Arial Narrow"/>
                <a:ea typeface="Arial Narrow"/>
                <a:cs typeface="Arial Narrow"/>
                <a:sym typeface="Arial Narrow"/>
              </a:rPr>
              <a:t>Total number of students, n(µ) = 100</a:t>
            </a:r>
            <a:endParaRPr/>
          </a:p>
          <a:p>
            <a:pPr indent="0" lvl="0" marL="0" rtl="0" algn="just">
              <a:spcBef>
                <a:spcPts val="480"/>
              </a:spcBef>
              <a:spcAft>
                <a:spcPts val="0"/>
              </a:spcAft>
              <a:buSzPts val="2400"/>
              <a:buNone/>
            </a:pPr>
            <a:r>
              <a:rPr lang="en-US" sz="2400">
                <a:latin typeface="Arial Narrow"/>
                <a:ea typeface="Arial Narrow"/>
                <a:cs typeface="Arial Narrow"/>
                <a:sym typeface="Arial Narrow"/>
              </a:rPr>
              <a:t>Number of English language students, n(E) = 47</a:t>
            </a:r>
            <a:endParaRPr/>
          </a:p>
          <a:p>
            <a:pPr indent="0" lvl="0" marL="0" rtl="0" algn="just">
              <a:spcBef>
                <a:spcPts val="480"/>
              </a:spcBef>
              <a:spcAft>
                <a:spcPts val="0"/>
              </a:spcAft>
              <a:buSzPts val="2400"/>
              <a:buNone/>
            </a:pPr>
            <a:r>
              <a:rPr lang="en-US" sz="2400">
                <a:latin typeface="Arial Narrow"/>
                <a:ea typeface="Arial Narrow"/>
                <a:cs typeface="Arial Narrow"/>
                <a:sym typeface="Arial Narrow"/>
              </a:rPr>
              <a:t>Number of French language students, n(F) = 23</a:t>
            </a:r>
            <a:endParaRPr/>
          </a:p>
          <a:p>
            <a:pPr indent="0" lvl="0" marL="0" rtl="0" algn="just">
              <a:spcBef>
                <a:spcPts val="480"/>
              </a:spcBef>
              <a:spcAft>
                <a:spcPts val="0"/>
              </a:spcAft>
              <a:buSzPts val="2400"/>
              <a:buNone/>
            </a:pPr>
            <a:r>
              <a:rPr lang="en-US" sz="2400">
                <a:latin typeface="Arial Narrow"/>
                <a:ea typeface="Arial Narrow"/>
                <a:cs typeface="Arial Narrow"/>
                <a:sym typeface="Arial Narrow"/>
              </a:rPr>
              <a:t>Number of students who learning both, n(E∩F) = 5</a:t>
            </a:r>
            <a:endParaRPr/>
          </a:p>
          <a:p>
            <a:pPr indent="0" lvl="0" marL="0" rtl="0" algn="just">
              <a:spcBef>
                <a:spcPts val="480"/>
              </a:spcBef>
              <a:spcAft>
                <a:spcPts val="0"/>
              </a:spcAft>
              <a:buSzPts val="2400"/>
              <a:buNone/>
            </a:pPr>
            <a:r>
              <a:rPr lang="en-US" sz="2400">
                <a:latin typeface="Arial Narrow"/>
                <a:ea typeface="Arial Narrow"/>
                <a:cs typeface="Arial Narrow"/>
                <a:sym typeface="Arial Narrow"/>
              </a:rPr>
              <a:t>Number of students who learning either of them,</a:t>
            </a:r>
            <a:endParaRPr/>
          </a:p>
          <a:p>
            <a:pPr indent="0" lvl="0" marL="0" rtl="0" algn="just">
              <a:spcBef>
                <a:spcPts val="480"/>
              </a:spcBef>
              <a:spcAft>
                <a:spcPts val="0"/>
              </a:spcAft>
              <a:buSzPts val="2400"/>
              <a:buNone/>
            </a:pPr>
            <a:r>
              <a:rPr lang="en-US" sz="2400">
                <a:latin typeface="Arial Narrow"/>
                <a:ea typeface="Arial Narrow"/>
                <a:cs typeface="Arial Narrow"/>
                <a:sym typeface="Arial Narrow"/>
              </a:rPr>
              <a:t>n(EᴜF) = n(E) + n(F) – n(E∩F) = 47+23-5 = 65</a:t>
            </a:r>
            <a:endParaRPr/>
          </a:p>
          <a:p>
            <a:pPr indent="0" lvl="0" marL="0" rtl="0" algn="just">
              <a:spcBef>
                <a:spcPts val="480"/>
              </a:spcBef>
              <a:spcAft>
                <a:spcPts val="0"/>
              </a:spcAft>
              <a:buSzPts val="2400"/>
              <a:buNone/>
            </a:pPr>
            <a:r>
              <a:rPr lang="en-US" sz="2400">
                <a:latin typeface="Arial Narrow"/>
                <a:ea typeface="Arial Narrow"/>
                <a:cs typeface="Arial Narrow"/>
                <a:sym typeface="Arial Narrow"/>
              </a:rPr>
              <a:t>Number of students who learning neither = n(µ) – n(EᴜF) = 100 – 65 = 35.</a:t>
            </a:r>
            <a:endParaRPr/>
          </a:p>
          <a:p>
            <a:pPr indent="0" lvl="0" marL="0" rtl="0" algn="just">
              <a:spcBef>
                <a:spcPts val="640"/>
              </a:spcBef>
              <a:spcAft>
                <a:spcPts val="0"/>
              </a:spcAft>
              <a:buSzPts val="3200"/>
              <a:buNone/>
            </a:pPr>
            <a:r>
              <a:t/>
            </a:r>
            <a:endParaRPr/>
          </a:p>
        </p:txBody>
      </p:sp>
      <p:sp>
        <p:nvSpPr>
          <p:cNvPr id="1827" name="Google Shape;1827;p239"/>
          <p:cNvSpPr txBox="1"/>
          <p:nvPr>
            <p:ph idx="12" type="sldNum"/>
          </p:nvPr>
        </p:nvSpPr>
        <p:spPr>
          <a:xfrm>
            <a:off x="8686800" y="6490251"/>
            <a:ext cx="4572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28" name="Google Shape;1828;p239"/>
          <p:cNvPicPr preferRelativeResize="0"/>
          <p:nvPr/>
        </p:nvPicPr>
        <p:blipFill rotWithShape="1">
          <a:blip r:embed="rId3">
            <a:alphaModFix/>
          </a:blip>
          <a:srcRect b="0" l="0" r="0" t="0"/>
          <a:stretch/>
        </p:blipFill>
        <p:spPr>
          <a:xfrm>
            <a:off x="5867400" y="2515331"/>
            <a:ext cx="3276600" cy="24501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2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Review Questions</a:t>
            </a:r>
            <a:endParaRPr/>
          </a:p>
        </p:txBody>
      </p:sp>
      <p:sp>
        <p:nvSpPr>
          <p:cNvPr id="1834" name="Google Shape;1834;p240"/>
          <p:cNvSpPr txBox="1"/>
          <p:nvPr>
            <p:ph idx="1" type="body"/>
          </p:nvPr>
        </p:nvSpPr>
        <p:spPr>
          <a:xfrm>
            <a:off x="457200" y="1524000"/>
            <a:ext cx="8229600" cy="5334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000"/>
              <a:buFont typeface="Noto Sans Symbols"/>
              <a:buNone/>
            </a:pPr>
            <a:r>
              <a:rPr b="1" lang="en-US" sz="2000"/>
              <a:t>Example</a:t>
            </a:r>
            <a:r>
              <a:rPr lang="en-US" sz="2000"/>
              <a:t>: </a:t>
            </a:r>
            <a:r>
              <a:rPr i="1" lang="en-US" sz="2000"/>
              <a:t>U</a:t>
            </a:r>
            <a:r>
              <a:rPr lang="en-US" sz="2000"/>
              <a:t> = {</a:t>
            </a:r>
            <a:r>
              <a:rPr lang="en-US" sz="2000">
                <a:latin typeface="Cambria Math"/>
                <a:ea typeface="Cambria Math"/>
                <a:cs typeface="Cambria Math"/>
                <a:sym typeface="Cambria Math"/>
              </a:rPr>
              <a:t>0,1,2,3,4,5</a:t>
            </a:r>
            <a:r>
              <a:rPr lang="en-US" sz="2000"/>
              <a:t>,</a:t>
            </a:r>
            <a:r>
              <a:rPr lang="en-US" sz="2000">
                <a:latin typeface="Cambria Math"/>
                <a:ea typeface="Cambria Math"/>
                <a:cs typeface="Cambria Math"/>
                <a:sym typeface="Cambria Math"/>
              </a:rPr>
              <a:t>6,7,8,9,10</a:t>
            </a:r>
            <a:r>
              <a:rPr lang="en-US" sz="2000"/>
              <a:t>}  </a:t>
            </a:r>
            <a:r>
              <a:rPr i="1" lang="en-US" sz="2000"/>
              <a:t>A</a:t>
            </a:r>
            <a:r>
              <a:rPr lang="en-US" sz="2000"/>
              <a:t> = {</a:t>
            </a:r>
            <a:r>
              <a:rPr lang="en-US" sz="2000">
                <a:latin typeface="Cambria Math"/>
                <a:ea typeface="Cambria Math"/>
                <a:cs typeface="Cambria Math"/>
                <a:sym typeface="Cambria Math"/>
              </a:rPr>
              <a:t>1,2,3,4,5</a:t>
            </a:r>
            <a:r>
              <a:rPr lang="en-US" sz="2000"/>
              <a:t>},    </a:t>
            </a:r>
            <a:r>
              <a:rPr i="1" lang="en-US" sz="2000"/>
              <a:t>B</a:t>
            </a:r>
            <a:r>
              <a:rPr lang="en-US" sz="2000"/>
              <a:t> ={</a:t>
            </a:r>
            <a:r>
              <a:rPr lang="en-US" sz="2000">
                <a:latin typeface="Cambria Math"/>
                <a:ea typeface="Cambria Math"/>
                <a:cs typeface="Cambria Math"/>
                <a:sym typeface="Cambria Math"/>
              </a:rPr>
              <a:t>4,5,6,7,8</a:t>
            </a:r>
            <a:r>
              <a:rPr lang="en-US" sz="2000"/>
              <a:t>}</a:t>
            </a:r>
            <a:endParaRPr/>
          </a:p>
          <a:p>
            <a:pPr indent="-342900" lvl="1" marL="735013" rtl="0" algn="l">
              <a:spcBef>
                <a:spcPts val="320"/>
              </a:spcBef>
              <a:spcAft>
                <a:spcPts val="0"/>
              </a:spcAft>
              <a:buSzPts val="1600"/>
              <a:buFont typeface="Arial"/>
              <a:buAutoNum type="arabicPeriod"/>
            </a:pPr>
            <a:r>
              <a:rPr i="1" lang="en-US" sz="1600"/>
              <a:t>A</a:t>
            </a:r>
            <a:r>
              <a:rPr b="1" lang="en-US" sz="1600">
                <a:latin typeface="Cambria Math"/>
                <a:ea typeface="Cambria Math"/>
                <a:cs typeface="Cambria Math"/>
                <a:sym typeface="Cambria Math"/>
              </a:rPr>
              <a:t> </a:t>
            </a:r>
            <a:r>
              <a:rPr lang="en-US" sz="1600">
                <a:latin typeface="Cambria Math"/>
                <a:ea typeface="Cambria Math"/>
                <a:cs typeface="Cambria Math"/>
                <a:sym typeface="Cambria Math"/>
              </a:rPr>
              <a:t>∪ </a:t>
            </a:r>
            <a:r>
              <a:rPr i="1" lang="en-US" sz="1600"/>
              <a:t>B</a:t>
            </a:r>
            <a:r>
              <a:rPr b="1" lang="en-US" sz="1600">
                <a:latin typeface="Cambria Math"/>
                <a:ea typeface="Cambria Math"/>
                <a:cs typeface="Cambria Math"/>
                <a:sym typeface="Cambria Math"/>
              </a:rPr>
              <a:t>             </a:t>
            </a:r>
            <a:endParaRPr/>
          </a:p>
          <a:p>
            <a:pPr indent="-342900" lvl="2" marL="1009650" rtl="0" algn="l">
              <a:spcBef>
                <a:spcPts val="320"/>
              </a:spcBef>
              <a:spcAft>
                <a:spcPts val="0"/>
              </a:spcAft>
              <a:buSzPts val="1600"/>
              <a:buFont typeface="Noto Sans Symbols"/>
              <a:buNone/>
            </a:pPr>
            <a:r>
              <a:rPr b="1" lang="en-US" sz="1600">
                <a:latin typeface="Cambria Math"/>
                <a:ea typeface="Cambria Math"/>
                <a:cs typeface="Cambria Math"/>
                <a:sym typeface="Cambria Math"/>
              </a:rPr>
              <a:t> </a:t>
            </a:r>
            <a:r>
              <a:rPr b="1" lang="en-US" sz="1600"/>
              <a:t>Solution:</a:t>
            </a:r>
            <a:r>
              <a:rPr b="1" lang="en-US" sz="1600">
                <a:latin typeface="Cambria Math"/>
                <a:ea typeface="Cambria Math"/>
                <a:cs typeface="Cambria Math"/>
                <a:sym typeface="Cambria Math"/>
              </a:rPr>
              <a:t> </a:t>
            </a:r>
            <a:r>
              <a:rPr lang="en-US" sz="1600"/>
              <a:t>{</a:t>
            </a:r>
            <a:r>
              <a:rPr lang="en-US" sz="1600">
                <a:latin typeface="Cambria Math"/>
                <a:ea typeface="Cambria Math"/>
                <a:cs typeface="Cambria Math"/>
                <a:sym typeface="Cambria Math"/>
              </a:rPr>
              <a:t>1,2,3,4,5</a:t>
            </a:r>
            <a:r>
              <a:rPr lang="en-US" sz="1600"/>
              <a:t>,</a:t>
            </a:r>
            <a:r>
              <a:rPr lang="en-US" sz="1600">
                <a:latin typeface="Cambria Math"/>
                <a:ea typeface="Cambria Math"/>
                <a:cs typeface="Cambria Math"/>
                <a:sym typeface="Cambria Math"/>
              </a:rPr>
              <a:t>6,7,8</a:t>
            </a:r>
            <a:r>
              <a:rPr lang="en-US" sz="1600"/>
              <a:t>}</a:t>
            </a:r>
            <a:r>
              <a:rPr b="1" lang="en-US" sz="1600">
                <a:latin typeface="Cambria Math"/>
                <a:ea typeface="Cambria Math"/>
                <a:cs typeface="Cambria Math"/>
                <a:sym typeface="Cambria Math"/>
              </a:rPr>
              <a:t>     </a:t>
            </a:r>
            <a:endParaRPr/>
          </a:p>
          <a:p>
            <a:pPr indent="-342900" lvl="1" marL="735013" rtl="0" algn="l">
              <a:spcBef>
                <a:spcPts val="320"/>
              </a:spcBef>
              <a:spcAft>
                <a:spcPts val="0"/>
              </a:spcAft>
              <a:buSzPts val="1600"/>
              <a:buFont typeface="Arial"/>
              <a:buAutoNum type="arabicPeriod"/>
            </a:pPr>
            <a:r>
              <a:rPr i="1" lang="en-US" sz="1600"/>
              <a:t>A</a:t>
            </a:r>
            <a:r>
              <a:rPr b="1" lang="en-US" sz="1600">
                <a:latin typeface="Cambria Math"/>
                <a:ea typeface="Cambria Math"/>
                <a:cs typeface="Cambria Math"/>
                <a:sym typeface="Cambria Math"/>
              </a:rPr>
              <a:t> </a:t>
            </a:r>
            <a:r>
              <a:rPr lang="en-US" sz="1600">
                <a:latin typeface="Cambria Math"/>
                <a:ea typeface="Cambria Math"/>
                <a:cs typeface="Cambria Math"/>
                <a:sym typeface="Cambria Math"/>
              </a:rPr>
              <a:t>∩ </a:t>
            </a:r>
            <a:r>
              <a:rPr i="1" lang="en-US" sz="1600"/>
              <a:t>B</a:t>
            </a:r>
            <a:r>
              <a:rPr b="1" lang="en-US" sz="1600"/>
              <a:t>            </a:t>
            </a:r>
            <a:endParaRPr/>
          </a:p>
          <a:p>
            <a:pPr indent="-342900" lvl="2" marL="1009650" rtl="0" algn="l">
              <a:spcBef>
                <a:spcPts val="320"/>
              </a:spcBef>
              <a:spcAft>
                <a:spcPts val="0"/>
              </a:spcAft>
              <a:buSzPts val="1600"/>
              <a:buFont typeface="Noto Sans Symbols"/>
              <a:buNone/>
            </a:pPr>
            <a:r>
              <a:rPr b="1" lang="en-US" sz="1600"/>
              <a:t> Solution:</a:t>
            </a:r>
            <a:r>
              <a:rPr b="1" lang="en-US" sz="1600">
                <a:latin typeface="Cambria Math"/>
                <a:ea typeface="Cambria Math"/>
                <a:cs typeface="Cambria Math"/>
                <a:sym typeface="Cambria Math"/>
              </a:rPr>
              <a:t> </a:t>
            </a:r>
            <a:r>
              <a:rPr lang="en-US" sz="1600"/>
              <a:t>{</a:t>
            </a:r>
            <a:r>
              <a:rPr lang="en-US" sz="1600">
                <a:latin typeface="Cambria Math"/>
                <a:ea typeface="Cambria Math"/>
                <a:cs typeface="Cambria Math"/>
                <a:sym typeface="Cambria Math"/>
              </a:rPr>
              <a:t>4,5</a:t>
            </a:r>
            <a:r>
              <a:rPr lang="en-US" sz="1600"/>
              <a:t>}</a:t>
            </a:r>
            <a:r>
              <a:rPr b="1" lang="en-US" sz="1600">
                <a:latin typeface="Cambria Math"/>
                <a:ea typeface="Cambria Math"/>
                <a:cs typeface="Cambria Math"/>
                <a:sym typeface="Cambria Math"/>
              </a:rPr>
              <a:t> </a:t>
            </a:r>
            <a:endParaRPr/>
          </a:p>
          <a:p>
            <a:pPr indent="-342900" lvl="1" marL="735013" rtl="0" algn="l">
              <a:spcBef>
                <a:spcPts val="320"/>
              </a:spcBef>
              <a:spcAft>
                <a:spcPts val="0"/>
              </a:spcAft>
              <a:buSzPts val="1600"/>
              <a:buFont typeface="Arial"/>
              <a:buAutoNum type="arabicPeriod"/>
            </a:pPr>
            <a:r>
              <a:rPr i="1" lang="en-US" sz="1600"/>
              <a:t>Ā</a:t>
            </a:r>
            <a:r>
              <a:rPr b="1" lang="en-US" sz="1600"/>
              <a:t>                  </a:t>
            </a:r>
            <a:endParaRPr/>
          </a:p>
          <a:p>
            <a:pPr indent="-342900" lvl="2" marL="1009650" rtl="0" algn="l">
              <a:spcBef>
                <a:spcPts val="320"/>
              </a:spcBef>
              <a:spcAft>
                <a:spcPts val="0"/>
              </a:spcAft>
              <a:buSzPts val="1600"/>
              <a:buFont typeface="Noto Sans Symbols"/>
              <a:buNone/>
            </a:pPr>
            <a:r>
              <a:rPr b="1" lang="en-US" sz="1600"/>
              <a:t>  Solution:</a:t>
            </a:r>
            <a:r>
              <a:rPr b="1" lang="en-US" sz="1600">
                <a:latin typeface="Cambria Math"/>
                <a:ea typeface="Cambria Math"/>
                <a:cs typeface="Cambria Math"/>
                <a:sym typeface="Cambria Math"/>
              </a:rPr>
              <a:t> </a:t>
            </a:r>
            <a:r>
              <a:rPr lang="en-US" sz="1600"/>
              <a:t>{</a:t>
            </a:r>
            <a:r>
              <a:rPr lang="en-US" sz="1600">
                <a:latin typeface="Cambria Math"/>
                <a:ea typeface="Cambria Math"/>
                <a:cs typeface="Cambria Math"/>
                <a:sym typeface="Cambria Math"/>
              </a:rPr>
              <a:t>0,6,7,8,9,10</a:t>
            </a:r>
            <a:r>
              <a:rPr lang="en-US" sz="1600"/>
              <a:t>}</a:t>
            </a:r>
            <a:endParaRPr b="1" sz="1600">
              <a:latin typeface="Cambria Math"/>
              <a:ea typeface="Cambria Math"/>
              <a:cs typeface="Cambria Math"/>
              <a:sym typeface="Cambria Math"/>
            </a:endParaRPr>
          </a:p>
          <a:p>
            <a:pPr indent="-342900" lvl="1" marL="735013" rtl="0" algn="l">
              <a:spcBef>
                <a:spcPts val="320"/>
              </a:spcBef>
              <a:spcAft>
                <a:spcPts val="0"/>
              </a:spcAft>
              <a:buSzPts val="1600"/>
              <a:buFont typeface="Arial"/>
              <a:buAutoNum type="arabicPeriod"/>
            </a:pPr>
            <a:r>
              <a:rPr lang="en-US" sz="1600">
                <a:latin typeface="Cambria Math"/>
                <a:ea typeface="Cambria Math"/>
                <a:cs typeface="Cambria Math"/>
                <a:sym typeface="Cambria Math"/>
              </a:rPr>
              <a:t>                   </a:t>
            </a:r>
            <a:endParaRPr/>
          </a:p>
          <a:p>
            <a:pPr indent="-342900" lvl="2" marL="1009650" rtl="0" algn="l">
              <a:spcBef>
                <a:spcPts val="320"/>
              </a:spcBef>
              <a:spcAft>
                <a:spcPts val="0"/>
              </a:spcAft>
              <a:buSzPts val="1600"/>
              <a:buFont typeface="Noto Sans Symbols"/>
              <a:buNone/>
            </a:pPr>
            <a:r>
              <a:rPr lang="en-US" sz="1600">
                <a:latin typeface="Cambria Math"/>
                <a:ea typeface="Cambria Math"/>
                <a:cs typeface="Cambria Math"/>
                <a:sym typeface="Cambria Math"/>
              </a:rPr>
              <a:t> </a:t>
            </a:r>
            <a:r>
              <a:rPr b="1" lang="en-US" sz="1600"/>
              <a:t>Solution:</a:t>
            </a:r>
            <a:r>
              <a:rPr lang="en-US" sz="1600"/>
              <a:t> {</a:t>
            </a:r>
            <a:r>
              <a:rPr lang="en-US" sz="1600">
                <a:latin typeface="Cambria Math"/>
                <a:ea typeface="Cambria Math"/>
                <a:cs typeface="Cambria Math"/>
                <a:sym typeface="Cambria Math"/>
              </a:rPr>
              <a:t>0,1,2,3,9,10</a:t>
            </a:r>
            <a:r>
              <a:rPr lang="en-US" sz="1600"/>
              <a:t>}</a:t>
            </a:r>
            <a:endParaRPr sz="1600">
              <a:latin typeface="Cambria Math"/>
              <a:ea typeface="Cambria Math"/>
              <a:cs typeface="Cambria Math"/>
              <a:sym typeface="Cambria Math"/>
            </a:endParaRPr>
          </a:p>
          <a:p>
            <a:pPr indent="-342900" lvl="1" marL="735013" rtl="0" algn="l">
              <a:spcBef>
                <a:spcPts val="320"/>
              </a:spcBef>
              <a:spcAft>
                <a:spcPts val="0"/>
              </a:spcAft>
              <a:buSzPts val="1600"/>
              <a:buFont typeface="Arial"/>
              <a:buAutoNum type="arabicPeriod"/>
            </a:pPr>
            <a:r>
              <a:rPr i="1" lang="en-US" sz="1600"/>
              <a:t>A</a:t>
            </a:r>
            <a:r>
              <a:rPr b="1" lang="en-US" sz="1600">
                <a:latin typeface="Cambria Math"/>
                <a:ea typeface="Cambria Math"/>
                <a:cs typeface="Cambria Math"/>
                <a:sym typeface="Cambria Math"/>
              </a:rPr>
              <a:t> – </a:t>
            </a:r>
            <a:r>
              <a:rPr i="1" lang="en-US" sz="1600"/>
              <a:t>B</a:t>
            </a:r>
            <a:r>
              <a:rPr b="1" lang="en-US" sz="1600"/>
              <a:t>            </a:t>
            </a:r>
            <a:endParaRPr/>
          </a:p>
          <a:p>
            <a:pPr indent="-342900" lvl="2" marL="1009650" rtl="0" algn="l">
              <a:spcBef>
                <a:spcPts val="320"/>
              </a:spcBef>
              <a:spcAft>
                <a:spcPts val="0"/>
              </a:spcAft>
              <a:buSzPts val="1600"/>
              <a:buFont typeface="Noto Sans Symbols"/>
              <a:buNone/>
            </a:pPr>
            <a:r>
              <a:rPr b="1" lang="en-US" sz="1600"/>
              <a:t>  Solution:</a:t>
            </a:r>
            <a:r>
              <a:rPr b="1" lang="en-US" sz="1600">
                <a:latin typeface="Cambria Math"/>
                <a:ea typeface="Cambria Math"/>
                <a:cs typeface="Cambria Math"/>
                <a:sym typeface="Cambria Math"/>
              </a:rPr>
              <a:t> </a:t>
            </a:r>
            <a:r>
              <a:rPr lang="en-US" sz="1600"/>
              <a:t>{</a:t>
            </a:r>
            <a:r>
              <a:rPr lang="en-US" sz="1600">
                <a:latin typeface="Cambria Math"/>
                <a:ea typeface="Cambria Math"/>
                <a:cs typeface="Cambria Math"/>
                <a:sym typeface="Cambria Math"/>
              </a:rPr>
              <a:t>1,2,3</a:t>
            </a:r>
            <a:r>
              <a:rPr lang="en-US" sz="1600"/>
              <a:t>} </a:t>
            </a:r>
            <a:endParaRPr b="1" sz="1600">
              <a:latin typeface="Cambria Math"/>
              <a:ea typeface="Cambria Math"/>
              <a:cs typeface="Cambria Math"/>
              <a:sym typeface="Cambria Math"/>
            </a:endParaRPr>
          </a:p>
          <a:p>
            <a:pPr indent="-342900" lvl="1" marL="735013" rtl="0" algn="l">
              <a:spcBef>
                <a:spcPts val="320"/>
              </a:spcBef>
              <a:spcAft>
                <a:spcPts val="0"/>
              </a:spcAft>
              <a:buSzPts val="1600"/>
              <a:buFont typeface="Arial"/>
              <a:buAutoNum type="arabicPeriod"/>
            </a:pPr>
            <a:r>
              <a:rPr i="1" lang="en-US" sz="1600"/>
              <a:t>B</a:t>
            </a:r>
            <a:r>
              <a:rPr b="1" lang="en-US" sz="1600">
                <a:latin typeface="Cambria Math"/>
                <a:ea typeface="Cambria Math"/>
                <a:cs typeface="Cambria Math"/>
                <a:sym typeface="Cambria Math"/>
              </a:rPr>
              <a:t> – </a:t>
            </a:r>
            <a:r>
              <a:rPr i="1" lang="en-US" sz="1600"/>
              <a:t>A</a:t>
            </a:r>
            <a:r>
              <a:rPr b="1" lang="en-US" sz="1600">
                <a:latin typeface="Cambria Math"/>
                <a:ea typeface="Cambria Math"/>
                <a:cs typeface="Cambria Math"/>
                <a:sym typeface="Cambria Math"/>
              </a:rPr>
              <a:t>               </a:t>
            </a:r>
            <a:endParaRPr/>
          </a:p>
          <a:p>
            <a:pPr indent="-342900" lvl="2" marL="1009650" rtl="0" algn="l">
              <a:spcBef>
                <a:spcPts val="320"/>
              </a:spcBef>
              <a:spcAft>
                <a:spcPts val="0"/>
              </a:spcAft>
              <a:buSzPts val="1600"/>
              <a:buFont typeface="Noto Sans Symbols"/>
              <a:buNone/>
            </a:pPr>
            <a:r>
              <a:rPr b="1" lang="en-US" sz="1600"/>
              <a:t>Solution:</a:t>
            </a:r>
            <a:r>
              <a:rPr b="1" lang="en-US" sz="1600">
                <a:latin typeface="Cambria Math"/>
                <a:ea typeface="Cambria Math"/>
                <a:cs typeface="Cambria Math"/>
                <a:sym typeface="Cambria Math"/>
              </a:rPr>
              <a:t> </a:t>
            </a:r>
            <a:r>
              <a:rPr lang="en-US" sz="1600"/>
              <a:t>{</a:t>
            </a:r>
            <a:r>
              <a:rPr lang="en-US" sz="1600">
                <a:latin typeface="Cambria Math"/>
                <a:ea typeface="Cambria Math"/>
                <a:cs typeface="Cambria Math"/>
                <a:sym typeface="Cambria Math"/>
              </a:rPr>
              <a:t>6,7,8</a:t>
            </a:r>
            <a:r>
              <a:rPr lang="en-US" sz="1600"/>
              <a:t>} </a:t>
            </a:r>
            <a:r>
              <a:rPr b="1" lang="en-US" sz="1600">
                <a:latin typeface="Cambria Math"/>
                <a:ea typeface="Cambria Math"/>
                <a:cs typeface="Cambria Math"/>
                <a:sym typeface="Cambria Math"/>
              </a:rPr>
              <a:t>			</a:t>
            </a:r>
            <a:endParaRPr/>
          </a:p>
          <a:p>
            <a:pPr indent="-171450" lvl="1" marL="735013" rtl="0" algn="l">
              <a:spcBef>
                <a:spcPts val="540"/>
              </a:spcBef>
              <a:spcAft>
                <a:spcPts val="0"/>
              </a:spcAft>
              <a:buSzPts val="2700"/>
              <a:buNone/>
            </a:pPr>
            <a:r>
              <a:t/>
            </a:r>
            <a:endParaRPr b="1">
              <a:latin typeface="Cambria Math"/>
              <a:ea typeface="Cambria Math"/>
              <a:cs typeface="Cambria Math"/>
              <a:sym typeface="Cambria Math"/>
            </a:endParaRPr>
          </a:p>
          <a:p>
            <a:pPr indent="-171450" lvl="1" marL="735013" rtl="0" algn="l">
              <a:spcBef>
                <a:spcPts val="540"/>
              </a:spcBef>
              <a:spcAft>
                <a:spcPts val="0"/>
              </a:spcAft>
              <a:buSzPts val="2700"/>
              <a:buNone/>
            </a:pPr>
            <a:r>
              <a:t/>
            </a:r>
            <a:endParaRPr b="1">
              <a:latin typeface="Cambria Math"/>
              <a:ea typeface="Cambria Math"/>
              <a:cs typeface="Cambria Math"/>
              <a:sym typeface="Cambria Math"/>
            </a:endParaRPr>
          </a:p>
          <a:p>
            <a:pPr indent="-171450" lvl="1" marL="735013" rtl="0" algn="l">
              <a:spcBef>
                <a:spcPts val="540"/>
              </a:spcBef>
              <a:spcAft>
                <a:spcPts val="0"/>
              </a:spcAft>
              <a:buSzPts val="2700"/>
              <a:buNone/>
            </a:pPr>
            <a:r>
              <a:t/>
            </a:r>
            <a:endParaRPr b="1">
              <a:latin typeface="Cambria Math"/>
              <a:ea typeface="Cambria Math"/>
              <a:cs typeface="Cambria Math"/>
              <a:sym typeface="Cambria Math"/>
            </a:endParaRPr>
          </a:p>
          <a:p>
            <a:pPr indent="-171450" lvl="1" marL="735013" rtl="0" algn="l">
              <a:spcBef>
                <a:spcPts val="540"/>
              </a:spcBef>
              <a:spcAft>
                <a:spcPts val="0"/>
              </a:spcAft>
              <a:buSzPts val="2700"/>
              <a:buNone/>
            </a:pPr>
            <a:r>
              <a:t/>
            </a:r>
            <a:endParaRPr/>
          </a:p>
          <a:p>
            <a:pPr indent="-342899" lvl="1" marL="735013" rtl="0" algn="l">
              <a:spcBef>
                <a:spcPts val="540"/>
              </a:spcBef>
              <a:spcAft>
                <a:spcPts val="0"/>
              </a:spcAft>
              <a:buSzPts val="2700"/>
              <a:buFont typeface="Noto Sans Symbols"/>
              <a:buNone/>
            </a:pPr>
            <a:r>
              <a:t/>
            </a:r>
            <a:endParaRPr/>
          </a:p>
        </p:txBody>
      </p:sp>
      <p:pic>
        <p:nvPicPr>
          <p:cNvPr descr="addin_tmp.png" id="1835" name="Google Shape;1835;p240"/>
          <p:cNvPicPr preferRelativeResize="0"/>
          <p:nvPr/>
        </p:nvPicPr>
        <p:blipFill rotWithShape="1">
          <a:blip r:embed="rId3">
            <a:alphaModFix/>
          </a:blip>
          <a:srcRect b="0" l="0" r="0" t="0"/>
          <a:stretch/>
        </p:blipFill>
        <p:spPr>
          <a:xfrm>
            <a:off x="1219200" y="3733800"/>
            <a:ext cx="152400" cy="17874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Symmetric Difference (</a:t>
            </a:r>
            <a:r>
              <a:rPr i="1" lang="en-US"/>
              <a:t>optional</a:t>
            </a:r>
            <a:r>
              <a:rPr lang="en-US"/>
              <a:t>)</a:t>
            </a:r>
            <a:endParaRPr/>
          </a:p>
        </p:txBody>
      </p:sp>
      <p:sp>
        <p:nvSpPr>
          <p:cNvPr id="1841" name="Google Shape;1841;p24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b="1" lang="en-US"/>
              <a:t> Definition</a:t>
            </a:r>
            <a:r>
              <a:rPr lang="en-US"/>
              <a:t>: The </a:t>
            </a:r>
            <a:r>
              <a:rPr i="1" lang="en-US"/>
              <a:t>symmetric difference </a:t>
            </a:r>
            <a:r>
              <a:rPr lang="en-US"/>
              <a:t>of </a:t>
            </a:r>
            <a:r>
              <a:rPr b="1" lang="en-US"/>
              <a:t>A</a:t>
            </a:r>
            <a:r>
              <a:rPr lang="en-US"/>
              <a:t> and </a:t>
            </a:r>
            <a:r>
              <a:rPr b="1" lang="en-US"/>
              <a:t>B</a:t>
            </a:r>
            <a:r>
              <a:rPr lang="en-US"/>
              <a:t>, denoted by                      is the set</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b="1" lang="en-US"/>
              <a:t> Example</a:t>
            </a:r>
            <a:r>
              <a:rPr lang="en-US"/>
              <a:t>:</a:t>
            </a:r>
            <a:endParaRPr/>
          </a:p>
          <a:p>
            <a:pPr indent="-285750" lvl="1" marL="742950" rtl="0" algn="l">
              <a:spcBef>
                <a:spcPts val="540"/>
              </a:spcBef>
              <a:spcAft>
                <a:spcPts val="0"/>
              </a:spcAft>
              <a:buSzPts val="2700"/>
              <a:buFont typeface="Noto Sans Symbols"/>
              <a:buNone/>
            </a:pPr>
            <a:r>
              <a:rPr i="1" lang="en-US"/>
              <a:t>U</a:t>
            </a:r>
            <a:r>
              <a:rPr lang="en-US">
                <a:latin typeface="Cambria Math"/>
                <a:ea typeface="Cambria Math"/>
                <a:cs typeface="Cambria Math"/>
                <a:sym typeface="Cambria Math"/>
              </a:rPr>
              <a:t> = {0,1,2,3,4,5,6,7,8,9,10}  </a:t>
            </a:r>
            <a:endParaRPr/>
          </a:p>
          <a:p>
            <a:pPr indent="-285750" lvl="1" marL="742950" rtl="0" algn="l">
              <a:spcBef>
                <a:spcPts val="540"/>
              </a:spcBef>
              <a:spcAft>
                <a:spcPts val="0"/>
              </a:spcAft>
              <a:buSzPts val="2700"/>
              <a:buFont typeface="Noto Sans Symbols"/>
              <a:buNone/>
            </a:pPr>
            <a:r>
              <a:rPr i="1" lang="en-US"/>
              <a:t>A</a:t>
            </a:r>
            <a:r>
              <a:rPr lang="en-US"/>
              <a:t> </a:t>
            </a:r>
            <a:r>
              <a:rPr lang="en-US">
                <a:latin typeface="Cambria Math"/>
                <a:ea typeface="Cambria Math"/>
                <a:cs typeface="Cambria Math"/>
                <a:sym typeface="Cambria Math"/>
              </a:rPr>
              <a:t>= {1,2,3,4,5}   </a:t>
            </a:r>
            <a:r>
              <a:rPr i="1" lang="en-US"/>
              <a:t>B</a:t>
            </a:r>
            <a:r>
              <a:rPr lang="en-US">
                <a:latin typeface="Cambria Math"/>
                <a:ea typeface="Cambria Math"/>
                <a:cs typeface="Cambria Math"/>
                <a:sym typeface="Cambria Math"/>
              </a:rPr>
              <a:t> ={4,5,6,7,8}</a:t>
            </a:r>
            <a:endParaRPr/>
          </a:p>
          <a:p>
            <a:pPr indent="-285750" lvl="1" marL="742950" rtl="0" algn="l">
              <a:spcBef>
                <a:spcPts val="540"/>
              </a:spcBef>
              <a:spcAft>
                <a:spcPts val="0"/>
              </a:spcAft>
              <a:buSzPts val="2700"/>
              <a:buFont typeface="Noto Sans Symbols"/>
              <a:buNone/>
            </a:pPr>
            <a:r>
              <a:rPr lang="en-US"/>
              <a:t>What is:</a:t>
            </a:r>
            <a:r>
              <a:rPr b="1" lang="en-US">
                <a:latin typeface="Cambria Math"/>
                <a:ea typeface="Cambria Math"/>
                <a:cs typeface="Cambria Math"/>
                <a:sym typeface="Cambria Math"/>
              </a:rPr>
              <a:t>  </a:t>
            </a:r>
            <a:r>
              <a:rPr lang="en-US">
                <a:latin typeface="Cambria Math"/>
                <a:ea typeface="Cambria Math"/>
                <a:cs typeface="Cambria Math"/>
                <a:sym typeface="Cambria Math"/>
              </a:rPr>
              <a:t> </a:t>
            </a:r>
            <a:endParaRPr/>
          </a:p>
          <a:p>
            <a:pPr indent="-285750" lvl="1" marL="742950" rtl="0" algn="l">
              <a:spcBef>
                <a:spcPts val="540"/>
              </a:spcBef>
              <a:spcAft>
                <a:spcPts val="0"/>
              </a:spcAft>
              <a:buSzPts val="2700"/>
              <a:buChar char="⚪"/>
            </a:pPr>
            <a:r>
              <a:rPr b="1" lang="en-US"/>
              <a:t>Solution</a:t>
            </a:r>
            <a:r>
              <a:rPr lang="en-US">
                <a:latin typeface="Cambria Math"/>
                <a:ea typeface="Cambria Math"/>
                <a:cs typeface="Cambria Math"/>
                <a:sym typeface="Cambria Math"/>
              </a:rPr>
              <a:t>: {1,2,3,6,7,8}</a:t>
            </a:r>
            <a:endParaRPr/>
          </a:p>
          <a:p>
            <a:pPr indent="-285750" lvl="1" marL="742950" rtl="0" algn="l">
              <a:spcBef>
                <a:spcPts val="540"/>
              </a:spcBef>
              <a:spcAft>
                <a:spcPts val="0"/>
              </a:spcAft>
              <a:buSzPts val="27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pic>
        <p:nvPicPr>
          <p:cNvPr descr="addin_tmp.png" id="1842" name="Google Shape;1842;p241"/>
          <p:cNvPicPr preferRelativeResize="0"/>
          <p:nvPr/>
        </p:nvPicPr>
        <p:blipFill rotWithShape="1">
          <a:blip r:embed="rId3">
            <a:alphaModFix/>
          </a:blip>
          <a:srcRect b="0" l="0" r="0" t="0"/>
          <a:stretch/>
        </p:blipFill>
        <p:spPr>
          <a:xfrm>
            <a:off x="2286000" y="3048000"/>
            <a:ext cx="3051175" cy="382588"/>
          </a:xfrm>
          <a:prstGeom prst="rect">
            <a:avLst/>
          </a:prstGeom>
          <a:noFill/>
          <a:ln>
            <a:noFill/>
          </a:ln>
        </p:spPr>
      </p:pic>
      <p:pic>
        <p:nvPicPr>
          <p:cNvPr descr="addin_tmp.png" id="1843" name="Google Shape;1843;p241"/>
          <p:cNvPicPr preferRelativeResize="0"/>
          <p:nvPr/>
        </p:nvPicPr>
        <p:blipFill rotWithShape="1">
          <a:blip r:embed="rId4">
            <a:alphaModFix/>
          </a:blip>
          <a:srcRect b="0" l="0" r="0" t="0"/>
          <a:stretch/>
        </p:blipFill>
        <p:spPr>
          <a:xfrm>
            <a:off x="4637088" y="2247900"/>
            <a:ext cx="1027112" cy="307975"/>
          </a:xfrm>
          <a:prstGeom prst="rect">
            <a:avLst/>
          </a:prstGeom>
          <a:noFill/>
          <a:ln>
            <a:noFill/>
          </a:ln>
        </p:spPr>
      </p:pic>
      <p:pic>
        <p:nvPicPr>
          <p:cNvPr descr="addin_tmp.png" id="1844" name="Google Shape;1844;p241"/>
          <p:cNvPicPr preferRelativeResize="0"/>
          <p:nvPr/>
        </p:nvPicPr>
        <p:blipFill rotWithShape="1">
          <a:blip r:embed="rId4">
            <a:alphaModFix/>
          </a:blip>
          <a:srcRect b="0" l="0" r="0" t="0"/>
          <a:stretch/>
        </p:blipFill>
        <p:spPr>
          <a:xfrm>
            <a:off x="6172200" y="3657600"/>
            <a:ext cx="855663" cy="257175"/>
          </a:xfrm>
          <a:prstGeom prst="rect">
            <a:avLst/>
          </a:prstGeom>
          <a:noFill/>
          <a:ln>
            <a:noFill/>
          </a:ln>
        </p:spPr>
      </p:pic>
      <p:grpSp>
        <p:nvGrpSpPr>
          <p:cNvPr id="1845" name="Google Shape;1845;p241"/>
          <p:cNvGrpSpPr/>
          <p:nvPr/>
        </p:nvGrpSpPr>
        <p:grpSpPr>
          <a:xfrm>
            <a:off x="5638800" y="3581400"/>
            <a:ext cx="2808288" cy="2057400"/>
            <a:chOff x="4953000" y="3581400"/>
            <a:chExt cx="3493476" cy="2057400"/>
          </a:xfrm>
        </p:grpSpPr>
        <p:sp>
          <p:nvSpPr>
            <p:cNvPr id="1846" name="Google Shape;1846;p241"/>
            <p:cNvSpPr/>
            <p:nvPr/>
          </p:nvSpPr>
          <p:spPr>
            <a:xfrm>
              <a:off x="4953000" y="3581400"/>
              <a:ext cx="3353262" cy="2057400"/>
            </a:xfrm>
            <a:prstGeom prst="rect">
              <a:avLst/>
            </a:prstGeom>
            <a:no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7" name="Google Shape;1847;p241"/>
            <p:cNvSpPr/>
            <p:nvPr/>
          </p:nvSpPr>
          <p:spPr>
            <a:xfrm>
              <a:off x="5486204" y="4191000"/>
              <a:ext cx="1313263" cy="1303338"/>
            </a:xfrm>
            <a:prstGeom prst="ellipse">
              <a:avLst/>
            </a:prstGeom>
            <a:solidFill>
              <a:srgbClr val="404040"/>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8" name="Google Shape;1848;p241"/>
            <p:cNvSpPr/>
            <p:nvPr/>
          </p:nvSpPr>
          <p:spPr>
            <a:xfrm>
              <a:off x="6171471" y="4191000"/>
              <a:ext cx="1313262" cy="1303338"/>
            </a:xfrm>
            <a:prstGeom prst="ellipse">
              <a:avLst/>
            </a:prstGeom>
            <a:solidFill>
              <a:srgbClr val="404040"/>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9" name="Google Shape;1849;p241"/>
            <p:cNvSpPr txBox="1"/>
            <p:nvPr/>
          </p:nvSpPr>
          <p:spPr>
            <a:xfrm>
              <a:off x="7543799" y="4210725"/>
              <a:ext cx="9026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a:t>
              </a:r>
              <a:endParaRPr/>
            </a:p>
          </p:txBody>
        </p:sp>
        <p:sp>
          <p:nvSpPr>
            <p:cNvPr id="1850" name="Google Shape;1850;p241"/>
            <p:cNvSpPr txBox="1"/>
            <p:nvPr/>
          </p:nvSpPr>
          <p:spPr>
            <a:xfrm>
              <a:off x="5562600" y="4643862"/>
              <a:ext cx="4103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1851" name="Google Shape;1851;p241"/>
            <p:cNvSpPr txBox="1"/>
            <p:nvPr/>
          </p:nvSpPr>
          <p:spPr>
            <a:xfrm>
              <a:off x="6858000" y="4643862"/>
              <a:ext cx="4103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1852" name="Google Shape;1852;p241"/>
            <p:cNvSpPr/>
            <p:nvPr/>
          </p:nvSpPr>
          <p:spPr>
            <a:xfrm>
              <a:off x="6171471" y="4319588"/>
              <a:ext cx="574675" cy="1103312"/>
            </a:xfrm>
            <a:prstGeom prst="ellipse">
              <a:avLst/>
            </a:prstGeom>
            <a:solidFill>
              <a:schemeClr val="lt1"/>
            </a:solidFill>
            <a:ln cap="flat" cmpd="sng" w="25400">
              <a:solidFill>
                <a:srgbClr val="9494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53" name="Google Shape;1853;p241"/>
          <p:cNvSpPr txBox="1"/>
          <p:nvPr/>
        </p:nvSpPr>
        <p:spPr>
          <a:xfrm>
            <a:off x="6172200" y="5943600"/>
            <a:ext cx="19050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Venn Diagram</a:t>
            </a:r>
            <a:endParaRPr/>
          </a:p>
        </p:txBody>
      </p:sp>
      <p:cxnSp>
        <p:nvCxnSpPr>
          <p:cNvPr id="1854" name="Google Shape;1854;p241"/>
          <p:cNvCxnSpPr>
            <a:stCxn id="1844" idx="2"/>
          </p:cNvCxnSpPr>
          <p:nvPr/>
        </p:nvCxnSpPr>
        <p:spPr>
          <a:xfrm>
            <a:off x="6600032" y="3914775"/>
            <a:ext cx="258900" cy="276300"/>
          </a:xfrm>
          <a:prstGeom prst="straightConnector1">
            <a:avLst/>
          </a:prstGeom>
          <a:noFill/>
          <a:ln cap="flat" cmpd="sng" w="9525">
            <a:solidFill>
              <a:srgbClr val="C5C5FA"/>
            </a:solidFill>
            <a:prstDash val="solid"/>
            <a:round/>
            <a:headEnd len="sm" w="sm" type="none"/>
            <a:tailEnd len="med" w="med" type="stealth"/>
          </a:ln>
        </p:spPr>
      </p:cxnSp>
      <p:cxnSp>
        <p:nvCxnSpPr>
          <p:cNvPr id="1855" name="Google Shape;1855;p241"/>
          <p:cNvCxnSpPr>
            <a:stCxn id="1844" idx="2"/>
          </p:cNvCxnSpPr>
          <p:nvPr/>
        </p:nvCxnSpPr>
        <p:spPr>
          <a:xfrm flipH="1">
            <a:off x="6249332" y="3914775"/>
            <a:ext cx="350700" cy="276300"/>
          </a:xfrm>
          <a:prstGeom prst="straightConnector1">
            <a:avLst/>
          </a:prstGeom>
          <a:noFill/>
          <a:ln cap="flat" cmpd="sng" w="9525">
            <a:solidFill>
              <a:srgbClr val="C5C5FA"/>
            </a:solidFill>
            <a:prstDash val="solid"/>
            <a:round/>
            <a:headEnd len="sm" w="sm" type="none"/>
            <a:tailEnd len="med" w="med" type="stealth"/>
          </a:ln>
        </p:spPr>
      </p:cxn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2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 Identities</a:t>
            </a:r>
            <a:endParaRPr/>
          </a:p>
        </p:txBody>
      </p:sp>
      <p:sp>
        <p:nvSpPr>
          <p:cNvPr id="1862" name="Google Shape;1862;p24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Identity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Domination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Idempotent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Complementation law</a:t>
            </a:r>
            <a:endParaRPr/>
          </a:p>
        </p:txBody>
      </p:sp>
      <p:pic>
        <p:nvPicPr>
          <p:cNvPr descr="addin_tmp.png" id="1863" name="Google Shape;1863;p242"/>
          <p:cNvPicPr preferRelativeResize="0"/>
          <p:nvPr/>
        </p:nvPicPr>
        <p:blipFill rotWithShape="1">
          <a:blip r:embed="rId3">
            <a:alphaModFix/>
          </a:blip>
          <a:srcRect b="0" l="0" r="0" t="0"/>
          <a:stretch/>
        </p:blipFill>
        <p:spPr>
          <a:xfrm>
            <a:off x="1828800" y="2514600"/>
            <a:ext cx="1665288" cy="320675"/>
          </a:xfrm>
          <a:prstGeom prst="rect">
            <a:avLst/>
          </a:prstGeom>
          <a:noFill/>
          <a:ln>
            <a:noFill/>
          </a:ln>
        </p:spPr>
      </p:pic>
      <p:pic>
        <p:nvPicPr>
          <p:cNvPr descr="addin_tmp.png" id="1864" name="Google Shape;1864;p242"/>
          <p:cNvPicPr preferRelativeResize="0"/>
          <p:nvPr/>
        </p:nvPicPr>
        <p:blipFill rotWithShape="1">
          <a:blip r:embed="rId4">
            <a:alphaModFix/>
          </a:blip>
          <a:srcRect b="0" l="0" r="0" t="0"/>
          <a:stretch/>
        </p:blipFill>
        <p:spPr>
          <a:xfrm>
            <a:off x="4191000" y="2514600"/>
            <a:ext cx="1778000" cy="274638"/>
          </a:xfrm>
          <a:prstGeom prst="rect">
            <a:avLst/>
          </a:prstGeom>
          <a:noFill/>
          <a:ln>
            <a:noFill/>
          </a:ln>
        </p:spPr>
      </p:pic>
      <p:pic>
        <p:nvPicPr>
          <p:cNvPr descr="addin_tmp.png" id="1865" name="Google Shape;1865;p242"/>
          <p:cNvPicPr preferRelativeResize="0"/>
          <p:nvPr/>
        </p:nvPicPr>
        <p:blipFill rotWithShape="1">
          <a:blip r:embed="rId5">
            <a:alphaModFix/>
          </a:blip>
          <a:srcRect b="0" l="0" r="0" t="0"/>
          <a:stretch/>
        </p:blipFill>
        <p:spPr>
          <a:xfrm>
            <a:off x="1828800" y="3505200"/>
            <a:ext cx="1792288" cy="274638"/>
          </a:xfrm>
          <a:prstGeom prst="rect">
            <a:avLst/>
          </a:prstGeom>
          <a:noFill/>
          <a:ln>
            <a:noFill/>
          </a:ln>
        </p:spPr>
      </p:pic>
      <p:pic>
        <p:nvPicPr>
          <p:cNvPr descr="addin_tmp.png" id="1866" name="Google Shape;1866;p242"/>
          <p:cNvPicPr preferRelativeResize="0"/>
          <p:nvPr/>
        </p:nvPicPr>
        <p:blipFill rotWithShape="1">
          <a:blip r:embed="rId6">
            <a:alphaModFix/>
          </a:blip>
          <a:srcRect b="0" l="0" r="0" t="0"/>
          <a:stretch/>
        </p:blipFill>
        <p:spPr>
          <a:xfrm>
            <a:off x="4191000" y="3429000"/>
            <a:ext cx="1563688" cy="320675"/>
          </a:xfrm>
          <a:prstGeom prst="rect">
            <a:avLst/>
          </a:prstGeom>
          <a:noFill/>
          <a:ln>
            <a:noFill/>
          </a:ln>
        </p:spPr>
      </p:pic>
      <p:pic>
        <p:nvPicPr>
          <p:cNvPr descr="addin_tmp.png" id="1867" name="Google Shape;1867;p242"/>
          <p:cNvPicPr preferRelativeResize="0"/>
          <p:nvPr/>
        </p:nvPicPr>
        <p:blipFill rotWithShape="1">
          <a:blip r:embed="rId7">
            <a:alphaModFix/>
          </a:blip>
          <a:srcRect b="0" l="0" r="0" t="0"/>
          <a:stretch/>
        </p:blipFill>
        <p:spPr>
          <a:xfrm>
            <a:off x="1828800" y="4495800"/>
            <a:ext cx="1760538" cy="274638"/>
          </a:xfrm>
          <a:prstGeom prst="rect">
            <a:avLst/>
          </a:prstGeom>
          <a:noFill/>
          <a:ln>
            <a:noFill/>
          </a:ln>
        </p:spPr>
      </p:pic>
      <p:pic>
        <p:nvPicPr>
          <p:cNvPr descr="addin_tmp.png" id="1868" name="Google Shape;1868;p242"/>
          <p:cNvPicPr preferRelativeResize="0"/>
          <p:nvPr/>
        </p:nvPicPr>
        <p:blipFill rotWithShape="1">
          <a:blip r:embed="rId8">
            <a:alphaModFix/>
          </a:blip>
          <a:srcRect b="0" l="0" r="0" t="0"/>
          <a:stretch/>
        </p:blipFill>
        <p:spPr>
          <a:xfrm>
            <a:off x="4267200" y="4495800"/>
            <a:ext cx="1760538" cy="274638"/>
          </a:xfrm>
          <a:prstGeom prst="rect">
            <a:avLst/>
          </a:prstGeom>
          <a:noFill/>
          <a:ln>
            <a:noFill/>
          </a:ln>
        </p:spPr>
      </p:pic>
      <p:pic>
        <p:nvPicPr>
          <p:cNvPr descr="addin_tmp.png" id="1869" name="Google Shape;1869;p242"/>
          <p:cNvPicPr preferRelativeResize="0"/>
          <p:nvPr/>
        </p:nvPicPr>
        <p:blipFill rotWithShape="1">
          <a:blip r:embed="rId9">
            <a:alphaModFix/>
          </a:blip>
          <a:srcRect b="0" l="0" r="0" t="0"/>
          <a:stretch/>
        </p:blipFill>
        <p:spPr>
          <a:xfrm>
            <a:off x="2895600" y="5562600"/>
            <a:ext cx="1360488" cy="493713"/>
          </a:xfrm>
          <a:prstGeom prst="rect">
            <a:avLst/>
          </a:prstGeom>
          <a:noFill/>
          <a:ln>
            <a:noFill/>
          </a:ln>
        </p:spPr>
      </p:pic>
      <p:sp>
        <p:nvSpPr>
          <p:cNvPr id="1870" name="Google Shape;1870;p242"/>
          <p:cNvSpPr txBox="1"/>
          <p:nvPr/>
        </p:nvSpPr>
        <p:spPr>
          <a:xfrm>
            <a:off x="4267200" y="6172200"/>
            <a:ext cx="3276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Continued on next slide</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2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 Identities</a:t>
            </a:r>
            <a:endParaRPr/>
          </a:p>
        </p:txBody>
      </p:sp>
      <p:sp>
        <p:nvSpPr>
          <p:cNvPr id="1877" name="Google Shape;1877;p24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Commutative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Associative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Distributive laws</a:t>
            </a:r>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pic>
        <p:nvPicPr>
          <p:cNvPr descr="addin_tmp.png" id="1878" name="Google Shape;1878;p243"/>
          <p:cNvPicPr preferRelativeResize="0"/>
          <p:nvPr/>
        </p:nvPicPr>
        <p:blipFill rotWithShape="1">
          <a:blip r:embed="rId3">
            <a:alphaModFix/>
          </a:blip>
          <a:srcRect b="0" l="0" r="0" t="0"/>
          <a:stretch/>
        </p:blipFill>
        <p:spPr>
          <a:xfrm>
            <a:off x="1828800" y="2590800"/>
            <a:ext cx="2511425" cy="274638"/>
          </a:xfrm>
          <a:prstGeom prst="rect">
            <a:avLst/>
          </a:prstGeom>
          <a:noFill/>
          <a:ln>
            <a:noFill/>
          </a:ln>
        </p:spPr>
      </p:pic>
      <p:pic>
        <p:nvPicPr>
          <p:cNvPr descr="addin_tmp.png" id="1879" name="Google Shape;1879;p243"/>
          <p:cNvPicPr preferRelativeResize="0"/>
          <p:nvPr/>
        </p:nvPicPr>
        <p:blipFill rotWithShape="1">
          <a:blip r:embed="rId4">
            <a:alphaModFix/>
          </a:blip>
          <a:srcRect b="0" l="0" r="0" t="0"/>
          <a:stretch/>
        </p:blipFill>
        <p:spPr>
          <a:xfrm>
            <a:off x="5181600" y="2590800"/>
            <a:ext cx="2511425" cy="274638"/>
          </a:xfrm>
          <a:prstGeom prst="rect">
            <a:avLst/>
          </a:prstGeom>
          <a:noFill/>
          <a:ln>
            <a:noFill/>
          </a:ln>
        </p:spPr>
      </p:pic>
      <p:pic>
        <p:nvPicPr>
          <p:cNvPr descr="addin_tmp.png" id="1880" name="Google Shape;1880;p243"/>
          <p:cNvPicPr preferRelativeResize="0"/>
          <p:nvPr/>
        </p:nvPicPr>
        <p:blipFill rotWithShape="1">
          <a:blip r:embed="rId5">
            <a:alphaModFix/>
          </a:blip>
          <a:srcRect b="0" l="0" r="0" t="0"/>
          <a:stretch/>
        </p:blipFill>
        <p:spPr>
          <a:xfrm>
            <a:off x="914400" y="3429000"/>
            <a:ext cx="4543425" cy="382588"/>
          </a:xfrm>
          <a:prstGeom prst="rect">
            <a:avLst/>
          </a:prstGeom>
          <a:noFill/>
          <a:ln>
            <a:noFill/>
          </a:ln>
        </p:spPr>
      </p:pic>
      <p:pic>
        <p:nvPicPr>
          <p:cNvPr descr="addin_tmp.png" id="1881" name="Google Shape;1881;p243"/>
          <p:cNvPicPr preferRelativeResize="0"/>
          <p:nvPr/>
        </p:nvPicPr>
        <p:blipFill rotWithShape="1">
          <a:blip r:embed="rId6">
            <a:alphaModFix/>
          </a:blip>
          <a:srcRect b="0" l="0" r="0" t="0"/>
          <a:stretch/>
        </p:blipFill>
        <p:spPr>
          <a:xfrm>
            <a:off x="914400" y="3886200"/>
            <a:ext cx="4543425" cy="382588"/>
          </a:xfrm>
          <a:prstGeom prst="rect">
            <a:avLst/>
          </a:prstGeom>
          <a:noFill/>
          <a:ln>
            <a:noFill/>
          </a:ln>
        </p:spPr>
      </p:pic>
      <p:pic>
        <p:nvPicPr>
          <p:cNvPr descr="addin_tmp.png" id="1882" name="Google Shape;1882;p243"/>
          <p:cNvPicPr preferRelativeResize="0"/>
          <p:nvPr/>
        </p:nvPicPr>
        <p:blipFill rotWithShape="1">
          <a:blip r:embed="rId7">
            <a:alphaModFix/>
          </a:blip>
          <a:srcRect b="0" l="0" r="0" t="0"/>
          <a:stretch/>
        </p:blipFill>
        <p:spPr>
          <a:xfrm>
            <a:off x="838200" y="4953000"/>
            <a:ext cx="5521325" cy="382588"/>
          </a:xfrm>
          <a:prstGeom prst="rect">
            <a:avLst/>
          </a:prstGeom>
          <a:noFill/>
          <a:ln>
            <a:noFill/>
          </a:ln>
        </p:spPr>
      </p:pic>
      <p:pic>
        <p:nvPicPr>
          <p:cNvPr descr="addin_tmp.png" id="1883" name="Google Shape;1883;p243"/>
          <p:cNvPicPr preferRelativeResize="0"/>
          <p:nvPr/>
        </p:nvPicPr>
        <p:blipFill rotWithShape="1">
          <a:blip r:embed="rId8">
            <a:alphaModFix/>
          </a:blip>
          <a:srcRect b="0" l="0" r="0" t="0"/>
          <a:stretch/>
        </p:blipFill>
        <p:spPr>
          <a:xfrm>
            <a:off x="914400" y="5562600"/>
            <a:ext cx="5521325" cy="382588"/>
          </a:xfrm>
          <a:prstGeom prst="rect">
            <a:avLst/>
          </a:prstGeom>
          <a:noFill/>
          <a:ln>
            <a:noFill/>
          </a:ln>
        </p:spPr>
      </p:pic>
      <p:sp>
        <p:nvSpPr>
          <p:cNvPr id="1884" name="Google Shape;1884;p243"/>
          <p:cNvSpPr txBox="1"/>
          <p:nvPr/>
        </p:nvSpPr>
        <p:spPr>
          <a:xfrm>
            <a:off x="4648200" y="6172200"/>
            <a:ext cx="3276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Continued on next slide</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2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 Identities</a:t>
            </a:r>
            <a:endParaRPr/>
          </a:p>
        </p:txBody>
      </p:sp>
      <p:sp>
        <p:nvSpPr>
          <p:cNvPr id="1891" name="Google Shape;1891;p24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De Morgan’s laws</a:t>
            </a:r>
            <a:endParaRPr/>
          </a:p>
          <a:p>
            <a:pPr indent="-139700" lvl="0" marL="342900" rtl="0" algn="l">
              <a:spcBef>
                <a:spcPts val="640"/>
              </a:spcBef>
              <a:spcAft>
                <a:spcPts val="0"/>
              </a:spcAft>
              <a:buSzPts val="3200"/>
              <a:buNone/>
            </a:pPr>
            <a:r>
              <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Absorption laws</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Font typeface="Noto Sans Symbols"/>
              <a:buNone/>
            </a:pPr>
            <a:r>
              <a:rPr lang="en-US"/>
              <a:t>                                                                         </a:t>
            </a:r>
            <a:endParaRPr/>
          </a:p>
          <a:p>
            <a:pPr indent="-342900" lvl="0" marL="342900" rtl="0" algn="l">
              <a:spcBef>
                <a:spcPts val="640"/>
              </a:spcBef>
              <a:spcAft>
                <a:spcPts val="0"/>
              </a:spcAft>
              <a:buSzPts val="3200"/>
              <a:buChar char="●"/>
            </a:pPr>
            <a:r>
              <a:rPr lang="en-US"/>
              <a:t>Complement laws</a:t>
            </a:r>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pic>
        <p:nvPicPr>
          <p:cNvPr descr="addin_tmp.png" id="1892" name="Google Shape;1892;p244"/>
          <p:cNvPicPr preferRelativeResize="0"/>
          <p:nvPr/>
        </p:nvPicPr>
        <p:blipFill rotWithShape="1">
          <a:blip r:embed="rId3">
            <a:alphaModFix/>
          </a:blip>
          <a:srcRect b="0" l="0" r="0" t="0"/>
          <a:stretch/>
        </p:blipFill>
        <p:spPr>
          <a:xfrm>
            <a:off x="1295400" y="2514600"/>
            <a:ext cx="2535238" cy="328613"/>
          </a:xfrm>
          <a:prstGeom prst="rect">
            <a:avLst/>
          </a:prstGeom>
          <a:noFill/>
          <a:ln>
            <a:noFill/>
          </a:ln>
        </p:spPr>
      </p:pic>
      <p:pic>
        <p:nvPicPr>
          <p:cNvPr descr="addin_tmp.png" id="1893" name="Google Shape;1893;p244"/>
          <p:cNvPicPr preferRelativeResize="0"/>
          <p:nvPr/>
        </p:nvPicPr>
        <p:blipFill rotWithShape="1">
          <a:blip r:embed="rId4">
            <a:alphaModFix/>
          </a:blip>
          <a:srcRect b="0" l="0" r="0" t="0"/>
          <a:stretch/>
        </p:blipFill>
        <p:spPr>
          <a:xfrm>
            <a:off x="4572000" y="2514600"/>
            <a:ext cx="2535238" cy="328613"/>
          </a:xfrm>
          <a:prstGeom prst="rect">
            <a:avLst/>
          </a:prstGeom>
          <a:noFill/>
          <a:ln>
            <a:noFill/>
          </a:ln>
        </p:spPr>
      </p:pic>
      <p:pic>
        <p:nvPicPr>
          <p:cNvPr descr="addin_tmp.png" id="1894" name="Google Shape;1894;p244"/>
          <p:cNvPicPr preferRelativeResize="0"/>
          <p:nvPr/>
        </p:nvPicPr>
        <p:blipFill rotWithShape="1">
          <a:blip r:embed="rId5">
            <a:alphaModFix/>
          </a:blip>
          <a:srcRect b="0" l="0" r="0" t="0"/>
          <a:stretch/>
        </p:blipFill>
        <p:spPr>
          <a:xfrm>
            <a:off x="990600" y="4038600"/>
            <a:ext cx="2786063" cy="382588"/>
          </a:xfrm>
          <a:prstGeom prst="rect">
            <a:avLst/>
          </a:prstGeom>
          <a:noFill/>
          <a:ln>
            <a:noFill/>
          </a:ln>
        </p:spPr>
      </p:pic>
      <p:pic>
        <p:nvPicPr>
          <p:cNvPr descr="addin_tmp.png" id="1895" name="Google Shape;1895;p244"/>
          <p:cNvPicPr preferRelativeResize="0"/>
          <p:nvPr/>
        </p:nvPicPr>
        <p:blipFill rotWithShape="1">
          <a:blip r:embed="rId6">
            <a:alphaModFix/>
          </a:blip>
          <a:srcRect b="0" l="0" r="0" t="0"/>
          <a:stretch/>
        </p:blipFill>
        <p:spPr>
          <a:xfrm>
            <a:off x="4267200" y="4038600"/>
            <a:ext cx="2786063" cy="382588"/>
          </a:xfrm>
          <a:prstGeom prst="rect">
            <a:avLst/>
          </a:prstGeom>
          <a:noFill/>
          <a:ln>
            <a:noFill/>
          </a:ln>
        </p:spPr>
      </p:pic>
      <p:pic>
        <p:nvPicPr>
          <p:cNvPr descr="addin_tmp.png" id="1896" name="Google Shape;1896;p244"/>
          <p:cNvPicPr preferRelativeResize="0"/>
          <p:nvPr/>
        </p:nvPicPr>
        <p:blipFill rotWithShape="1">
          <a:blip r:embed="rId7">
            <a:alphaModFix/>
          </a:blip>
          <a:srcRect b="0" l="0" r="0" t="0"/>
          <a:stretch/>
        </p:blipFill>
        <p:spPr>
          <a:xfrm>
            <a:off x="1295400" y="5562600"/>
            <a:ext cx="1774825" cy="328613"/>
          </a:xfrm>
          <a:prstGeom prst="rect">
            <a:avLst/>
          </a:prstGeom>
          <a:noFill/>
          <a:ln>
            <a:noFill/>
          </a:ln>
        </p:spPr>
      </p:pic>
      <p:pic>
        <p:nvPicPr>
          <p:cNvPr descr="addin_tmp.png" id="1897" name="Google Shape;1897;p244"/>
          <p:cNvPicPr preferRelativeResize="0"/>
          <p:nvPr/>
        </p:nvPicPr>
        <p:blipFill rotWithShape="1">
          <a:blip r:embed="rId8">
            <a:alphaModFix/>
          </a:blip>
          <a:srcRect b="0" l="0" r="0" t="0"/>
          <a:stretch/>
        </p:blipFill>
        <p:spPr>
          <a:xfrm>
            <a:off x="4495800" y="5562600"/>
            <a:ext cx="1657350" cy="350838"/>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2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Proving Set Identities</a:t>
            </a:r>
            <a:endParaRPr/>
          </a:p>
        </p:txBody>
      </p:sp>
      <p:sp>
        <p:nvSpPr>
          <p:cNvPr id="1903" name="Google Shape;1903;p24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SzPts val="3200"/>
              <a:buChar char="●"/>
            </a:pPr>
            <a:r>
              <a:rPr lang="en-US"/>
              <a:t>Different ways to prove set identities:</a:t>
            </a:r>
            <a:endParaRPr/>
          </a:p>
          <a:p>
            <a:pPr indent="-514350" lvl="1" marL="879475" rtl="0" algn="l">
              <a:spcBef>
                <a:spcPts val="540"/>
              </a:spcBef>
              <a:spcAft>
                <a:spcPts val="0"/>
              </a:spcAft>
              <a:buSzPts val="2700"/>
              <a:buFont typeface="Arial"/>
              <a:buAutoNum type="arabicPeriod"/>
            </a:pPr>
            <a:r>
              <a:rPr lang="en-US"/>
              <a:t>Prove that each set (side of the identity) is a subset of the other.</a:t>
            </a:r>
            <a:endParaRPr/>
          </a:p>
          <a:p>
            <a:pPr indent="-514350" lvl="1" marL="879475" rtl="0" algn="l">
              <a:spcBef>
                <a:spcPts val="540"/>
              </a:spcBef>
              <a:spcAft>
                <a:spcPts val="0"/>
              </a:spcAft>
              <a:buSzPts val="2700"/>
              <a:buFont typeface="Arial"/>
              <a:buAutoNum type="arabicPeriod"/>
            </a:pPr>
            <a:r>
              <a:rPr lang="en-US"/>
              <a:t>Use set builder notation and propositional logic.</a:t>
            </a:r>
            <a:endParaRPr/>
          </a:p>
          <a:p>
            <a:pPr indent="-514350" lvl="1" marL="879475" rtl="0" algn="l">
              <a:spcBef>
                <a:spcPts val="540"/>
              </a:spcBef>
              <a:spcAft>
                <a:spcPts val="0"/>
              </a:spcAft>
              <a:buSzPts val="2700"/>
              <a:buFont typeface="Arial"/>
              <a:buAutoNum type="arabicPeriod"/>
            </a:pPr>
            <a:r>
              <a:rPr lang="en-US"/>
              <a:t>Membership Tables: Verify that elements in the same combination of sets always either belong or do not belong to the same side of the identity.  Use </a:t>
            </a:r>
            <a:r>
              <a:rPr lang="en-US">
                <a:latin typeface="Cambria Math"/>
                <a:ea typeface="Cambria Math"/>
                <a:cs typeface="Cambria Math"/>
                <a:sym typeface="Cambria Math"/>
              </a:rPr>
              <a:t>1</a:t>
            </a:r>
            <a:r>
              <a:rPr lang="en-US"/>
              <a:t> to indicate it is in the set and a </a:t>
            </a:r>
            <a:r>
              <a:rPr lang="en-US">
                <a:latin typeface="Cambria Math"/>
                <a:ea typeface="Cambria Math"/>
                <a:cs typeface="Cambria Math"/>
                <a:sym typeface="Cambria Math"/>
              </a:rPr>
              <a:t>0</a:t>
            </a:r>
            <a:r>
              <a:rPr lang="en-US"/>
              <a:t> to indicate that it is not.</a:t>
            </a:r>
            <a:endParaRPr/>
          </a:p>
          <a:p>
            <a:pPr indent="-311150" lvl="0" marL="514350" rtl="0" algn="l">
              <a:spcBef>
                <a:spcPts val="640"/>
              </a:spcBef>
              <a:spcAft>
                <a:spcPts val="0"/>
              </a:spcAft>
              <a:buSzPts val="3200"/>
              <a:buFont typeface="Arial"/>
              <a:buNone/>
            </a:pPr>
            <a:r>
              <a:t/>
            </a:r>
            <a:endParaRPr/>
          </a:p>
          <a:p>
            <a:pPr indent="-311150" lvl="0" marL="514350" rtl="0" algn="l">
              <a:spcBef>
                <a:spcPts val="640"/>
              </a:spcBef>
              <a:spcAft>
                <a:spcPts val="0"/>
              </a:spcAft>
              <a:buSzPts val="3200"/>
              <a:buFont typeface="Arial"/>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246"/>
          <p:cNvSpPr txBox="1"/>
          <p:nvPr>
            <p:ph type="title"/>
          </p:nvPr>
        </p:nvSpPr>
        <p:spPr>
          <a:xfrm>
            <a:off x="457200" y="685800"/>
            <a:ext cx="8229600" cy="121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Proving Set Identities</a:t>
            </a:r>
            <a:br>
              <a:rPr lang="en-US"/>
            </a:br>
            <a:br>
              <a:rPr lang="en-US"/>
            </a:br>
            <a:r>
              <a:rPr lang="en-US" sz="2400"/>
              <a:t>Example:</a:t>
            </a:r>
            <a:endParaRPr/>
          </a:p>
        </p:txBody>
      </p:sp>
      <p:pic>
        <p:nvPicPr>
          <p:cNvPr id="1909" name="Google Shape;1909;p246"/>
          <p:cNvPicPr preferRelativeResize="0"/>
          <p:nvPr>
            <p:ph idx="1" type="body"/>
          </p:nvPr>
        </p:nvPicPr>
        <p:blipFill rotWithShape="1">
          <a:blip r:embed="rId3">
            <a:alphaModFix/>
          </a:blip>
          <a:srcRect b="0" l="0" r="0" t="0"/>
          <a:stretch/>
        </p:blipFill>
        <p:spPr>
          <a:xfrm>
            <a:off x="457200" y="2133600"/>
            <a:ext cx="7512693" cy="367539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247"/>
          <p:cNvSpPr txBox="1"/>
          <p:nvPr>
            <p:ph type="title"/>
          </p:nvPr>
        </p:nvSpPr>
        <p:spPr>
          <a:xfrm>
            <a:off x="457200" y="274638"/>
            <a:ext cx="822960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Proving Set Identities</a:t>
            </a:r>
            <a:endParaRPr/>
          </a:p>
        </p:txBody>
      </p:sp>
      <p:sp>
        <p:nvSpPr>
          <p:cNvPr id="1915" name="Google Shape;1915;p247"/>
          <p:cNvSpPr txBox="1"/>
          <p:nvPr>
            <p:ph idx="1" type="body"/>
          </p:nvPr>
        </p:nvSpPr>
        <p:spPr>
          <a:xfrm>
            <a:off x="457200" y="1219200"/>
            <a:ext cx="8229600" cy="49117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latin typeface="Arial Narrow"/>
                <a:ea typeface="Arial Narrow"/>
                <a:cs typeface="Arial Narrow"/>
                <a:sym typeface="Arial Narrow"/>
              </a:rPr>
              <a:t> Prove the following set operations: </a:t>
            </a:r>
            <a:r>
              <a:rPr b="1" i="1" lang="en-US" sz="2400">
                <a:latin typeface="Arial Narrow"/>
                <a:ea typeface="Arial Narrow"/>
                <a:cs typeface="Arial Narrow"/>
                <a:sym typeface="Arial Narrow"/>
              </a:rPr>
              <a:t>P − (Q ∩ R) = (P − Q) </a:t>
            </a:r>
            <a:r>
              <a:rPr b="1" lang="en-US" sz="2400">
                <a:latin typeface="Arial Narrow"/>
                <a:ea typeface="Arial Narrow"/>
                <a:cs typeface="Arial Narrow"/>
                <a:sym typeface="Arial Narrow"/>
              </a:rPr>
              <a:t>U</a:t>
            </a:r>
            <a:r>
              <a:rPr b="1" i="1" lang="en-US" sz="2400">
                <a:latin typeface="Arial Narrow"/>
                <a:ea typeface="Arial Narrow"/>
                <a:cs typeface="Arial Narrow"/>
                <a:sym typeface="Arial Narrow"/>
              </a:rPr>
              <a:t> (P − R).</a:t>
            </a:r>
            <a:endParaRPr sz="2400">
              <a:latin typeface="Arial Narrow"/>
              <a:ea typeface="Arial Narrow"/>
              <a:cs typeface="Arial Narrow"/>
              <a:sym typeface="Arial Narrow"/>
            </a:endParaRPr>
          </a:p>
          <a:p>
            <a:pPr indent="0" lvl="0" marL="0" rtl="0" algn="l">
              <a:spcBef>
                <a:spcPts val="480"/>
              </a:spcBef>
              <a:spcAft>
                <a:spcPts val="0"/>
              </a:spcAft>
              <a:buSzPts val="2400"/>
              <a:buNone/>
            </a:pPr>
            <a:r>
              <a:rPr b="1" lang="en-US" sz="2400">
                <a:latin typeface="Arial Narrow"/>
                <a:ea typeface="Arial Narrow"/>
                <a:cs typeface="Arial Narrow"/>
                <a:sym typeface="Arial Narrow"/>
              </a:rPr>
              <a:t>Solution: </a:t>
            </a:r>
            <a:endParaRPr sz="2400">
              <a:latin typeface="Arial Narrow"/>
              <a:ea typeface="Arial Narrow"/>
              <a:cs typeface="Arial Narrow"/>
              <a:sym typeface="Arial Narrow"/>
            </a:endParaRPr>
          </a:p>
          <a:p>
            <a:pPr indent="0" lvl="0" marL="0" rtl="0" algn="l">
              <a:spcBef>
                <a:spcPts val="480"/>
              </a:spcBef>
              <a:spcAft>
                <a:spcPts val="0"/>
              </a:spcAft>
              <a:buSzPts val="2400"/>
              <a:buNone/>
            </a:pPr>
            <a:r>
              <a:rPr b="1" lang="en-US" sz="2400">
                <a:latin typeface="Arial Narrow"/>
                <a:ea typeface="Arial Narrow"/>
                <a:cs typeface="Arial Narrow"/>
                <a:sym typeface="Arial Narrow"/>
              </a:rPr>
              <a:t>L.H.S = P − (Q ∩ R)</a:t>
            </a:r>
            <a:endParaRPr sz="2400">
              <a:latin typeface="Arial Narrow"/>
              <a:ea typeface="Arial Narrow"/>
              <a:cs typeface="Arial Narrow"/>
              <a:sym typeface="Arial Narrow"/>
            </a:endParaRPr>
          </a:p>
          <a:p>
            <a:pPr indent="0" lvl="0" marL="0" rtl="0" algn="l">
              <a:spcBef>
                <a:spcPts val="480"/>
              </a:spcBef>
              <a:spcAft>
                <a:spcPts val="0"/>
              </a:spcAft>
              <a:buSzPts val="2400"/>
              <a:buNone/>
            </a:pPr>
            <a:r>
              <a:rPr b="1" lang="en-US" sz="2400">
                <a:latin typeface="Arial Narrow"/>
                <a:ea typeface="Arial Narrow"/>
                <a:cs typeface="Arial Narrow"/>
                <a:sym typeface="Arial Narrow"/>
              </a:rPr>
              <a:t>= P ∩ (Q ∩ R )</a:t>
            </a:r>
            <a:r>
              <a:rPr b="1" baseline="30000" lang="en-US" sz="2400">
                <a:latin typeface="Arial Narrow"/>
                <a:ea typeface="Arial Narrow"/>
                <a:cs typeface="Arial Narrow"/>
                <a:sym typeface="Arial Narrow"/>
              </a:rPr>
              <a:t>c </a:t>
            </a:r>
            <a:r>
              <a:rPr b="1" lang="en-US" sz="2400">
                <a:latin typeface="Arial Narrow"/>
                <a:ea typeface="Arial Narrow"/>
                <a:cs typeface="Arial Narrow"/>
                <a:sym typeface="Arial Narrow"/>
              </a:rPr>
              <a:t>			A – B = A ∩ B</a:t>
            </a:r>
            <a:r>
              <a:rPr b="1" baseline="30000" lang="en-US" sz="2400">
                <a:latin typeface="Arial Narrow"/>
                <a:ea typeface="Arial Narrow"/>
                <a:cs typeface="Arial Narrow"/>
                <a:sym typeface="Arial Narrow"/>
              </a:rPr>
              <a:t>c  </a:t>
            </a:r>
            <a:endParaRPr sz="2400">
              <a:latin typeface="Arial Narrow"/>
              <a:ea typeface="Arial Narrow"/>
              <a:cs typeface="Arial Narrow"/>
              <a:sym typeface="Arial Narrow"/>
            </a:endParaRPr>
          </a:p>
          <a:p>
            <a:pPr indent="0" lvl="0" marL="0" rtl="0" algn="l">
              <a:spcBef>
                <a:spcPts val="480"/>
              </a:spcBef>
              <a:spcAft>
                <a:spcPts val="0"/>
              </a:spcAft>
              <a:buSzPts val="2400"/>
              <a:buNone/>
            </a:pPr>
            <a:r>
              <a:rPr b="1" lang="en-US" sz="2400">
                <a:latin typeface="Arial Narrow"/>
                <a:ea typeface="Arial Narrow"/>
                <a:cs typeface="Arial Narrow"/>
                <a:sym typeface="Arial Narrow"/>
              </a:rPr>
              <a:t>= P ∩ (Q</a:t>
            </a:r>
            <a:r>
              <a:rPr b="1" baseline="30000" lang="en-US" sz="2400">
                <a:latin typeface="Arial Narrow"/>
                <a:ea typeface="Arial Narrow"/>
                <a:cs typeface="Arial Narrow"/>
                <a:sym typeface="Arial Narrow"/>
              </a:rPr>
              <a:t>c</a:t>
            </a:r>
            <a:r>
              <a:rPr b="1" lang="en-US" sz="2400">
                <a:latin typeface="Arial Narrow"/>
                <a:ea typeface="Arial Narrow"/>
                <a:cs typeface="Arial Narrow"/>
                <a:sym typeface="Arial Narrow"/>
              </a:rPr>
              <a:t> U R</a:t>
            </a:r>
            <a:r>
              <a:rPr b="1" baseline="30000" lang="en-US" sz="2400">
                <a:latin typeface="Arial Narrow"/>
                <a:ea typeface="Arial Narrow"/>
                <a:cs typeface="Arial Narrow"/>
                <a:sym typeface="Arial Narrow"/>
              </a:rPr>
              <a:t>c</a:t>
            </a:r>
            <a:r>
              <a:rPr b="1" lang="en-US" sz="2400">
                <a:latin typeface="Arial Narrow"/>
                <a:ea typeface="Arial Narrow"/>
                <a:cs typeface="Arial Narrow"/>
                <a:sym typeface="Arial Narrow"/>
              </a:rPr>
              <a:t>)				De-Morgan Law</a:t>
            </a:r>
            <a:endParaRPr sz="2400">
              <a:latin typeface="Arial Narrow"/>
              <a:ea typeface="Arial Narrow"/>
              <a:cs typeface="Arial Narrow"/>
              <a:sym typeface="Arial Narrow"/>
            </a:endParaRPr>
          </a:p>
          <a:p>
            <a:pPr indent="0" lvl="0" marL="0" rtl="0" algn="l">
              <a:spcBef>
                <a:spcPts val="480"/>
              </a:spcBef>
              <a:spcAft>
                <a:spcPts val="0"/>
              </a:spcAft>
              <a:buSzPts val="2400"/>
              <a:buNone/>
            </a:pPr>
            <a:r>
              <a:rPr b="1" lang="en-US" sz="2400">
                <a:latin typeface="Arial Narrow"/>
                <a:ea typeface="Arial Narrow"/>
                <a:cs typeface="Arial Narrow"/>
                <a:sym typeface="Arial Narrow"/>
              </a:rPr>
              <a:t>= (P ∩ Q</a:t>
            </a:r>
            <a:r>
              <a:rPr b="1" baseline="30000" lang="en-US" sz="2400">
                <a:latin typeface="Arial Narrow"/>
                <a:ea typeface="Arial Narrow"/>
                <a:cs typeface="Arial Narrow"/>
                <a:sym typeface="Arial Narrow"/>
              </a:rPr>
              <a:t>c</a:t>
            </a:r>
            <a:r>
              <a:rPr b="1" lang="en-US" sz="2400">
                <a:latin typeface="Arial Narrow"/>
                <a:ea typeface="Arial Narrow"/>
                <a:cs typeface="Arial Narrow"/>
                <a:sym typeface="Arial Narrow"/>
              </a:rPr>
              <a:t>) U (P ∩ R</a:t>
            </a:r>
            <a:r>
              <a:rPr b="1" baseline="30000" lang="en-US" sz="2400">
                <a:latin typeface="Arial Narrow"/>
                <a:ea typeface="Arial Narrow"/>
                <a:cs typeface="Arial Narrow"/>
                <a:sym typeface="Arial Narrow"/>
              </a:rPr>
              <a:t>c</a:t>
            </a:r>
            <a:r>
              <a:rPr b="1" lang="en-US" sz="2400">
                <a:latin typeface="Arial Narrow"/>
                <a:ea typeface="Arial Narrow"/>
                <a:cs typeface="Arial Narrow"/>
                <a:sym typeface="Arial Narrow"/>
              </a:rPr>
              <a:t>)			Distributive Law</a:t>
            </a:r>
            <a:endParaRPr sz="2400">
              <a:latin typeface="Arial Narrow"/>
              <a:ea typeface="Arial Narrow"/>
              <a:cs typeface="Arial Narrow"/>
              <a:sym typeface="Arial Narrow"/>
            </a:endParaRPr>
          </a:p>
          <a:p>
            <a:pPr indent="0" lvl="0" marL="0" rtl="0" algn="l">
              <a:spcBef>
                <a:spcPts val="480"/>
              </a:spcBef>
              <a:spcAft>
                <a:spcPts val="0"/>
              </a:spcAft>
              <a:buSzPts val="2400"/>
              <a:buNone/>
            </a:pPr>
            <a:r>
              <a:rPr b="1" lang="en-US" sz="2400">
                <a:latin typeface="Arial Narrow"/>
                <a:ea typeface="Arial Narrow"/>
                <a:cs typeface="Arial Narrow"/>
                <a:sym typeface="Arial Narrow"/>
              </a:rPr>
              <a:t>= (P − Q) U (P – R) 			A – B = A ∩ B</a:t>
            </a:r>
            <a:r>
              <a:rPr b="1" baseline="30000" lang="en-US" sz="2400">
                <a:latin typeface="Arial Narrow"/>
                <a:ea typeface="Arial Narrow"/>
                <a:cs typeface="Arial Narrow"/>
                <a:sym typeface="Arial Narrow"/>
              </a:rPr>
              <a:t>c  </a:t>
            </a:r>
            <a:endParaRPr b="1" sz="2400">
              <a:latin typeface="Arial Narrow"/>
              <a:ea typeface="Arial Narrow"/>
              <a:cs typeface="Arial Narrow"/>
              <a:sym typeface="Arial Narrow"/>
            </a:endParaRPr>
          </a:p>
          <a:p>
            <a:pPr indent="0" lvl="0" marL="0" rtl="0" algn="l">
              <a:spcBef>
                <a:spcPts val="480"/>
              </a:spcBef>
              <a:spcAft>
                <a:spcPts val="0"/>
              </a:spcAft>
              <a:buSzPts val="2400"/>
              <a:buNone/>
            </a:pPr>
            <a:r>
              <a:rPr b="1" lang="en-US" sz="2400">
                <a:latin typeface="Arial Narrow"/>
                <a:ea typeface="Arial Narrow"/>
                <a:cs typeface="Arial Narrow"/>
                <a:sym typeface="Arial Narrow"/>
              </a:rPr>
              <a:t>= R.H.S		</a:t>
            </a:r>
            <a:endParaRPr sz="1050">
              <a:latin typeface="Arial Narrow"/>
              <a:ea typeface="Arial Narrow"/>
              <a:cs typeface="Arial Narrow"/>
              <a:sym typeface="Arial Narrow"/>
            </a:endParaRPr>
          </a:p>
        </p:txBody>
      </p:sp>
      <p:sp>
        <p:nvSpPr>
          <p:cNvPr id="1916" name="Google Shape;1916;p24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2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Proof of Second De Morgan Law</a:t>
            </a:r>
            <a:endParaRPr/>
          </a:p>
        </p:txBody>
      </p:sp>
      <p:sp>
        <p:nvSpPr>
          <p:cNvPr id="1922" name="Google Shape;1922;p24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3200"/>
              <a:buFont typeface="Noto Sans Symbols"/>
              <a:buNone/>
            </a:pPr>
            <a:r>
              <a:rPr b="1" lang="en-US"/>
              <a:t>Example</a:t>
            </a:r>
            <a:r>
              <a:rPr lang="en-US"/>
              <a:t>: Prove that</a:t>
            </a:r>
            <a:endParaRPr/>
          </a:p>
          <a:p>
            <a:pPr indent="-342900" lvl="0" marL="342900" rtl="0" algn="l">
              <a:spcBef>
                <a:spcPts val="640"/>
              </a:spcBef>
              <a:spcAft>
                <a:spcPts val="0"/>
              </a:spcAft>
              <a:buSzPts val="3200"/>
              <a:buFont typeface="Noto Sans Symbols"/>
              <a:buNone/>
            </a:pPr>
            <a:r>
              <a:rPr b="1" lang="en-US"/>
              <a:t>Solution</a:t>
            </a:r>
            <a:r>
              <a:rPr lang="en-US"/>
              <a:t>:   We prove this identity by showing that:</a:t>
            </a:r>
            <a:endParaRPr/>
          </a:p>
          <a:p>
            <a:pPr indent="-514350" lvl="0" marL="514350" rtl="0" algn="l">
              <a:spcBef>
                <a:spcPts val="640"/>
              </a:spcBef>
              <a:spcAft>
                <a:spcPts val="0"/>
              </a:spcAft>
              <a:buSzPts val="3200"/>
              <a:buFont typeface="Noto Sans Symbols"/>
              <a:buNone/>
            </a:pPr>
            <a:r>
              <a:rPr lang="en-US"/>
              <a:t>  </a:t>
            </a:r>
            <a:endParaRPr/>
          </a:p>
          <a:p>
            <a:pPr indent="-514350" lvl="0" marL="514350" rtl="0" algn="l">
              <a:spcBef>
                <a:spcPts val="640"/>
              </a:spcBef>
              <a:spcAft>
                <a:spcPts val="0"/>
              </a:spcAft>
              <a:buSzPts val="3200"/>
              <a:buFont typeface="Noto Sans Symbols"/>
              <a:buNone/>
            </a:pPr>
            <a:r>
              <a:rPr lang="en-US"/>
              <a:t>        1)                                           and</a:t>
            </a:r>
            <a:endParaRPr/>
          </a:p>
          <a:p>
            <a:pPr indent="-514350" lvl="0" marL="514350" rtl="0" algn="l">
              <a:spcBef>
                <a:spcPts val="640"/>
              </a:spcBef>
              <a:spcAft>
                <a:spcPts val="0"/>
              </a:spcAft>
              <a:buSzPts val="3200"/>
              <a:buFont typeface="Noto Sans Symbols"/>
              <a:buNone/>
            </a:pPr>
            <a:r>
              <a:t/>
            </a:r>
            <a:endParaRPr/>
          </a:p>
          <a:p>
            <a:pPr indent="-514350" lvl="0" marL="514350" rtl="0" algn="l">
              <a:spcBef>
                <a:spcPts val="640"/>
              </a:spcBef>
              <a:spcAft>
                <a:spcPts val="0"/>
              </a:spcAft>
              <a:buSzPts val="3200"/>
              <a:buFont typeface="Noto Sans Symbols"/>
              <a:buNone/>
            </a:pPr>
            <a:r>
              <a:rPr lang="en-US"/>
              <a:t>     </a:t>
            </a:r>
            <a:endParaRPr/>
          </a:p>
          <a:p>
            <a:pPr indent="-514350" lvl="0" marL="514350" rtl="0" algn="l">
              <a:spcBef>
                <a:spcPts val="640"/>
              </a:spcBef>
              <a:spcAft>
                <a:spcPts val="0"/>
              </a:spcAft>
              <a:buSzPts val="3200"/>
              <a:buFont typeface="Noto Sans Symbols"/>
              <a:buNone/>
            </a:pPr>
            <a:r>
              <a:rPr lang="en-US"/>
              <a:t>         2)</a:t>
            </a:r>
            <a:endParaRPr/>
          </a:p>
          <a:p>
            <a:pPr indent="-342900" lvl="0" marL="342900" rtl="0" algn="l">
              <a:spcBef>
                <a:spcPts val="640"/>
              </a:spcBef>
              <a:spcAft>
                <a:spcPts val="0"/>
              </a:spcAft>
              <a:buSzPts val="3200"/>
              <a:buFont typeface="Noto Sans Symbols"/>
              <a:buNone/>
            </a:pPr>
            <a:r>
              <a:t/>
            </a:r>
            <a:endParaRPr/>
          </a:p>
        </p:txBody>
      </p:sp>
      <p:pic>
        <p:nvPicPr>
          <p:cNvPr descr="addin_tmp.png" id="1923" name="Google Shape;1923;p248"/>
          <p:cNvPicPr preferRelativeResize="0"/>
          <p:nvPr/>
        </p:nvPicPr>
        <p:blipFill rotWithShape="1">
          <a:blip r:embed="rId3">
            <a:alphaModFix/>
          </a:blip>
          <a:srcRect b="0" l="0" r="0" t="0"/>
          <a:stretch/>
        </p:blipFill>
        <p:spPr>
          <a:xfrm>
            <a:off x="4422775" y="1692275"/>
            <a:ext cx="2535238" cy="328613"/>
          </a:xfrm>
          <a:prstGeom prst="rect">
            <a:avLst/>
          </a:prstGeom>
          <a:noFill/>
          <a:ln>
            <a:noFill/>
          </a:ln>
        </p:spPr>
      </p:pic>
      <p:pic>
        <p:nvPicPr>
          <p:cNvPr descr="addin_tmp.png" id="1924" name="Google Shape;1924;p248"/>
          <p:cNvPicPr preferRelativeResize="0"/>
          <p:nvPr/>
        </p:nvPicPr>
        <p:blipFill rotWithShape="1">
          <a:blip r:embed="rId4">
            <a:alphaModFix/>
          </a:blip>
          <a:srcRect b="0" l="0" r="0" t="0"/>
          <a:stretch/>
        </p:blipFill>
        <p:spPr>
          <a:xfrm>
            <a:off x="1905000" y="4876800"/>
            <a:ext cx="2535238" cy="377825"/>
          </a:xfrm>
          <a:prstGeom prst="rect">
            <a:avLst/>
          </a:prstGeom>
          <a:noFill/>
          <a:ln>
            <a:noFill/>
          </a:ln>
        </p:spPr>
      </p:pic>
      <p:pic>
        <p:nvPicPr>
          <p:cNvPr descr="addin_tmp.png" id="1925" name="Google Shape;1925;p248"/>
          <p:cNvPicPr preferRelativeResize="0"/>
          <p:nvPr/>
        </p:nvPicPr>
        <p:blipFill rotWithShape="1">
          <a:blip r:embed="rId5">
            <a:alphaModFix/>
          </a:blip>
          <a:srcRect b="0" l="0" r="0" t="0"/>
          <a:stretch/>
        </p:blipFill>
        <p:spPr>
          <a:xfrm>
            <a:off x="1828800" y="3429000"/>
            <a:ext cx="2535238" cy="377825"/>
          </a:xfrm>
          <a:prstGeom prst="rect">
            <a:avLst/>
          </a:prstGeom>
          <a:noFill/>
          <a:ln>
            <a:noFill/>
          </a:ln>
        </p:spPr>
      </p:pic>
      <p:sp>
        <p:nvSpPr>
          <p:cNvPr id="1926" name="Google Shape;1926;p248"/>
          <p:cNvSpPr txBox="1"/>
          <p:nvPr/>
        </p:nvSpPr>
        <p:spPr>
          <a:xfrm>
            <a:off x="2514600" y="6172200"/>
            <a:ext cx="3276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Continued on next slide</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407" name="Google Shape;407;p51"/>
          <p:cNvPicPr preferRelativeResize="0"/>
          <p:nvPr>
            <p:ph idx="1" type="body"/>
          </p:nvPr>
        </p:nvPicPr>
        <p:blipFill rotWithShape="1">
          <a:blip r:embed="rId3">
            <a:alphaModFix/>
          </a:blip>
          <a:srcRect b="0" l="0" r="0" t="0"/>
          <a:stretch/>
        </p:blipFill>
        <p:spPr>
          <a:xfrm>
            <a:off x="-19050" y="261938"/>
            <a:ext cx="7591425" cy="4287837"/>
          </a:xfrm>
          <a:prstGeom prst="rect">
            <a:avLst/>
          </a:prstGeom>
          <a:noFill/>
          <a:ln>
            <a:noFill/>
          </a:ln>
        </p:spPr>
      </p:pic>
      <p:sp>
        <p:nvSpPr>
          <p:cNvPr id="408" name="Google Shape;408;p5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09" name="Google Shape;409;p51"/>
          <p:cNvSpPr/>
          <p:nvPr/>
        </p:nvSpPr>
        <p:spPr>
          <a:xfrm>
            <a:off x="609600" y="4752975"/>
            <a:ext cx="696277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hlink"/>
              </a:buClr>
              <a:buSzPts val="1800"/>
              <a:buFont typeface="Noto Sans Symbols"/>
              <a:buNone/>
            </a:pPr>
            <a:r>
              <a:rPr b="0" i="0" lang="en-US" sz="1800" u="none" cap="none" strike="noStrike">
                <a:solidFill>
                  <a:schemeClr val="hlink"/>
                </a:solidFill>
                <a:latin typeface="Arial"/>
                <a:ea typeface="Arial"/>
                <a:cs typeface="Arial"/>
                <a:sym typeface="Arial"/>
              </a:rPr>
              <a:t>Propositional Logic </a:t>
            </a:r>
            <a:r>
              <a:rPr b="0" i="0" lang="en-US" sz="1800" u="none" cap="none" strike="noStrike">
                <a:solidFill>
                  <a:schemeClr val="dk1"/>
                </a:solidFill>
                <a:latin typeface="Arial"/>
                <a:ea typeface="Arial"/>
                <a:cs typeface="Arial"/>
                <a:sym typeface="Arial"/>
              </a:rPr>
              <a:t>–</a:t>
            </a:r>
            <a:r>
              <a:rPr b="1" i="0" lang="en-US" sz="1800" u="none" cap="none" strike="noStrike">
                <a:solidFill>
                  <a:schemeClr val="hlink"/>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the area of logic that deals with propositions</a:t>
            </a:r>
            <a:endParaRPr/>
          </a:p>
        </p:txBody>
      </p:sp>
      <p:sp>
        <p:nvSpPr>
          <p:cNvPr id="410" name="Google Shape;410;p51"/>
          <p:cNvSpPr/>
          <p:nvPr/>
        </p:nvSpPr>
        <p:spPr>
          <a:xfrm>
            <a:off x="609600" y="1646238"/>
            <a:ext cx="7848600" cy="64611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hlink"/>
              </a:buClr>
              <a:buSzPts val="1800"/>
              <a:buFont typeface="Noto Sans Symbols"/>
              <a:buNone/>
            </a:pPr>
            <a:r>
              <a:rPr b="0" i="0" lang="en-US" sz="1800" u="none" cap="none" strike="noStrike">
                <a:solidFill>
                  <a:schemeClr val="hlink"/>
                </a:solidFill>
                <a:latin typeface="Arial"/>
                <a:ea typeface="Arial"/>
                <a:cs typeface="Arial"/>
                <a:sym typeface="Arial"/>
              </a:rPr>
              <a:t>Logical operators</a:t>
            </a:r>
            <a:r>
              <a:rPr b="0" i="0" lang="en-US" sz="1800" u="none" cap="none" strike="noStrike">
                <a:solidFill>
                  <a:schemeClr val="dk1"/>
                </a:solidFill>
                <a:latin typeface="Arial"/>
                <a:ea typeface="Arial"/>
                <a:cs typeface="Arial"/>
                <a:sym typeface="Arial"/>
              </a:rPr>
              <a:t> are used to form new propositions also called compound propositions from two or more existing propositions. </a:t>
            </a:r>
            <a:endParaRPr b="0" i="0" sz="1800" u="none" cap="none" strike="noStrike">
              <a:solidFill>
                <a:schemeClr val="hlink"/>
              </a:solidFill>
              <a:latin typeface="Arial"/>
              <a:ea typeface="Arial"/>
              <a:cs typeface="Arial"/>
              <a:sym typeface="Arial"/>
            </a:endParaRPr>
          </a:p>
        </p:txBody>
      </p:sp>
      <p:sp>
        <p:nvSpPr>
          <p:cNvPr id="411" name="Google Shape;411;p51"/>
          <p:cNvSpPr/>
          <p:nvPr/>
        </p:nvSpPr>
        <p:spPr>
          <a:xfrm>
            <a:off x="828675" y="2867025"/>
            <a:ext cx="785812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The logical operators are also called </a:t>
            </a:r>
            <a:r>
              <a:rPr b="0" i="0" lang="en-US" sz="1800" u="none" cap="none" strike="noStrike">
                <a:solidFill>
                  <a:schemeClr val="hlink"/>
                </a:solidFill>
                <a:latin typeface="Arial"/>
                <a:ea typeface="Arial"/>
                <a:cs typeface="Arial"/>
                <a:sym typeface="Arial"/>
              </a:rPr>
              <a:t>connectives.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2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Proof of Second De Morgan Law </a:t>
            </a:r>
            <a:endParaRPr/>
          </a:p>
        </p:txBody>
      </p:sp>
      <p:sp>
        <p:nvSpPr>
          <p:cNvPr id="1932" name="Google Shape;1932;p24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lang="en-US"/>
              <a:t>    These steps show that:                                       </a:t>
            </a:r>
            <a:endParaRPr/>
          </a:p>
          <a:p>
            <a:pPr indent="-342900" lvl="0" marL="342900" rtl="0" algn="l">
              <a:spcBef>
                <a:spcPts val="640"/>
              </a:spcBef>
              <a:spcAft>
                <a:spcPts val="0"/>
              </a:spcAft>
              <a:buSzPts val="3200"/>
              <a:buFont typeface="Noto Sans Symbols"/>
              <a:buNone/>
            </a:pPr>
            <a:r>
              <a:t/>
            </a:r>
            <a:endParaRPr/>
          </a:p>
        </p:txBody>
      </p:sp>
      <p:pic>
        <p:nvPicPr>
          <p:cNvPr descr="addin_tmp.png" id="1933" name="Google Shape;1933;p249"/>
          <p:cNvPicPr preferRelativeResize="0"/>
          <p:nvPr/>
        </p:nvPicPr>
        <p:blipFill rotWithShape="1">
          <a:blip r:embed="rId3">
            <a:alphaModFix/>
          </a:blip>
          <a:srcRect b="0" l="0" r="0" t="0"/>
          <a:stretch/>
        </p:blipFill>
        <p:spPr>
          <a:xfrm>
            <a:off x="4343400" y="2057400"/>
            <a:ext cx="2535238" cy="377825"/>
          </a:xfrm>
          <a:prstGeom prst="rect">
            <a:avLst/>
          </a:prstGeom>
          <a:noFill/>
          <a:ln>
            <a:noFill/>
          </a:ln>
        </p:spPr>
      </p:pic>
      <p:pic>
        <p:nvPicPr>
          <p:cNvPr descr="addin_tmp.png" id="1934" name="Google Shape;1934;p249"/>
          <p:cNvPicPr preferRelativeResize="0"/>
          <p:nvPr/>
        </p:nvPicPr>
        <p:blipFill rotWithShape="1">
          <a:blip r:embed="rId4">
            <a:alphaModFix/>
          </a:blip>
          <a:srcRect b="0" l="0" r="0" t="0"/>
          <a:stretch/>
        </p:blipFill>
        <p:spPr>
          <a:xfrm>
            <a:off x="1752600" y="2590800"/>
            <a:ext cx="6518275" cy="2070100"/>
          </a:xfrm>
          <a:prstGeom prst="rect">
            <a:avLst/>
          </a:prstGeom>
          <a:noFill/>
          <a:ln>
            <a:noFill/>
          </a:ln>
        </p:spPr>
      </p:pic>
      <p:sp>
        <p:nvSpPr>
          <p:cNvPr id="1935" name="Google Shape;1935;p249"/>
          <p:cNvSpPr txBox="1"/>
          <p:nvPr/>
        </p:nvSpPr>
        <p:spPr>
          <a:xfrm>
            <a:off x="2514600" y="6172200"/>
            <a:ext cx="3276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Continued on next slide</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Proof of Second De Morgan Law </a:t>
            </a:r>
            <a:endParaRPr/>
          </a:p>
        </p:txBody>
      </p:sp>
      <p:sp>
        <p:nvSpPr>
          <p:cNvPr id="1941" name="Google Shape;1941;p25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Font typeface="Noto Sans Symbols"/>
              <a:buNone/>
            </a:pPr>
            <a:r>
              <a:rPr lang="en-US"/>
              <a:t>   These steps show that:                                       </a:t>
            </a:r>
            <a:endParaRPr/>
          </a:p>
          <a:p>
            <a:pPr indent="-342900" lvl="0" marL="342900" rtl="0" algn="l">
              <a:spcBef>
                <a:spcPts val="640"/>
              </a:spcBef>
              <a:spcAft>
                <a:spcPts val="0"/>
              </a:spcAft>
              <a:buSzPts val="3200"/>
              <a:buFont typeface="Noto Sans Symbols"/>
              <a:buNone/>
            </a:pPr>
            <a:r>
              <a:t/>
            </a:r>
            <a:endParaRPr/>
          </a:p>
        </p:txBody>
      </p:sp>
      <p:pic>
        <p:nvPicPr>
          <p:cNvPr descr="addin_tmp.png" id="1942" name="Google Shape;1942;p250"/>
          <p:cNvPicPr preferRelativeResize="0"/>
          <p:nvPr/>
        </p:nvPicPr>
        <p:blipFill rotWithShape="1">
          <a:blip r:embed="rId3">
            <a:alphaModFix/>
          </a:blip>
          <a:srcRect b="0" l="0" r="0" t="0"/>
          <a:stretch/>
        </p:blipFill>
        <p:spPr>
          <a:xfrm>
            <a:off x="1752600" y="2590800"/>
            <a:ext cx="6869113" cy="2108200"/>
          </a:xfrm>
          <a:prstGeom prst="rect">
            <a:avLst/>
          </a:prstGeom>
          <a:noFill/>
          <a:ln>
            <a:noFill/>
          </a:ln>
        </p:spPr>
      </p:pic>
      <p:pic>
        <p:nvPicPr>
          <p:cNvPr descr="addin_tmp.png" id="1943" name="Google Shape;1943;p250"/>
          <p:cNvPicPr preferRelativeResize="0"/>
          <p:nvPr/>
        </p:nvPicPr>
        <p:blipFill rotWithShape="1">
          <a:blip r:embed="rId4">
            <a:alphaModFix/>
          </a:blip>
          <a:srcRect b="0" l="0" r="0" t="0"/>
          <a:stretch/>
        </p:blipFill>
        <p:spPr>
          <a:xfrm>
            <a:off x="4572000" y="2057400"/>
            <a:ext cx="2535238" cy="377825"/>
          </a:xfrm>
          <a:prstGeom prst="rect">
            <a:avLst/>
          </a:prstGeom>
          <a:noFill/>
          <a:ln>
            <a:noFill/>
          </a:ln>
        </p:spPr>
      </p:pic>
      <p:sp>
        <p:nvSpPr>
          <p:cNvPr id="1944" name="Google Shape;1944;p250"/>
          <p:cNvSpPr/>
          <p:nvPr/>
        </p:nvSpPr>
        <p:spPr>
          <a:xfrm flipH="1" rot="-5400000">
            <a:off x="8305800" y="5562600"/>
            <a:ext cx="152400" cy="152400"/>
          </a:xfrm>
          <a:prstGeom prst="triangle">
            <a:avLst>
              <a:gd fmla="val 50000" name="adj"/>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2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Set-Builder Notation: Second De Morgan Law</a:t>
            </a:r>
            <a:endParaRPr/>
          </a:p>
        </p:txBody>
      </p:sp>
      <p:pic>
        <p:nvPicPr>
          <p:cNvPr descr="addin_tmp.png" id="1950" name="Google Shape;1950;p251"/>
          <p:cNvPicPr preferRelativeResize="0"/>
          <p:nvPr>
            <p:ph idx="1" type="body"/>
          </p:nvPr>
        </p:nvPicPr>
        <p:blipFill rotWithShape="1">
          <a:blip r:embed="rId3">
            <a:alphaModFix/>
          </a:blip>
          <a:srcRect b="0" l="0" r="0" t="0"/>
          <a:stretch/>
        </p:blipFill>
        <p:spPr>
          <a:xfrm>
            <a:off x="304800" y="1981200"/>
            <a:ext cx="8466138" cy="2732088"/>
          </a:xfrm>
          <a:prstGeom prst="rect">
            <a:avLst/>
          </a:prstGeom>
          <a:noFill/>
          <a:ln>
            <a:noFill/>
          </a:ln>
        </p:spPr>
      </p:pic>
      <p:sp>
        <p:nvSpPr>
          <p:cNvPr id="1951" name="Google Shape;1951;p251"/>
          <p:cNvSpPr/>
          <p:nvPr/>
        </p:nvSpPr>
        <p:spPr>
          <a:xfrm flipH="1" rot="-5400000">
            <a:off x="8305800" y="5562600"/>
            <a:ext cx="152400" cy="152400"/>
          </a:xfrm>
          <a:prstGeom prst="triangle">
            <a:avLst>
              <a:gd fmla="val 50000" name="adj"/>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52"/>
          <p:cNvSpPr txBox="1"/>
          <p:nvPr>
            <p:ph type="title"/>
          </p:nvPr>
        </p:nvSpPr>
        <p:spPr>
          <a:xfrm>
            <a:off x="533400" y="5334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Membership Table</a:t>
            </a:r>
            <a:endParaRPr/>
          </a:p>
        </p:txBody>
      </p:sp>
      <p:graphicFrame>
        <p:nvGraphicFramePr>
          <p:cNvPr id="1957" name="Google Shape;1957;p252"/>
          <p:cNvGraphicFramePr/>
          <p:nvPr/>
        </p:nvGraphicFramePr>
        <p:xfrm>
          <a:off x="533400" y="3200400"/>
          <a:ext cx="3000000" cy="3000000"/>
        </p:xfrm>
        <a:graphic>
          <a:graphicData uri="http://schemas.openxmlformats.org/drawingml/2006/table">
            <a:tbl>
              <a:tblPr bandRow="1" firstRow="1">
                <a:noFill/>
                <a:tableStyleId>{482FB251-B294-40A5-B5B1-4F51B4538F06}</a:tableStyleId>
              </a:tblPr>
              <a:tblGrid>
                <a:gridCol w="381000"/>
                <a:gridCol w="304800"/>
                <a:gridCol w="381000"/>
                <a:gridCol w="914400"/>
                <a:gridCol w="1524000"/>
                <a:gridCol w="838200"/>
                <a:gridCol w="914400"/>
                <a:gridCol w="2971800"/>
              </a:tblGrid>
              <a:tr h="365725">
                <a:tc>
                  <a:txBody>
                    <a:bodyPr/>
                    <a:lstStyle/>
                    <a:p>
                      <a:pPr indent="0" lvl="0" marL="0" marR="0" rtl="0" algn="l">
                        <a:spcBef>
                          <a:spcPts val="0"/>
                        </a:spcBef>
                        <a:spcAft>
                          <a:spcPts val="0"/>
                        </a:spcAft>
                        <a:buNone/>
                      </a:pPr>
                      <a:r>
                        <a:rPr lang="en-US" sz="1800">
                          <a:solidFill>
                            <a:schemeClr val="dk1"/>
                          </a:solidFill>
                        </a:rPr>
                        <a:t>A</a:t>
                      </a:r>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rPr>
                        <a:t>B</a:t>
                      </a:r>
                      <a:endParaRPr/>
                    </a:p>
                  </a:txBody>
                  <a:tcPr marT="45725" marB="45725" marR="91450" marL="91450"/>
                </a:tc>
                <a:tc>
                  <a:txBody>
                    <a:bodyPr/>
                    <a:lstStyle/>
                    <a:p>
                      <a:pPr indent="0" lvl="0" marL="0" marR="0" rtl="0" algn="l">
                        <a:spcBef>
                          <a:spcPts val="0"/>
                        </a:spcBef>
                        <a:spcAft>
                          <a:spcPts val="0"/>
                        </a:spcAft>
                        <a:buNone/>
                      </a:pPr>
                      <a:r>
                        <a:rPr lang="en-US" sz="1800">
                          <a:solidFill>
                            <a:schemeClr val="dk1"/>
                          </a:solidFill>
                        </a:rPr>
                        <a:t>C</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0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0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0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0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00">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00">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r>
              <a:tr h="370800">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r>
              <a:tr h="370800">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0</a:t>
                      </a:r>
                      <a:endParaRPr/>
                    </a:p>
                  </a:txBody>
                  <a:tcPr marT="45725" marB="45725" marR="91450" marL="91450"/>
                </a:tc>
              </a:tr>
            </a:tbl>
          </a:graphicData>
        </a:graphic>
      </p:graphicFrame>
      <p:pic>
        <p:nvPicPr>
          <p:cNvPr descr="addin_tmp.png" id="1958" name="Google Shape;1958;p252"/>
          <p:cNvPicPr preferRelativeResize="0"/>
          <p:nvPr/>
        </p:nvPicPr>
        <p:blipFill rotWithShape="1">
          <a:blip r:embed="rId3">
            <a:alphaModFix/>
          </a:blip>
          <a:srcRect b="0" l="0" r="0" t="0"/>
          <a:stretch/>
        </p:blipFill>
        <p:spPr>
          <a:xfrm>
            <a:off x="1676400" y="3276600"/>
            <a:ext cx="668338" cy="180975"/>
          </a:xfrm>
          <a:prstGeom prst="rect">
            <a:avLst/>
          </a:prstGeom>
          <a:noFill/>
          <a:ln>
            <a:noFill/>
          </a:ln>
        </p:spPr>
      </p:pic>
      <p:pic>
        <p:nvPicPr>
          <p:cNvPr descr="addin_tmp.png" id="1959" name="Google Shape;1959;p252"/>
          <p:cNvPicPr preferRelativeResize="0"/>
          <p:nvPr/>
        </p:nvPicPr>
        <p:blipFill rotWithShape="1">
          <a:blip r:embed="rId4">
            <a:alphaModFix/>
          </a:blip>
          <a:srcRect b="0" l="0" r="0" t="0"/>
          <a:stretch/>
        </p:blipFill>
        <p:spPr>
          <a:xfrm>
            <a:off x="2590800" y="3276600"/>
            <a:ext cx="1322388" cy="255588"/>
          </a:xfrm>
          <a:prstGeom prst="rect">
            <a:avLst/>
          </a:prstGeom>
          <a:noFill/>
          <a:ln>
            <a:noFill/>
          </a:ln>
        </p:spPr>
      </p:pic>
      <p:pic>
        <p:nvPicPr>
          <p:cNvPr descr="addin_tmp.png" id="1960" name="Google Shape;1960;p252"/>
          <p:cNvPicPr preferRelativeResize="0"/>
          <p:nvPr/>
        </p:nvPicPr>
        <p:blipFill rotWithShape="1">
          <a:blip r:embed="rId5">
            <a:alphaModFix/>
          </a:blip>
          <a:srcRect b="0" l="0" r="0" t="0"/>
          <a:stretch/>
        </p:blipFill>
        <p:spPr>
          <a:xfrm>
            <a:off x="4114800" y="3276600"/>
            <a:ext cx="655638" cy="182563"/>
          </a:xfrm>
          <a:prstGeom prst="rect">
            <a:avLst/>
          </a:prstGeom>
          <a:noFill/>
          <a:ln>
            <a:noFill/>
          </a:ln>
        </p:spPr>
      </p:pic>
      <p:pic>
        <p:nvPicPr>
          <p:cNvPr descr="addin_tmp.png" id="1961" name="Google Shape;1961;p252"/>
          <p:cNvPicPr preferRelativeResize="0"/>
          <p:nvPr/>
        </p:nvPicPr>
        <p:blipFill rotWithShape="1">
          <a:blip r:embed="rId6">
            <a:alphaModFix/>
          </a:blip>
          <a:srcRect b="0" l="0" r="0" t="0"/>
          <a:stretch/>
        </p:blipFill>
        <p:spPr>
          <a:xfrm>
            <a:off x="4953000" y="3276600"/>
            <a:ext cx="655638" cy="182563"/>
          </a:xfrm>
          <a:prstGeom prst="rect">
            <a:avLst/>
          </a:prstGeom>
          <a:noFill/>
          <a:ln>
            <a:noFill/>
          </a:ln>
        </p:spPr>
      </p:pic>
      <p:pic>
        <p:nvPicPr>
          <p:cNvPr descr="addin_tmp.png" id="1962" name="Google Shape;1962;p252"/>
          <p:cNvPicPr preferRelativeResize="0"/>
          <p:nvPr/>
        </p:nvPicPr>
        <p:blipFill rotWithShape="1">
          <a:blip r:embed="rId7">
            <a:alphaModFix/>
          </a:blip>
          <a:srcRect b="0" l="0" r="0" t="0"/>
          <a:stretch/>
        </p:blipFill>
        <p:spPr>
          <a:xfrm>
            <a:off x="5943600" y="3276600"/>
            <a:ext cx="1971675" cy="255588"/>
          </a:xfrm>
          <a:prstGeom prst="rect">
            <a:avLst/>
          </a:prstGeom>
          <a:noFill/>
          <a:ln>
            <a:noFill/>
          </a:ln>
        </p:spPr>
      </p:pic>
      <p:pic>
        <p:nvPicPr>
          <p:cNvPr descr="addin_tmp.png" id="1963" name="Google Shape;1963;p252"/>
          <p:cNvPicPr preferRelativeResize="0"/>
          <p:nvPr/>
        </p:nvPicPr>
        <p:blipFill rotWithShape="1">
          <a:blip r:embed="rId8">
            <a:alphaModFix/>
          </a:blip>
          <a:srcRect b="0" l="0" r="0" t="0"/>
          <a:stretch/>
        </p:blipFill>
        <p:spPr>
          <a:xfrm>
            <a:off x="1981200" y="2362200"/>
            <a:ext cx="5521325" cy="382588"/>
          </a:xfrm>
          <a:prstGeom prst="rect">
            <a:avLst/>
          </a:prstGeom>
          <a:noFill/>
          <a:ln>
            <a:noFill/>
          </a:ln>
        </p:spPr>
      </p:pic>
      <p:sp>
        <p:nvSpPr>
          <p:cNvPr id="1964" name="Google Shape;1964;p252"/>
          <p:cNvSpPr txBox="1"/>
          <p:nvPr/>
        </p:nvSpPr>
        <p:spPr>
          <a:xfrm>
            <a:off x="457200" y="1752600"/>
            <a:ext cx="12192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Example</a:t>
            </a:r>
            <a:r>
              <a:rPr lang="en-US" sz="1800">
                <a:solidFill>
                  <a:schemeClr val="dk1"/>
                </a:solidFill>
                <a:latin typeface="Arial"/>
                <a:ea typeface="Arial"/>
                <a:cs typeface="Arial"/>
                <a:sym typeface="Arial"/>
              </a:rPr>
              <a:t>:</a:t>
            </a:r>
            <a:endParaRPr/>
          </a:p>
        </p:txBody>
      </p:sp>
      <p:sp>
        <p:nvSpPr>
          <p:cNvPr id="1965" name="Google Shape;1965;p252"/>
          <p:cNvSpPr txBox="1"/>
          <p:nvPr/>
        </p:nvSpPr>
        <p:spPr>
          <a:xfrm>
            <a:off x="457200" y="2743200"/>
            <a:ext cx="12192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Solution</a:t>
            </a:r>
            <a:r>
              <a:rPr lang="en-US" sz="1800">
                <a:solidFill>
                  <a:schemeClr val="dk1"/>
                </a:solidFill>
                <a:latin typeface="Arial"/>
                <a:ea typeface="Arial"/>
                <a:cs typeface="Arial"/>
                <a:sym typeface="Arial"/>
              </a:rPr>
              <a:t>:</a:t>
            </a:r>
            <a:endParaRPr/>
          </a:p>
        </p:txBody>
      </p:sp>
      <p:sp>
        <p:nvSpPr>
          <p:cNvPr id="1966" name="Google Shape;1966;p252"/>
          <p:cNvSpPr txBox="1"/>
          <p:nvPr/>
        </p:nvSpPr>
        <p:spPr>
          <a:xfrm>
            <a:off x="1676400" y="1752600"/>
            <a:ext cx="67056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Construct a membership table to show that the distributive law holds.</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253"/>
          <p:cNvSpPr txBox="1"/>
          <p:nvPr>
            <p:ph type="title"/>
          </p:nvPr>
        </p:nvSpPr>
        <p:spPr>
          <a:xfrm>
            <a:off x="228600" y="274638"/>
            <a:ext cx="8458200" cy="71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Characteristic Vectors: Sets as Bit-Vectors</a:t>
            </a:r>
            <a:endParaRPr sz="3600"/>
          </a:p>
        </p:txBody>
      </p:sp>
      <p:sp>
        <p:nvSpPr>
          <p:cNvPr id="1972" name="Google Shape;1972;p253"/>
          <p:cNvSpPr txBox="1"/>
          <p:nvPr>
            <p:ph idx="1" type="body"/>
          </p:nvPr>
        </p:nvSpPr>
        <p:spPr>
          <a:xfrm>
            <a:off x="228600" y="1219200"/>
            <a:ext cx="8686800" cy="56388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400"/>
              <a:buChar char="●"/>
            </a:pPr>
            <a:r>
              <a:rPr lang="en-US" sz="2400"/>
              <a:t>Sets stored in an unordered fashion in memory.</a:t>
            </a:r>
            <a:endParaRPr/>
          </a:p>
          <a:p>
            <a:pPr indent="-342900" lvl="0" marL="342900" rtl="0" algn="just">
              <a:spcBef>
                <a:spcPts val="480"/>
              </a:spcBef>
              <a:spcAft>
                <a:spcPts val="0"/>
              </a:spcAft>
              <a:buSzPts val="2400"/>
              <a:buChar char="●"/>
            </a:pPr>
            <a:r>
              <a:rPr lang="en-US" sz="2400"/>
              <a:t>Union/Intersection etc. are computationally expensive.</a:t>
            </a:r>
            <a:endParaRPr/>
          </a:p>
          <a:p>
            <a:pPr indent="-342900" lvl="0" marL="342900" rtl="0" algn="just">
              <a:spcBef>
                <a:spcPts val="480"/>
              </a:spcBef>
              <a:spcAft>
                <a:spcPts val="0"/>
              </a:spcAft>
              <a:buSzPts val="2400"/>
              <a:buChar char="●"/>
            </a:pPr>
            <a:r>
              <a:rPr lang="en-US" sz="2400"/>
              <a:t>When |U| is small compared to computer memory, then we can do set operations efficiently.</a:t>
            </a:r>
            <a:endParaRPr/>
          </a:p>
          <a:p>
            <a:pPr indent="-342900" lvl="0" marL="342900" rtl="0" algn="just">
              <a:spcBef>
                <a:spcPts val="480"/>
              </a:spcBef>
              <a:spcAft>
                <a:spcPts val="0"/>
              </a:spcAft>
              <a:buSzPts val="2400"/>
              <a:buChar char="●"/>
            </a:pPr>
            <a:r>
              <a:rPr lang="en-US" sz="2400"/>
              <a:t>Impose any fixed ordering on elements of U.</a:t>
            </a:r>
            <a:endParaRPr/>
          </a:p>
          <a:p>
            <a:pPr indent="-342900" lvl="0" marL="342900" rtl="0" algn="just">
              <a:spcBef>
                <a:spcPts val="480"/>
              </a:spcBef>
              <a:spcAft>
                <a:spcPts val="0"/>
              </a:spcAft>
              <a:buSzPts val="2400"/>
              <a:buChar char="●"/>
            </a:pPr>
            <a:r>
              <a:rPr lang="en-US" sz="2400"/>
              <a:t>U = {DM, Cal, Chem, Bio, Phy, Pro}	(in order)</a:t>
            </a:r>
            <a:endParaRPr/>
          </a:p>
          <a:p>
            <a:pPr indent="-342900" lvl="0" marL="342900" rtl="0" algn="just">
              <a:spcBef>
                <a:spcPts val="480"/>
              </a:spcBef>
              <a:spcAft>
                <a:spcPts val="0"/>
              </a:spcAft>
              <a:buSzPts val="2400"/>
              <a:buChar char="●"/>
            </a:pPr>
            <a:r>
              <a:rPr lang="en-US" sz="2400"/>
              <a:t>Sets (subsets of U) are represented by bit-string of length 6.</a:t>
            </a:r>
            <a:endParaRPr/>
          </a:p>
          <a:p>
            <a:pPr indent="-342900" lvl="0" marL="342900" rtl="0" algn="just">
              <a:spcBef>
                <a:spcPts val="480"/>
              </a:spcBef>
              <a:spcAft>
                <a:spcPts val="0"/>
              </a:spcAft>
              <a:buSzPts val="2400"/>
              <a:buChar char="●"/>
            </a:pPr>
            <a:r>
              <a:rPr lang="en-US" sz="2400"/>
              <a:t>Each bit signifies whether the corresponding element is in the set Called bit-vector representation of sets or characteristic vector of a set.</a:t>
            </a:r>
            <a:endParaRPr/>
          </a:p>
        </p:txBody>
      </p:sp>
      <p:sp>
        <p:nvSpPr>
          <p:cNvPr id="1973" name="Google Shape;1973;p25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254"/>
          <p:cNvSpPr txBox="1"/>
          <p:nvPr>
            <p:ph type="title"/>
          </p:nvPr>
        </p:nvSpPr>
        <p:spPr>
          <a:xfrm>
            <a:off x="457200" y="274638"/>
            <a:ext cx="8458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Characteristic Vectors: Sets as Bit-Vectors</a:t>
            </a:r>
            <a:endParaRPr sz="3600"/>
          </a:p>
        </p:txBody>
      </p:sp>
      <p:pic>
        <p:nvPicPr>
          <p:cNvPr id="1979" name="Google Shape;1979;p254"/>
          <p:cNvPicPr preferRelativeResize="0"/>
          <p:nvPr>
            <p:ph idx="1" type="body"/>
          </p:nvPr>
        </p:nvPicPr>
        <p:blipFill rotWithShape="1">
          <a:blip r:embed="rId3">
            <a:alphaModFix/>
          </a:blip>
          <a:srcRect b="0" l="0" r="0" t="0"/>
          <a:stretch/>
        </p:blipFill>
        <p:spPr>
          <a:xfrm>
            <a:off x="609600" y="1426209"/>
            <a:ext cx="7924800" cy="2514600"/>
          </a:xfrm>
          <a:prstGeom prst="rect">
            <a:avLst/>
          </a:prstGeom>
          <a:noFill/>
          <a:ln>
            <a:noFill/>
          </a:ln>
        </p:spPr>
      </p:pic>
      <p:sp>
        <p:nvSpPr>
          <p:cNvPr id="1980" name="Google Shape;1980;p25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81" name="Google Shape;1981;p254"/>
          <p:cNvPicPr preferRelativeResize="0"/>
          <p:nvPr/>
        </p:nvPicPr>
        <p:blipFill rotWithShape="1">
          <a:blip r:embed="rId4">
            <a:alphaModFix/>
          </a:blip>
          <a:srcRect b="0" l="0" r="0" t="0"/>
          <a:stretch/>
        </p:blipFill>
        <p:spPr>
          <a:xfrm>
            <a:off x="582637" y="4318317"/>
            <a:ext cx="4815547" cy="428625"/>
          </a:xfrm>
          <a:prstGeom prst="rect">
            <a:avLst/>
          </a:prstGeom>
          <a:noFill/>
          <a:ln>
            <a:noFill/>
          </a:ln>
        </p:spPr>
      </p:pic>
      <p:pic>
        <p:nvPicPr>
          <p:cNvPr id="1982" name="Google Shape;1982;p254"/>
          <p:cNvPicPr preferRelativeResize="0"/>
          <p:nvPr/>
        </p:nvPicPr>
        <p:blipFill rotWithShape="1">
          <a:blip r:embed="rId5">
            <a:alphaModFix/>
          </a:blip>
          <a:srcRect b="0" l="0" r="0" t="0"/>
          <a:stretch/>
        </p:blipFill>
        <p:spPr>
          <a:xfrm>
            <a:off x="5143500" y="4351654"/>
            <a:ext cx="1733550" cy="361950"/>
          </a:xfrm>
          <a:prstGeom prst="rect">
            <a:avLst/>
          </a:prstGeom>
          <a:noFill/>
          <a:ln>
            <a:noFill/>
          </a:ln>
        </p:spPr>
      </p:pic>
      <p:pic>
        <p:nvPicPr>
          <p:cNvPr id="1983" name="Google Shape;1983;p254"/>
          <p:cNvPicPr preferRelativeResize="0"/>
          <p:nvPr/>
        </p:nvPicPr>
        <p:blipFill rotWithShape="1">
          <a:blip r:embed="rId6">
            <a:alphaModFix/>
          </a:blip>
          <a:srcRect b="0" l="0" r="0" t="0"/>
          <a:stretch/>
        </p:blipFill>
        <p:spPr>
          <a:xfrm>
            <a:off x="609600" y="5294544"/>
            <a:ext cx="4476750" cy="276225"/>
          </a:xfrm>
          <a:prstGeom prst="rect">
            <a:avLst/>
          </a:prstGeom>
          <a:noFill/>
          <a:ln>
            <a:noFill/>
          </a:ln>
        </p:spPr>
      </p:pic>
      <p:pic>
        <p:nvPicPr>
          <p:cNvPr id="1984" name="Google Shape;1984;p254"/>
          <p:cNvPicPr preferRelativeResize="0"/>
          <p:nvPr/>
        </p:nvPicPr>
        <p:blipFill rotWithShape="1">
          <a:blip r:embed="rId7">
            <a:alphaModFix/>
          </a:blip>
          <a:srcRect b="0" l="0" r="0" t="0"/>
          <a:stretch/>
        </p:blipFill>
        <p:spPr>
          <a:xfrm>
            <a:off x="5067300" y="5292883"/>
            <a:ext cx="3619500" cy="34290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pic>
        <p:nvPicPr>
          <p:cNvPr id="1989" name="Google Shape;1989;p255"/>
          <p:cNvPicPr preferRelativeResize="0"/>
          <p:nvPr>
            <p:ph idx="1" type="body"/>
          </p:nvPr>
        </p:nvPicPr>
        <p:blipFill rotWithShape="1">
          <a:blip r:embed="rId3">
            <a:alphaModFix/>
          </a:blip>
          <a:srcRect b="0" l="0" r="0" t="0"/>
          <a:stretch/>
        </p:blipFill>
        <p:spPr>
          <a:xfrm>
            <a:off x="685800" y="1466581"/>
            <a:ext cx="7534275" cy="3867150"/>
          </a:xfrm>
          <a:prstGeom prst="rect">
            <a:avLst/>
          </a:prstGeom>
          <a:noFill/>
          <a:ln>
            <a:noFill/>
          </a:ln>
        </p:spPr>
      </p:pic>
      <p:sp>
        <p:nvSpPr>
          <p:cNvPr id="1990" name="Google Shape;1990;p25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1" name="Google Shape;1991;p255"/>
          <p:cNvSpPr txBox="1"/>
          <p:nvPr>
            <p:ph type="title"/>
          </p:nvPr>
        </p:nvSpPr>
        <p:spPr>
          <a:xfrm>
            <a:off x="457200" y="274638"/>
            <a:ext cx="838200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Characteristic Vectors: Sets as Bit-Vectors</a:t>
            </a:r>
            <a:endParaRPr sz="3600"/>
          </a:p>
        </p:txBody>
      </p:sp>
      <p:pic>
        <p:nvPicPr>
          <p:cNvPr id="1992" name="Google Shape;1992;p255"/>
          <p:cNvPicPr preferRelativeResize="0"/>
          <p:nvPr/>
        </p:nvPicPr>
        <p:blipFill rotWithShape="1">
          <a:blip r:embed="rId4">
            <a:alphaModFix/>
          </a:blip>
          <a:srcRect b="0" l="0" r="0" t="0"/>
          <a:stretch/>
        </p:blipFill>
        <p:spPr>
          <a:xfrm>
            <a:off x="5029200" y="2667000"/>
            <a:ext cx="1323975" cy="342900"/>
          </a:xfrm>
          <a:prstGeom prst="rect">
            <a:avLst/>
          </a:prstGeom>
          <a:noFill/>
          <a:ln>
            <a:noFill/>
          </a:ln>
        </p:spPr>
      </p:pic>
      <p:pic>
        <p:nvPicPr>
          <p:cNvPr id="1993" name="Google Shape;1993;p255"/>
          <p:cNvPicPr preferRelativeResize="0"/>
          <p:nvPr/>
        </p:nvPicPr>
        <p:blipFill rotWithShape="1">
          <a:blip r:embed="rId5">
            <a:alphaModFix/>
          </a:blip>
          <a:srcRect b="0" l="0" r="0" t="0"/>
          <a:stretch/>
        </p:blipFill>
        <p:spPr>
          <a:xfrm>
            <a:off x="5107085" y="3400156"/>
            <a:ext cx="1466850" cy="28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256"/>
          <p:cNvSpPr txBox="1"/>
          <p:nvPr>
            <p:ph type="title"/>
          </p:nvPr>
        </p:nvSpPr>
        <p:spPr>
          <a:xfrm>
            <a:off x="457200" y="274638"/>
            <a:ext cx="822960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Sets operations using bit-strings</a:t>
            </a:r>
            <a:endParaRPr/>
          </a:p>
        </p:txBody>
      </p:sp>
      <p:pic>
        <p:nvPicPr>
          <p:cNvPr id="1999" name="Google Shape;1999;p256"/>
          <p:cNvPicPr preferRelativeResize="0"/>
          <p:nvPr>
            <p:ph idx="1" type="body"/>
          </p:nvPr>
        </p:nvPicPr>
        <p:blipFill rotWithShape="1">
          <a:blip r:embed="rId3">
            <a:alphaModFix/>
          </a:blip>
          <a:srcRect b="0" l="0" r="0" t="0"/>
          <a:stretch/>
        </p:blipFill>
        <p:spPr>
          <a:xfrm>
            <a:off x="262931" y="2230328"/>
            <a:ext cx="8618134" cy="3846512"/>
          </a:xfrm>
          <a:prstGeom prst="rect">
            <a:avLst/>
          </a:prstGeom>
          <a:noFill/>
          <a:ln>
            <a:noFill/>
          </a:ln>
        </p:spPr>
      </p:pic>
      <p:sp>
        <p:nvSpPr>
          <p:cNvPr id="2000" name="Google Shape;2000;p25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01" name="Google Shape;2001;p256"/>
          <p:cNvPicPr preferRelativeResize="0"/>
          <p:nvPr/>
        </p:nvPicPr>
        <p:blipFill rotWithShape="1">
          <a:blip r:embed="rId4">
            <a:alphaModFix/>
          </a:blip>
          <a:srcRect b="0" l="0" r="0" t="0"/>
          <a:stretch/>
        </p:blipFill>
        <p:spPr>
          <a:xfrm>
            <a:off x="2357435" y="1458803"/>
            <a:ext cx="4429125" cy="77152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257"/>
          <p:cNvSpPr txBox="1"/>
          <p:nvPr>
            <p:ph type="title"/>
          </p:nvPr>
        </p:nvSpPr>
        <p:spPr>
          <a:xfrm>
            <a:off x="457200" y="274638"/>
            <a:ext cx="822960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Sets operations using bit-strings</a:t>
            </a:r>
            <a:endParaRPr/>
          </a:p>
        </p:txBody>
      </p:sp>
      <p:sp>
        <p:nvSpPr>
          <p:cNvPr id="2007" name="Google Shape;2007;p25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08" name="Google Shape;2008;p257"/>
          <p:cNvPicPr preferRelativeResize="0"/>
          <p:nvPr/>
        </p:nvPicPr>
        <p:blipFill rotWithShape="1">
          <a:blip r:embed="rId3">
            <a:alphaModFix/>
          </a:blip>
          <a:srcRect b="0" l="0" r="0" t="0"/>
          <a:stretch/>
        </p:blipFill>
        <p:spPr>
          <a:xfrm>
            <a:off x="424375" y="2438400"/>
            <a:ext cx="8423207" cy="3720755"/>
          </a:xfrm>
          <a:prstGeom prst="rect">
            <a:avLst/>
          </a:prstGeom>
          <a:noFill/>
          <a:ln>
            <a:noFill/>
          </a:ln>
        </p:spPr>
      </p:pic>
      <p:pic>
        <p:nvPicPr>
          <p:cNvPr id="2009" name="Google Shape;2009;p257"/>
          <p:cNvPicPr preferRelativeResize="0"/>
          <p:nvPr/>
        </p:nvPicPr>
        <p:blipFill rotWithShape="1">
          <a:blip r:embed="rId4">
            <a:alphaModFix/>
          </a:blip>
          <a:srcRect b="0" l="0" r="0" t="0"/>
          <a:stretch/>
        </p:blipFill>
        <p:spPr>
          <a:xfrm>
            <a:off x="2357435" y="1458803"/>
            <a:ext cx="4429125" cy="771525"/>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258"/>
          <p:cNvSpPr txBox="1"/>
          <p:nvPr>
            <p:ph type="title"/>
          </p:nvPr>
        </p:nvSpPr>
        <p:spPr>
          <a:xfrm>
            <a:off x="457200" y="274638"/>
            <a:ext cx="822960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Sets operations using bit-strings</a:t>
            </a:r>
            <a:endParaRPr/>
          </a:p>
        </p:txBody>
      </p:sp>
      <p:pic>
        <p:nvPicPr>
          <p:cNvPr id="2015" name="Google Shape;2015;p258"/>
          <p:cNvPicPr preferRelativeResize="0"/>
          <p:nvPr>
            <p:ph idx="1" type="body"/>
          </p:nvPr>
        </p:nvPicPr>
        <p:blipFill rotWithShape="1">
          <a:blip r:embed="rId3">
            <a:alphaModFix/>
          </a:blip>
          <a:srcRect b="0" l="0" r="0" t="0"/>
          <a:stretch/>
        </p:blipFill>
        <p:spPr>
          <a:xfrm>
            <a:off x="357554" y="2339926"/>
            <a:ext cx="8329246" cy="4114800"/>
          </a:xfrm>
          <a:prstGeom prst="rect">
            <a:avLst/>
          </a:prstGeom>
          <a:noFill/>
          <a:ln>
            <a:noFill/>
          </a:ln>
        </p:spPr>
      </p:pic>
      <p:sp>
        <p:nvSpPr>
          <p:cNvPr id="2016" name="Google Shape;2016;p25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17" name="Google Shape;2017;p258"/>
          <p:cNvPicPr preferRelativeResize="0"/>
          <p:nvPr/>
        </p:nvPicPr>
        <p:blipFill rotWithShape="1">
          <a:blip r:embed="rId4">
            <a:alphaModFix/>
          </a:blip>
          <a:srcRect b="0" l="0" r="0" t="0"/>
          <a:stretch/>
        </p:blipFill>
        <p:spPr>
          <a:xfrm>
            <a:off x="2357435" y="1458803"/>
            <a:ext cx="4429125" cy="771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0000E5"/>
                </a:solidFill>
              </a:rPr>
              <a:t>1. Negation:</a:t>
            </a:r>
            <a:endParaRPr sz="3600"/>
          </a:p>
        </p:txBody>
      </p:sp>
      <p:sp>
        <p:nvSpPr>
          <p:cNvPr id="417" name="Google Shape;417;p52"/>
          <p:cNvSpPr txBox="1"/>
          <p:nvPr>
            <p:ph idx="1" type="body"/>
          </p:nvPr>
        </p:nvSpPr>
        <p:spPr>
          <a:xfrm>
            <a:off x="685800" y="3276600"/>
            <a:ext cx="8229600" cy="27781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Examples</a:t>
            </a:r>
            <a:endParaRPr/>
          </a:p>
          <a:p>
            <a:pPr indent="-285750" lvl="1" marL="742950" rtl="0" algn="l">
              <a:spcBef>
                <a:spcPts val="400"/>
              </a:spcBef>
              <a:spcAft>
                <a:spcPts val="0"/>
              </a:spcAft>
              <a:buSzPts val="2000"/>
              <a:buChar char="⚪"/>
            </a:pPr>
            <a:r>
              <a:rPr lang="en-US" sz="2000"/>
              <a:t>Find the negation of the proposition “Today is Friday.” and express this in simple English.</a:t>
            </a:r>
            <a:endParaRPr/>
          </a:p>
          <a:p>
            <a:pPr indent="-158750" lvl="1" marL="742950" rtl="0" algn="l">
              <a:spcBef>
                <a:spcPts val="400"/>
              </a:spcBef>
              <a:spcAft>
                <a:spcPts val="0"/>
              </a:spcAft>
              <a:buSzPts val="2000"/>
              <a:buNone/>
            </a:pPr>
            <a:r>
              <a:t/>
            </a:r>
            <a:endParaRPr sz="2000"/>
          </a:p>
          <a:p>
            <a:pPr indent="-158750" lvl="1" marL="742950" rtl="0" algn="l">
              <a:spcBef>
                <a:spcPts val="400"/>
              </a:spcBef>
              <a:spcAft>
                <a:spcPts val="0"/>
              </a:spcAft>
              <a:buSzPts val="2000"/>
              <a:buNone/>
            </a:pPr>
            <a:r>
              <a:t/>
            </a:r>
            <a:endParaRPr sz="2000"/>
          </a:p>
          <a:p>
            <a:pPr indent="-285750" lvl="1" marL="742950" rtl="0" algn="l">
              <a:spcBef>
                <a:spcPts val="400"/>
              </a:spcBef>
              <a:spcAft>
                <a:spcPts val="0"/>
              </a:spcAft>
              <a:buSzPts val="2000"/>
              <a:buChar char="⚪"/>
            </a:pPr>
            <a:r>
              <a:rPr lang="en-US" sz="2000"/>
              <a:t>Find the negation of the proposition “At least 10 mm of rain fell today in Karachi.” and express this in simple English.</a:t>
            </a:r>
            <a:endParaRPr/>
          </a:p>
          <a:p>
            <a:pPr indent="-114300" lvl="1" marL="742950" rtl="0" algn="l">
              <a:spcBef>
                <a:spcPts val="540"/>
              </a:spcBef>
              <a:spcAft>
                <a:spcPts val="0"/>
              </a:spcAft>
              <a:buSzPts val="2700"/>
              <a:buNone/>
            </a:pPr>
            <a:r>
              <a:t/>
            </a:r>
            <a:endParaRPr/>
          </a:p>
          <a:p>
            <a:pPr indent="-114300" lvl="1" marL="742950" rtl="0" algn="l">
              <a:spcBef>
                <a:spcPts val="540"/>
              </a:spcBef>
              <a:spcAft>
                <a:spcPts val="0"/>
              </a:spcAft>
              <a:buSzPts val="2700"/>
              <a:buNone/>
            </a:pPr>
            <a:r>
              <a:t/>
            </a:r>
            <a:endParaRPr>
              <a:solidFill>
                <a:schemeClr val="hlink"/>
              </a:solidFill>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
        <p:nvSpPr>
          <p:cNvPr id="418" name="Google Shape;418;p5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19" name="Google Shape;419;p52"/>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20" name="Google Shape;420;p52"/>
          <p:cNvSpPr txBox="1"/>
          <p:nvPr/>
        </p:nvSpPr>
        <p:spPr>
          <a:xfrm>
            <a:off x="685800" y="1481138"/>
            <a:ext cx="8153400" cy="1719262"/>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1:</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be a proposition. The negation of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denoted by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is the statement 		“It is not the case that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a:t>
            </a:r>
            <a:endParaRPr/>
          </a:p>
          <a:p>
            <a:pPr indent="0" lvl="1" marL="45720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The proposition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is read “not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The truth value of the negation of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is the opposite of the truth value of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a:t>
            </a:r>
            <a:endParaRPr/>
          </a:p>
        </p:txBody>
      </p:sp>
      <p:sp>
        <p:nvSpPr>
          <p:cNvPr id="421" name="Google Shape;421;p52"/>
          <p:cNvSpPr txBox="1"/>
          <p:nvPr/>
        </p:nvSpPr>
        <p:spPr>
          <a:xfrm>
            <a:off x="1447800" y="4341813"/>
            <a:ext cx="6858000" cy="915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The negation is “It is not the case that </a:t>
            </a:r>
            <a:r>
              <a:rPr b="0" i="1" lang="en-US" sz="1800" u="none" cap="none" strike="noStrike">
                <a:solidFill>
                  <a:schemeClr val="dk1"/>
                </a:solidFill>
                <a:latin typeface="Arial"/>
                <a:ea typeface="Arial"/>
                <a:cs typeface="Arial"/>
                <a:sym typeface="Arial"/>
              </a:rPr>
              <a:t>today is Friday</a:t>
            </a:r>
            <a:r>
              <a:rPr b="0" i="0" lang="en-US" sz="1800" u="none" cap="none" strike="noStrike">
                <a:solidFill>
                  <a:schemeClr val="dk1"/>
                </a:solidFill>
                <a:latin typeface="Arial"/>
                <a:ea typeface="Arial"/>
                <a:cs typeface="Arial"/>
                <a:sym typeface="Arial"/>
              </a:rPr>
              <a: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In simple English, “Today is not Friday.” or “It is not 	   	 Friday today.” </a:t>
            </a:r>
            <a:endParaRPr/>
          </a:p>
        </p:txBody>
      </p:sp>
      <p:sp>
        <p:nvSpPr>
          <p:cNvPr id="422" name="Google Shape;422;p52"/>
          <p:cNvSpPr txBox="1"/>
          <p:nvPr/>
        </p:nvSpPr>
        <p:spPr>
          <a:xfrm>
            <a:off x="1524000" y="5715000"/>
            <a:ext cx="6858000" cy="11906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The negation is “It is not the case that </a:t>
            </a:r>
            <a:r>
              <a:rPr b="0" i="1" lang="en-US" sz="1800" u="none" cap="none" strike="noStrike">
                <a:solidFill>
                  <a:schemeClr val="dk1"/>
                </a:solidFill>
                <a:latin typeface="Arial"/>
                <a:ea typeface="Arial"/>
                <a:cs typeface="Arial"/>
                <a:sym typeface="Arial"/>
              </a:rPr>
              <a:t>at least 10 mm 	 of rain fell today in Karachi</a:t>
            </a:r>
            <a:r>
              <a:rPr b="0" i="0" lang="en-US" sz="1800" u="none" cap="none" strike="noStrike">
                <a:solidFill>
                  <a:schemeClr val="dk1"/>
                </a:solidFill>
                <a:latin typeface="Arial"/>
                <a:ea typeface="Arial"/>
                <a:cs typeface="Arial"/>
                <a:sym typeface="Arial"/>
              </a:rPr>
              <a: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In simple English, “Less than 10 mm of rain fell today 	 in Karachi.”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500"/>
                                        <p:tgtEl>
                                          <p:spTgt spid="4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500"/>
                                        <p:tgtEl>
                                          <p:spTgt spid="42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259"/>
          <p:cNvSpPr txBox="1"/>
          <p:nvPr>
            <p:ph type="title"/>
          </p:nvPr>
        </p:nvSpPr>
        <p:spPr>
          <a:xfrm>
            <a:off x="457200" y="274638"/>
            <a:ext cx="822960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Sets as bit-vectors: Summary</a:t>
            </a:r>
            <a:endParaRPr/>
          </a:p>
        </p:txBody>
      </p:sp>
      <p:sp>
        <p:nvSpPr>
          <p:cNvPr id="2023" name="Google Shape;2023;p25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800"/>
              <a:buChar char="●"/>
            </a:pPr>
            <a:r>
              <a:rPr lang="en-US" sz="2800"/>
              <a:t>Sets can be represented as bit vectors, when universal set is ‘small’</a:t>
            </a:r>
            <a:endParaRPr/>
          </a:p>
          <a:p>
            <a:pPr indent="-342900" lvl="0" marL="342900" rtl="0" algn="just">
              <a:spcBef>
                <a:spcPts val="560"/>
              </a:spcBef>
              <a:spcAft>
                <a:spcPts val="0"/>
              </a:spcAft>
              <a:buSzPts val="2800"/>
              <a:buChar char="●"/>
            </a:pPr>
            <a:r>
              <a:rPr lang="en-US" sz="2800"/>
              <a:t>Also called characteristic vectors of sets</a:t>
            </a:r>
            <a:endParaRPr/>
          </a:p>
          <a:p>
            <a:pPr indent="-342900" lvl="0" marL="342900" rtl="0" algn="just">
              <a:spcBef>
                <a:spcPts val="560"/>
              </a:spcBef>
              <a:spcAft>
                <a:spcPts val="0"/>
              </a:spcAft>
              <a:buSzPts val="2800"/>
              <a:buChar char="●"/>
            </a:pPr>
            <a:r>
              <a:rPr lang="en-US" sz="2800"/>
              <a:t>Order of U is critical.</a:t>
            </a:r>
            <a:endParaRPr/>
          </a:p>
          <a:p>
            <a:pPr indent="-342900" lvl="0" marL="342900" rtl="0" algn="just">
              <a:spcBef>
                <a:spcPts val="560"/>
              </a:spcBef>
              <a:spcAft>
                <a:spcPts val="0"/>
              </a:spcAft>
              <a:buSzPts val="2800"/>
              <a:buChar char="●"/>
            </a:pPr>
            <a:r>
              <a:rPr lang="en-US" sz="2800"/>
              <a:t>Sets operations can be performed using bit-wise operators of programming language.</a:t>
            </a:r>
            <a:endParaRPr/>
          </a:p>
          <a:p>
            <a:pPr indent="-342900" lvl="0" marL="342900" rtl="0" algn="just">
              <a:spcBef>
                <a:spcPts val="560"/>
              </a:spcBef>
              <a:spcAft>
                <a:spcPts val="0"/>
              </a:spcAft>
              <a:buSzPts val="2800"/>
              <a:buChar char="●"/>
            </a:pPr>
            <a:r>
              <a:rPr lang="en-US" sz="2800"/>
              <a:t>More suitable for computer implementations.</a:t>
            </a:r>
            <a:endParaRPr/>
          </a:p>
          <a:p>
            <a:pPr indent="-342900" lvl="0" marL="342900" rtl="0" algn="just">
              <a:spcBef>
                <a:spcPts val="560"/>
              </a:spcBef>
              <a:spcAft>
                <a:spcPts val="0"/>
              </a:spcAft>
              <a:buSzPts val="2800"/>
              <a:buChar char="●"/>
            </a:pPr>
            <a:r>
              <a:rPr lang="en-US" sz="2800"/>
              <a:t>Only feasible when U is small.</a:t>
            </a:r>
            <a:endParaRPr/>
          </a:p>
        </p:txBody>
      </p:sp>
      <p:sp>
        <p:nvSpPr>
          <p:cNvPr id="2024" name="Google Shape;2024;p25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260"/>
          <p:cNvSpPr txBox="1"/>
          <p:nvPr>
            <p:ph type="title"/>
          </p:nvPr>
        </p:nvSpPr>
        <p:spPr>
          <a:xfrm>
            <a:off x="457200" y="274638"/>
            <a:ext cx="8229600" cy="868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Multiset</a:t>
            </a:r>
            <a:endParaRPr/>
          </a:p>
        </p:txBody>
      </p:sp>
      <p:pic>
        <p:nvPicPr>
          <p:cNvPr id="2030" name="Google Shape;2030;p260"/>
          <p:cNvPicPr preferRelativeResize="0"/>
          <p:nvPr>
            <p:ph idx="1" type="body"/>
          </p:nvPr>
        </p:nvPicPr>
        <p:blipFill rotWithShape="1">
          <a:blip r:embed="rId3">
            <a:alphaModFix/>
          </a:blip>
          <a:srcRect b="0" l="0" r="0" t="0"/>
          <a:stretch/>
        </p:blipFill>
        <p:spPr>
          <a:xfrm>
            <a:off x="409914" y="1497013"/>
            <a:ext cx="8724708" cy="4751387"/>
          </a:xfrm>
          <a:prstGeom prst="rect">
            <a:avLst/>
          </a:prstGeom>
          <a:noFill/>
          <a:ln>
            <a:noFill/>
          </a:ln>
        </p:spPr>
      </p:pic>
      <p:sp>
        <p:nvSpPr>
          <p:cNvPr id="2031" name="Google Shape;2031;p26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61"/>
          <p:cNvSpPr txBox="1"/>
          <p:nvPr>
            <p:ph type="title"/>
          </p:nvPr>
        </p:nvSpPr>
        <p:spPr>
          <a:xfrm>
            <a:off x="457200" y="274638"/>
            <a:ext cx="822960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Multisets: Terminology</a:t>
            </a:r>
            <a:endParaRPr/>
          </a:p>
        </p:txBody>
      </p:sp>
      <p:sp>
        <p:nvSpPr>
          <p:cNvPr id="2037" name="Google Shape;2037;p26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38" name="Google Shape;2038;p261"/>
          <p:cNvPicPr preferRelativeResize="0"/>
          <p:nvPr/>
        </p:nvPicPr>
        <p:blipFill rotWithShape="1">
          <a:blip r:embed="rId3">
            <a:alphaModFix/>
          </a:blip>
          <a:srcRect b="0" l="0" r="0" t="0"/>
          <a:stretch/>
        </p:blipFill>
        <p:spPr>
          <a:xfrm>
            <a:off x="342900" y="1546934"/>
            <a:ext cx="8648700" cy="428236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262"/>
          <p:cNvSpPr txBox="1"/>
          <p:nvPr>
            <p:ph type="title"/>
          </p:nvPr>
        </p:nvSpPr>
        <p:spPr>
          <a:xfrm>
            <a:off x="457200" y="274638"/>
            <a:ext cx="822960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Multisets: Multiplicity</a:t>
            </a:r>
            <a:endParaRPr/>
          </a:p>
        </p:txBody>
      </p:sp>
      <p:pic>
        <p:nvPicPr>
          <p:cNvPr id="2044" name="Google Shape;2044;p262"/>
          <p:cNvPicPr preferRelativeResize="0"/>
          <p:nvPr>
            <p:ph idx="1" type="body"/>
          </p:nvPr>
        </p:nvPicPr>
        <p:blipFill rotWithShape="1">
          <a:blip r:embed="rId3">
            <a:alphaModFix/>
          </a:blip>
          <a:srcRect b="0" l="0" r="0" t="0"/>
          <a:stretch/>
        </p:blipFill>
        <p:spPr>
          <a:xfrm>
            <a:off x="152400" y="1447800"/>
            <a:ext cx="8839200" cy="4318000"/>
          </a:xfrm>
          <a:prstGeom prst="rect">
            <a:avLst/>
          </a:prstGeom>
          <a:noFill/>
          <a:ln>
            <a:noFill/>
          </a:ln>
        </p:spPr>
      </p:pic>
      <p:sp>
        <p:nvSpPr>
          <p:cNvPr id="2045" name="Google Shape;2045;p26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263"/>
          <p:cNvSpPr txBox="1"/>
          <p:nvPr>
            <p:ph type="title"/>
          </p:nvPr>
        </p:nvSpPr>
        <p:spPr>
          <a:xfrm>
            <a:off x="457200" y="274638"/>
            <a:ext cx="822960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Multisets: Union</a:t>
            </a:r>
            <a:endParaRPr/>
          </a:p>
        </p:txBody>
      </p:sp>
      <p:pic>
        <p:nvPicPr>
          <p:cNvPr id="2051" name="Google Shape;2051;p263"/>
          <p:cNvPicPr preferRelativeResize="0"/>
          <p:nvPr>
            <p:ph idx="1" type="body"/>
          </p:nvPr>
        </p:nvPicPr>
        <p:blipFill rotWithShape="1">
          <a:blip r:embed="rId3">
            <a:alphaModFix/>
          </a:blip>
          <a:srcRect b="0" l="0" r="0" t="0"/>
          <a:stretch/>
        </p:blipFill>
        <p:spPr>
          <a:xfrm>
            <a:off x="111977" y="1600200"/>
            <a:ext cx="8920045" cy="4127500"/>
          </a:xfrm>
          <a:prstGeom prst="rect">
            <a:avLst/>
          </a:prstGeom>
          <a:noFill/>
          <a:ln>
            <a:noFill/>
          </a:ln>
        </p:spPr>
      </p:pic>
      <p:sp>
        <p:nvSpPr>
          <p:cNvPr id="2052" name="Google Shape;2052;p26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264"/>
          <p:cNvSpPr txBox="1"/>
          <p:nvPr>
            <p:ph type="title"/>
          </p:nvPr>
        </p:nvSpPr>
        <p:spPr>
          <a:xfrm>
            <a:off x="457200" y="274638"/>
            <a:ext cx="822960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Multisets: Intersection</a:t>
            </a:r>
            <a:endParaRPr/>
          </a:p>
        </p:txBody>
      </p:sp>
      <p:pic>
        <p:nvPicPr>
          <p:cNvPr id="2058" name="Google Shape;2058;p264"/>
          <p:cNvPicPr preferRelativeResize="0"/>
          <p:nvPr>
            <p:ph idx="1" type="body"/>
          </p:nvPr>
        </p:nvPicPr>
        <p:blipFill rotWithShape="1">
          <a:blip r:embed="rId3">
            <a:alphaModFix/>
          </a:blip>
          <a:srcRect b="0" l="0" r="0" t="0"/>
          <a:stretch/>
        </p:blipFill>
        <p:spPr>
          <a:xfrm>
            <a:off x="157079" y="1524000"/>
            <a:ext cx="8986921" cy="4232275"/>
          </a:xfrm>
          <a:prstGeom prst="rect">
            <a:avLst/>
          </a:prstGeom>
          <a:noFill/>
          <a:ln>
            <a:noFill/>
          </a:ln>
        </p:spPr>
      </p:pic>
      <p:sp>
        <p:nvSpPr>
          <p:cNvPr id="2059" name="Google Shape;2059;p26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265"/>
          <p:cNvSpPr txBox="1"/>
          <p:nvPr>
            <p:ph type="title"/>
          </p:nvPr>
        </p:nvSpPr>
        <p:spPr>
          <a:xfrm>
            <a:off x="457200" y="274638"/>
            <a:ext cx="822960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Multisets: Sum</a:t>
            </a:r>
            <a:endParaRPr/>
          </a:p>
        </p:txBody>
      </p:sp>
      <p:pic>
        <p:nvPicPr>
          <p:cNvPr id="2065" name="Google Shape;2065;p265"/>
          <p:cNvPicPr preferRelativeResize="0"/>
          <p:nvPr>
            <p:ph idx="1" type="body"/>
          </p:nvPr>
        </p:nvPicPr>
        <p:blipFill rotWithShape="1">
          <a:blip r:embed="rId3">
            <a:alphaModFix/>
          </a:blip>
          <a:srcRect b="0" l="0" r="0" t="0"/>
          <a:stretch/>
        </p:blipFill>
        <p:spPr>
          <a:xfrm>
            <a:off x="311943" y="1512220"/>
            <a:ext cx="8520113" cy="4698666"/>
          </a:xfrm>
          <a:prstGeom prst="rect">
            <a:avLst/>
          </a:prstGeom>
          <a:noFill/>
          <a:ln>
            <a:noFill/>
          </a:ln>
        </p:spPr>
      </p:pic>
      <p:sp>
        <p:nvSpPr>
          <p:cNvPr id="2066" name="Google Shape;2066;p26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2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Multisets: Difference</a:t>
            </a:r>
            <a:endParaRPr/>
          </a:p>
        </p:txBody>
      </p:sp>
      <p:sp>
        <p:nvSpPr>
          <p:cNvPr id="2072" name="Google Shape;2072;p26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73" name="Google Shape;2073;p266"/>
          <p:cNvPicPr preferRelativeResize="0"/>
          <p:nvPr/>
        </p:nvPicPr>
        <p:blipFill rotWithShape="1">
          <a:blip r:embed="rId3">
            <a:alphaModFix/>
          </a:blip>
          <a:srcRect b="0" l="0" r="0" t="0"/>
          <a:stretch/>
        </p:blipFill>
        <p:spPr>
          <a:xfrm>
            <a:off x="342900" y="1417638"/>
            <a:ext cx="8496300" cy="4983161"/>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2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The Set-of-Words Vector Model for Text Representation</a:t>
            </a:r>
            <a:endParaRPr/>
          </a:p>
        </p:txBody>
      </p:sp>
      <p:pic>
        <p:nvPicPr>
          <p:cNvPr id="2079" name="Google Shape;2079;p267"/>
          <p:cNvPicPr preferRelativeResize="0"/>
          <p:nvPr>
            <p:ph idx="1" type="body"/>
          </p:nvPr>
        </p:nvPicPr>
        <p:blipFill rotWithShape="1">
          <a:blip r:embed="rId3">
            <a:alphaModFix/>
          </a:blip>
          <a:srcRect b="0" l="0" r="0" t="0"/>
          <a:stretch/>
        </p:blipFill>
        <p:spPr>
          <a:xfrm>
            <a:off x="316406" y="1676400"/>
            <a:ext cx="8511187" cy="4419600"/>
          </a:xfrm>
          <a:prstGeom prst="rect">
            <a:avLst/>
          </a:prstGeom>
          <a:noFill/>
          <a:ln>
            <a:noFill/>
          </a:ln>
        </p:spPr>
      </p:pic>
      <p:sp>
        <p:nvSpPr>
          <p:cNvPr id="2080" name="Google Shape;2080;p26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268"/>
          <p:cNvSpPr txBox="1"/>
          <p:nvPr>
            <p:ph type="title"/>
          </p:nvPr>
        </p:nvSpPr>
        <p:spPr>
          <a:xfrm>
            <a:off x="304800" y="304800"/>
            <a:ext cx="8610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The Bag of words Vector Model for Text Representation</a:t>
            </a:r>
            <a:endParaRPr sz="3600"/>
          </a:p>
        </p:txBody>
      </p:sp>
      <p:pic>
        <p:nvPicPr>
          <p:cNvPr id="2086" name="Google Shape;2086;p268"/>
          <p:cNvPicPr preferRelativeResize="0"/>
          <p:nvPr>
            <p:ph idx="1" type="body"/>
          </p:nvPr>
        </p:nvPicPr>
        <p:blipFill rotWithShape="1">
          <a:blip r:embed="rId3">
            <a:alphaModFix/>
          </a:blip>
          <a:srcRect b="0" l="0" r="0" t="0"/>
          <a:stretch/>
        </p:blipFill>
        <p:spPr>
          <a:xfrm>
            <a:off x="448313" y="1676400"/>
            <a:ext cx="8467087" cy="4343400"/>
          </a:xfrm>
          <a:prstGeom prst="rect">
            <a:avLst/>
          </a:prstGeom>
          <a:noFill/>
          <a:ln>
            <a:noFill/>
          </a:ln>
        </p:spPr>
      </p:pic>
      <p:sp>
        <p:nvSpPr>
          <p:cNvPr id="2087" name="Google Shape;2087;p26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Negation:</a:t>
            </a:r>
            <a:endParaRPr/>
          </a:p>
        </p:txBody>
      </p:sp>
      <p:sp>
        <p:nvSpPr>
          <p:cNvPr id="428" name="Google Shape;428;p53"/>
          <p:cNvSpPr txBox="1"/>
          <p:nvPr>
            <p:ph idx="1" type="body"/>
          </p:nvPr>
        </p:nvSpPr>
        <p:spPr>
          <a:xfrm>
            <a:off x="457200" y="1600200"/>
            <a:ext cx="83820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Note: Always assume fixed times, fixed places, and particular people unless otherwise noted.</a:t>
            </a:r>
            <a:endParaRPr/>
          </a:p>
          <a:p>
            <a:pPr indent="-342900" lvl="0" marL="342900" rtl="0" algn="l">
              <a:spcBef>
                <a:spcPts val="400"/>
              </a:spcBef>
              <a:spcAft>
                <a:spcPts val="0"/>
              </a:spcAft>
              <a:buSzPts val="2000"/>
              <a:buChar char="●"/>
            </a:pPr>
            <a:r>
              <a:rPr lang="en-US" sz="2000"/>
              <a:t>Truth table:</a:t>
            </a:r>
            <a:endParaRPr/>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215900" lvl="0" marL="342900" rtl="0" algn="l">
              <a:spcBef>
                <a:spcPts val="400"/>
              </a:spcBef>
              <a:spcAft>
                <a:spcPts val="0"/>
              </a:spcAft>
              <a:buSzPts val="2000"/>
              <a:buNone/>
            </a:pPr>
            <a:r>
              <a:t/>
            </a:r>
            <a:endParaRPr sz="2000"/>
          </a:p>
          <a:p>
            <a:pPr indent="-171450" lvl="1" marL="742950" rtl="0" algn="l">
              <a:spcBef>
                <a:spcPts val="360"/>
              </a:spcBef>
              <a:spcAft>
                <a:spcPts val="0"/>
              </a:spcAft>
              <a:buSzPts val="1800"/>
              <a:buNone/>
            </a:pPr>
            <a:r>
              <a:t/>
            </a:r>
            <a:endParaRPr sz="1800">
              <a:solidFill>
                <a:schemeClr val="hlink"/>
              </a:solidFill>
            </a:endParaRPr>
          </a:p>
          <a:p>
            <a:pPr indent="-171450" lvl="1" marL="742950" rtl="0" algn="l">
              <a:spcBef>
                <a:spcPts val="360"/>
              </a:spcBef>
              <a:spcAft>
                <a:spcPts val="0"/>
              </a:spcAft>
              <a:buSzPts val="1800"/>
              <a:buNone/>
            </a:pPr>
            <a:r>
              <a:t/>
            </a:r>
            <a:endParaRPr sz="1800">
              <a:solidFill>
                <a:schemeClr val="hlink"/>
              </a:solidFill>
            </a:endParaRPr>
          </a:p>
          <a:p>
            <a:pPr indent="-139700" lvl="1" marL="742950" rtl="0" algn="l">
              <a:spcBef>
                <a:spcPts val="460"/>
              </a:spcBef>
              <a:spcAft>
                <a:spcPts val="0"/>
              </a:spcAft>
              <a:buSzPts val="2300"/>
              <a:buNone/>
            </a:pPr>
            <a:r>
              <a:t/>
            </a:r>
            <a:endParaRPr sz="2300"/>
          </a:p>
          <a:p>
            <a:pPr indent="-139700" lvl="1" marL="742950" rtl="0" algn="l">
              <a:spcBef>
                <a:spcPts val="460"/>
              </a:spcBef>
              <a:spcAft>
                <a:spcPts val="0"/>
              </a:spcAft>
              <a:buSzPts val="2300"/>
              <a:buNone/>
            </a:pPr>
            <a:r>
              <a:t/>
            </a:r>
            <a:endParaRPr sz="23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graphicFrame>
        <p:nvGraphicFramePr>
          <p:cNvPr id="429" name="Google Shape;429;p53"/>
          <p:cNvGraphicFramePr/>
          <p:nvPr/>
        </p:nvGraphicFramePr>
        <p:xfrm>
          <a:off x="2514600" y="2362200"/>
          <a:ext cx="3000000" cy="3000000"/>
        </p:xfrm>
        <a:graphic>
          <a:graphicData uri="http://schemas.openxmlformats.org/drawingml/2006/table">
            <a:tbl>
              <a:tblPr>
                <a:noFill/>
                <a:tableStyleId>{B8C21D3B-2451-4451-8867-7A4002511FC3}</a:tableStyleId>
              </a:tblPr>
              <a:tblGrid>
                <a:gridCol w="1676400"/>
                <a:gridCol w="1676400"/>
              </a:tblGrid>
              <a:tr h="701000">
                <a:tc gridSpan="2">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The Truth Table for the Negation of a Proposition.</a:t>
                      </a:r>
                      <a:endParaRPr/>
                    </a:p>
                  </a:txBody>
                  <a:tcPr marT="45700" marB="457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396200">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r>
                        <a:rPr b="0" i="1" lang="en-US" sz="2000" u="none" cap="none" strike="noStrike">
                          <a:solidFill>
                            <a:schemeClr val="dk1"/>
                          </a:solidFill>
                          <a:latin typeface="Arial"/>
                          <a:ea typeface="Arial"/>
                          <a:cs typeface="Arial"/>
                          <a:sym typeface="Arial"/>
                        </a:rPr>
                        <a:t>p</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030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30" name="Google Shape;430;p5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31" name="Google Shape;431;p53"/>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descr="Screen Clipping" id="432" name="Google Shape;432;p53"/>
          <p:cNvPicPr preferRelativeResize="0"/>
          <p:nvPr/>
        </p:nvPicPr>
        <p:blipFill rotWithShape="1">
          <a:blip r:embed="rId3">
            <a:alphaModFix/>
          </a:blip>
          <a:srcRect b="4414" l="31735" r="2811" t="46434"/>
          <a:stretch/>
        </p:blipFill>
        <p:spPr>
          <a:xfrm>
            <a:off x="1676400" y="4379913"/>
            <a:ext cx="5029200" cy="220980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269"/>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rtl="0" algn="r">
              <a:spcBef>
                <a:spcPts val="0"/>
              </a:spcBef>
              <a:spcAft>
                <a:spcPts val="0"/>
              </a:spcAft>
              <a:buClr>
                <a:srgbClr val="4CE0EA"/>
              </a:buClr>
              <a:buSzPts val="5600"/>
              <a:buFont typeface="Calibri"/>
              <a:buNone/>
            </a:pPr>
            <a:r>
              <a:rPr lang="en-US"/>
              <a:t>Functions</a:t>
            </a:r>
            <a:endParaRPr/>
          </a:p>
        </p:txBody>
      </p:sp>
      <p:sp>
        <p:nvSpPr>
          <p:cNvPr id="2093" name="Google Shape;2093;p269"/>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p>
            <a:pPr indent="0" lvl="0" marL="0" marR="45720" rtl="0" algn="r">
              <a:spcBef>
                <a:spcPts val="0"/>
              </a:spcBef>
              <a:spcAft>
                <a:spcPts val="0"/>
              </a:spcAft>
              <a:buSzPts val="2470"/>
              <a:buNone/>
            </a:pPr>
            <a:r>
              <a:rPr lang="en-US"/>
              <a:t>Section 2.3</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27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Section Summary</a:t>
            </a:r>
            <a:endParaRPr/>
          </a:p>
        </p:txBody>
      </p:sp>
      <p:sp>
        <p:nvSpPr>
          <p:cNvPr id="2099" name="Google Shape;2099;p270"/>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Definition of a Function.</a:t>
            </a:r>
            <a:endParaRPr/>
          </a:p>
          <a:p>
            <a:pPr indent="-246888" lvl="1" marL="640080" rtl="0" algn="l">
              <a:spcBef>
                <a:spcPts val="480"/>
              </a:spcBef>
              <a:spcAft>
                <a:spcPts val="0"/>
              </a:spcAft>
              <a:buSzPts val="2040"/>
              <a:buChar char="⚫"/>
            </a:pPr>
            <a:r>
              <a:rPr lang="en-US"/>
              <a:t>Domain, Codomain</a:t>
            </a:r>
            <a:endParaRPr/>
          </a:p>
          <a:p>
            <a:pPr indent="-246888" lvl="1" marL="640080" rtl="0" algn="l">
              <a:spcBef>
                <a:spcPts val="480"/>
              </a:spcBef>
              <a:spcAft>
                <a:spcPts val="0"/>
              </a:spcAft>
              <a:buSzPts val="2040"/>
              <a:buChar char="⚫"/>
            </a:pPr>
            <a:r>
              <a:rPr lang="en-US"/>
              <a:t>Image, Pre image</a:t>
            </a:r>
            <a:endParaRPr/>
          </a:p>
          <a:p>
            <a:pPr indent="-274320" lvl="0" marL="274320" rtl="0" algn="l">
              <a:spcBef>
                <a:spcPts val="520"/>
              </a:spcBef>
              <a:spcAft>
                <a:spcPts val="0"/>
              </a:spcAft>
              <a:buSzPts val="2470"/>
              <a:buChar char="⚫"/>
            </a:pPr>
            <a:r>
              <a:rPr lang="en-US"/>
              <a:t>Injection, Surjection, Bijection</a:t>
            </a:r>
            <a:endParaRPr/>
          </a:p>
          <a:p>
            <a:pPr indent="-274320" lvl="0" marL="274320" rtl="0" algn="l">
              <a:spcBef>
                <a:spcPts val="520"/>
              </a:spcBef>
              <a:spcAft>
                <a:spcPts val="0"/>
              </a:spcAft>
              <a:buSzPts val="2470"/>
              <a:buChar char="⚫"/>
            </a:pPr>
            <a:r>
              <a:rPr lang="en-US"/>
              <a:t>Inverse Function</a:t>
            </a:r>
            <a:endParaRPr/>
          </a:p>
          <a:p>
            <a:pPr indent="-274320" lvl="0" marL="274320" rtl="0" algn="l">
              <a:spcBef>
                <a:spcPts val="520"/>
              </a:spcBef>
              <a:spcAft>
                <a:spcPts val="0"/>
              </a:spcAft>
              <a:buSzPts val="2470"/>
              <a:buChar char="⚫"/>
            </a:pPr>
            <a:r>
              <a:rPr lang="en-US"/>
              <a:t>Function Composition</a:t>
            </a:r>
            <a:endParaRPr/>
          </a:p>
          <a:p>
            <a:pPr indent="-274320" lvl="0" marL="274320" rtl="0" algn="l">
              <a:spcBef>
                <a:spcPts val="520"/>
              </a:spcBef>
              <a:spcAft>
                <a:spcPts val="0"/>
              </a:spcAft>
              <a:buSzPts val="2470"/>
              <a:buChar char="⚫"/>
            </a:pPr>
            <a:r>
              <a:rPr lang="en-US"/>
              <a:t>Graphing Functions</a:t>
            </a:r>
            <a:endParaRPr/>
          </a:p>
          <a:p>
            <a:pPr indent="-274320" lvl="0" marL="274320" rtl="0" algn="l">
              <a:spcBef>
                <a:spcPts val="520"/>
              </a:spcBef>
              <a:spcAft>
                <a:spcPts val="0"/>
              </a:spcAft>
              <a:buSzPts val="2470"/>
              <a:buChar char="⚫"/>
            </a:pPr>
            <a:r>
              <a:rPr lang="en-US"/>
              <a:t>Floor, Ceiling, Factorial</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271"/>
          <p:cNvSpPr txBox="1"/>
          <p:nvPr>
            <p:ph type="title"/>
          </p:nvPr>
        </p:nvSpPr>
        <p:spPr>
          <a:xfrm>
            <a:off x="431800" y="215146"/>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Functions</a:t>
            </a:r>
            <a:endParaRPr/>
          </a:p>
        </p:txBody>
      </p:sp>
      <p:sp>
        <p:nvSpPr>
          <p:cNvPr id="2105" name="Google Shape;2105;p271"/>
          <p:cNvSpPr txBox="1"/>
          <p:nvPr>
            <p:ph idx="1" type="body"/>
          </p:nvPr>
        </p:nvSpPr>
        <p:spPr>
          <a:xfrm>
            <a:off x="457200" y="1358146"/>
            <a:ext cx="8229600" cy="4966454"/>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Let </a:t>
            </a:r>
            <a:r>
              <a:rPr i="1" lang="en-US"/>
              <a:t>A</a:t>
            </a:r>
            <a:r>
              <a:rPr lang="en-US"/>
              <a:t> and </a:t>
            </a:r>
            <a:r>
              <a:rPr i="1" lang="en-US"/>
              <a:t>B </a:t>
            </a:r>
            <a:r>
              <a:rPr lang="en-US"/>
              <a:t>be nonempty sets. A </a:t>
            </a:r>
            <a:r>
              <a:rPr i="1" lang="en-US"/>
              <a:t>function</a:t>
            </a:r>
            <a:r>
              <a:rPr lang="en-US"/>
              <a:t> </a:t>
            </a:r>
            <a:r>
              <a:rPr lang="en-US" sz="2000">
                <a:latin typeface="Quintessential"/>
                <a:ea typeface="Quintessential"/>
                <a:cs typeface="Quintessential"/>
                <a:sym typeface="Quintessential"/>
              </a:rPr>
              <a:t>f</a:t>
            </a:r>
            <a:r>
              <a:rPr lang="en-US">
                <a:latin typeface="Quintessential"/>
                <a:ea typeface="Quintessential"/>
                <a:cs typeface="Quintessential"/>
                <a:sym typeface="Quintessential"/>
              </a:rPr>
              <a:t>  </a:t>
            </a:r>
            <a:r>
              <a:rPr lang="en-US"/>
              <a:t>from </a:t>
            </a:r>
            <a:r>
              <a:rPr i="1" lang="en-US"/>
              <a:t>A</a:t>
            </a:r>
            <a:r>
              <a:rPr lang="en-US"/>
              <a:t> to </a:t>
            </a:r>
            <a:r>
              <a:rPr i="1" lang="en-US"/>
              <a:t>B</a:t>
            </a:r>
            <a:r>
              <a:rPr lang="en-US"/>
              <a:t>, denoted </a:t>
            </a:r>
            <a:r>
              <a:rPr lang="en-US">
                <a:latin typeface="Quintessential"/>
                <a:ea typeface="Quintessential"/>
                <a:cs typeface="Quintessential"/>
                <a:sym typeface="Quintessential"/>
              </a:rPr>
              <a:t>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 </a:t>
            </a:r>
            <a:r>
              <a:rPr i="1" lang="en-US"/>
              <a:t>A</a:t>
            </a:r>
            <a:r>
              <a:rPr lang="en-US">
                <a:latin typeface="Cambria Math"/>
                <a:ea typeface="Cambria Math"/>
                <a:cs typeface="Cambria Math"/>
                <a:sym typeface="Cambria Math"/>
              </a:rPr>
              <a:t> → </a:t>
            </a:r>
            <a:r>
              <a:rPr i="1" lang="en-US"/>
              <a:t>B</a:t>
            </a:r>
            <a:r>
              <a:rPr b="1" lang="en-US">
                <a:latin typeface="Cambria Math"/>
                <a:ea typeface="Cambria Math"/>
                <a:cs typeface="Cambria Math"/>
                <a:sym typeface="Cambria Math"/>
              </a:rPr>
              <a:t> </a:t>
            </a:r>
            <a:r>
              <a:rPr lang="en-US">
                <a:latin typeface="Cambria Math"/>
                <a:ea typeface="Cambria Math"/>
                <a:cs typeface="Cambria Math"/>
                <a:sym typeface="Cambria Math"/>
              </a:rPr>
              <a:t>is an assignment of each element of </a:t>
            </a:r>
            <a:r>
              <a:rPr i="1" lang="en-US"/>
              <a:t>A</a:t>
            </a:r>
            <a:r>
              <a:rPr lang="en-US">
                <a:latin typeface="Cambria Math"/>
                <a:ea typeface="Cambria Math"/>
                <a:cs typeface="Cambria Math"/>
                <a:sym typeface="Cambria Math"/>
              </a:rPr>
              <a:t> to exactly one element of </a:t>
            </a:r>
            <a:r>
              <a:rPr i="1" lang="en-US"/>
              <a:t>B</a:t>
            </a:r>
            <a:r>
              <a:rPr lang="en-US">
                <a:latin typeface="Cambria Math"/>
                <a:ea typeface="Cambria Math"/>
                <a:cs typeface="Cambria Math"/>
                <a:sym typeface="Cambria Math"/>
              </a:rPr>
              <a:t>.  We write</a:t>
            </a:r>
            <a:r>
              <a:rPr lang="en-US"/>
              <a:t>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b="1" lang="en-US">
                <a:latin typeface="Cambria Math"/>
                <a:ea typeface="Cambria Math"/>
                <a:cs typeface="Cambria Math"/>
                <a:sym typeface="Cambria Math"/>
              </a:rPr>
              <a:t>  </a:t>
            </a:r>
            <a:r>
              <a:rPr lang="en-US">
                <a:latin typeface="Cambria Math"/>
                <a:ea typeface="Cambria Math"/>
                <a:cs typeface="Cambria Math"/>
                <a:sym typeface="Cambria Math"/>
              </a:rPr>
              <a:t>if </a:t>
            </a:r>
            <a:r>
              <a:rPr i="1" lang="en-US">
                <a:latin typeface="Cambria Math"/>
                <a:ea typeface="Cambria Math"/>
                <a:cs typeface="Cambria Math"/>
                <a:sym typeface="Cambria Math"/>
              </a:rPr>
              <a:t>b</a:t>
            </a:r>
            <a:r>
              <a:rPr lang="en-US">
                <a:latin typeface="Cambria Math"/>
                <a:ea typeface="Cambria Math"/>
                <a:cs typeface="Cambria Math"/>
                <a:sym typeface="Cambria Math"/>
              </a:rPr>
              <a:t> is the unique element of </a:t>
            </a:r>
            <a:r>
              <a:rPr i="1" lang="en-US"/>
              <a:t>B</a:t>
            </a:r>
            <a:r>
              <a:rPr lang="en-US">
                <a:latin typeface="Cambria Math"/>
                <a:ea typeface="Cambria Math"/>
                <a:cs typeface="Cambria Math"/>
                <a:sym typeface="Cambria Math"/>
              </a:rPr>
              <a:t> assigned by the function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 to the element </a:t>
            </a:r>
            <a:r>
              <a:rPr i="1" lang="en-US"/>
              <a:t>a</a:t>
            </a:r>
            <a:r>
              <a:rPr lang="en-US">
                <a:latin typeface="Cambria Math"/>
                <a:ea typeface="Cambria Math"/>
                <a:cs typeface="Cambria Math"/>
                <a:sym typeface="Cambria Math"/>
              </a:rPr>
              <a:t> of </a:t>
            </a:r>
            <a:r>
              <a:rPr i="1" lang="en-US"/>
              <a:t>A</a:t>
            </a:r>
            <a:r>
              <a:rPr lang="en-US">
                <a:latin typeface="Cambria Math"/>
                <a:ea typeface="Cambria Math"/>
                <a:cs typeface="Cambria Math"/>
                <a:sym typeface="Cambria Math"/>
              </a:rPr>
              <a:t>. </a:t>
            </a:r>
            <a:endParaRPr/>
          </a:p>
          <a:p>
            <a:pPr indent="-274320" lvl="0" marL="274320" rtl="0" algn="l">
              <a:spcBef>
                <a:spcPts val="520"/>
              </a:spcBef>
              <a:spcAft>
                <a:spcPts val="0"/>
              </a:spcAft>
              <a:buSzPts val="2470"/>
              <a:buChar char="⚫"/>
            </a:pPr>
            <a:r>
              <a:rPr lang="en-US">
                <a:latin typeface="Cambria Math"/>
                <a:ea typeface="Cambria Math"/>
                <a:cs typeface="Cambria Math"/>
                <a:sym typeface="Cambria Math"/>
              </a:rPr>
              <a:t>Functions are sometimes</a:t>
            </a:r>
            <a:endParaRPr/>
          </a:p>
          <a:p>
            <a:pPr indent="-274320" lvl="0" marL="274320" rtl="0" algn="l">
              <a:spcBef>
                <a:spcPts val="520"/>
              </a:spcBef>
              <a:spcAft>
                <a:spcPts val="0"/>
              </a:spcAft>
              <a:buSzPts val="2470"/>
              <a:buNone/>
            </a:pPr>
            <a:r>
              <a:rPr lang="en-US">
                <a:latin typeface="Cambria Math"/>
                <a:ea typeface="Cambria Math"/>
                <a:cs typeface="Cambria Math"/>
                <a:sym typeface="Cambria Math"/>
              </a:rPr>
              <a:t>     called </a:t>
            </a:r>
            <a:r>
              <a:rPr i="1" lang="en-US"/>
              <a:t>mappings</a:t>
            </a:r>
            <a:r>
              <a:rPr lang="en-US">
                <a:latin typeface="Cambria Math"/>
                <a:ea typeface="Cambria Math"/>
                <a:cs typeface="Cambria Math"/>
                <a:sym typeface="Cambria Math"/>
              </a:rPr>
              <a:t> or </a:t>
            </a:r>
            <a:endParaRPr/>
          </a:p>
          <a:p>
            <a:pPr indent="-274320" lvl="0" marL="274320" rtl="0" algn="l">
              <a:spcBef>
                <a:spcPts val="520"/>
              </a:spcBef>
              <a:spcAft>
                <a:spcPts val="0"/>
              </a:spcAft>
              <a:buSzPts val="2470"/>
              <a:buNone/>
            </a:pPr>
            <a:r>
              <a:rPr lang="en-US">
                <a:latin typeface="Cambria Math"/>
                <a:ea typeface="Cambria Math"/>
                <a:cs typeface="Cambria Math"/>
                <a:sym typeface="Cambria Math"/>
              </a:rPr>
              <a:t>     </a:t>
            </a:r>
            <a:r>
              <a:rPr i="1" lang="en-US"/>
              <a:t>transformations</a:t>
            </a:r>
            <a:r>
              <a:rPr lang="en-US">
                <a:latin typeface="Cambria Math"/>
                <a:ea typeface="Cambria Math"/>
                <a:cs typeface="Cambria Math"/>
                <a:sym typeface="Cambria Math"/>
              </a:rPr>
              <a:t>.</a:t>
            </a:r>
            <a:endParaRPr b="1">
              <a:latin typeface="Cambria Math"/>
              <a:ea typeface="Cambria Math"/>
              <a:cs typeface="Cambria Math"/>
              <a:sym typeface="Cambria Math"/>
            </a:endParaRPr>
          </a:p>
          <a:p>
            <a:pPr indent="-274320" lvl="0" marL="274320" rtl="0" algn="l">
              <a:spcBef>
                <a:spcPts val="520"/>
              </a:spcBef>
              <a:spcAft>
                <a:spcPts val="0"/>
              </a:spcAft>
              <a:buSzPts val="2470"/>
              <a:buNone/>
            </a:pPr>
            <a:r>
              <a:rPr lang="en-US">
                <a:latin typeface="Cambria Math"/>
                <a:ea typeface="Cambria Math"/>
                <a:cs typeface="Cambria Math"/>
                <a:sym typeface="Cambria Math"/>
              </a:rPr>
              <a:t> </a:t>
            </a:r>
            <a:endParaRPr/>
          </a:p>
          <a:p>
            <a:pPr indent="-274320" lvl="0" marL="274320" rtl="0" algn="l">
              <a:spcBef>
                <a:spcPts val="520"/>
              </a:spcBef>
              <a:spcAft>
                <a:spcPts val="0"/>
              </a:spcAft>
              <a:buSzPts val="2470"/>
              <a:buNone/>
            </a:pPr>
            <a:r>
              <a:t/>
            </a:r>
            <a:endParaRPr>
              <a:latin typeface="Cambria Math"/>
              <a:ea typeface="Cambria Math"/>
              <a:cs typeface="Cambria Math"/>
              <a:sym typeface="Cambria Math"/>
            </a:endParaRPr>
          </a:p>
        </p:txBody>
      </p:sp>
      <p:sp>
        <p:nvSpPr>
          <p:cNvPr id="2106" name="Google Shape;2106;p271"/>
          <p:cNvSpPr/>
          <p:nvPr/>
        </p:nvSpPr>
        <p:spPr>
          <a:xfrm>
            <a:off x="6629400" y="51054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07" name="Google Shape;2107;p271"/>
          <p:cNvSpPr/>
          <p:nvPr/>
        </p:nvSpPr>
        <p:spPr>
          <a:xfrm>
            <a:off x="6629400" y="57150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08" name="Google Shape;2108;p271"/>
          <p:cNvSpPr/>
          <p:nvPr/>
        </p:nvSpPr>
        <p:spPr>
          <a:xfrm>
            <a:off x="6629400" y="44196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09" name="Google Shape;2109;p271"/>
          <p:cNvSpPr/>
          <p:nvPr/>
        </p:nvSpPr>
        <p:spPr>
          <a:xfrm>
            <a:off x="6705600" y="62484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10" name="Google Shape;2110;p271"/>
          <p:cNvSpPr/>
          <p:nvPr/>
        </p:nvSpPr>
        <p:spPr>
          <a:xfrm>
            <a:off x="8077200" y="41910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11" name="Google Shape;2111;p271"/>
          <p:cNvSpPr/>
          <p:nvPr/>
        </p:nvSpPr>
        <p:spPr>
          <a:xfrm>
            <a:off x="8077200" y="51816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12" name="Google Shape;2112;p271"/>
          <p:cNvSpPr txBox="1"/>
          <p:nvPr/>
        </p:nvSpPr>
        <p:spPr>
          <a:xfrm>
            <a:off x="8458200" y="4114800"/>
            <a:ext cx="20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113" name="Google Shape;2113;p271"/>
          <p:cNvSpPr txBox="1"/>
          <p:nvPr/>
        </p:nvSpPr>
        <p:spPr>
          <a:xfrm>
            <a:off x="8458200" y="4648200"/>
            <a:ext cx="20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114" name="Google Shape;2114;p271"/>
          <p:cNvSpPr txBox="1"/>
          <p:nvPr/>
        </p:nvSpPr>
        <p:spPr>
          <a:xfrm>
            <a:off x="8534400" y="5181600"/>
            <a:ext cx="76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115" name="Google Shape;2115;p271"/>
          <p:cNvSpPr txBox="1"/>
          <p:nvPr/>
        </p:nvSpPr>
        <p:spPr>
          <a:xfrm>
            <a:off x="6248400" y="3733800"/>
            <a:ext cx="1600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Students</a:t>
            </a:r>
            <a:endParaRPr/>
          </a:p>
        </p:txBody>
      </p:sp>
      <p:sp>
        <p:nvSpPr>
          <p:cNvPr id="2116" name="Google Shape;2116;p271"/>
          <p:cNvSpPr txBox="1"/>
          <p:nvPr/>
        </p:nvSpPr>
        <p:spPr>
          <a:xfrm>
            <a:off x="7772400" y="3733800"/>
            <a:ext cx="1066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Grades</a:t>
            </a:r>
            <a:endParaRPr/>
          </a:p>
        </p:txBody>
      </p:sp>
      <p:sp>
        <p:nvSpPr>
          <p:cNvPr id="2117" name="Google Shape;2117;p271"/>
          <p:cNvSpPr/>
          <p:nvPr/>
        </p:nvSpPr>
        <p:spPr>
          <a:xfrm>
            <a:off x="8077200" y="47244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18" name="Google Shape;2118;p271"/>
          <p:cNvSpPr/>
          <p:nvPr/>
        </p:nvSpPr>
        <p:spPr>
          <a:xfrm>
            <a:off x="8077200" y="56388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19" name="Google Shape;2119;p271"/>
          <p:cNvSpPr/>
          <p:nvPr/>
        </p:nvSpPr>
        <p:spPr>
          <a:xfrm>
            <a:off x="8077200" y="6096000"/>
            <a:ext cx="304800" cy="29858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20" name="Google Shape;2120;p271"/>
          <p:cNvSpPr txBox="1"/>
          <p:nvPr/>
        </p:nvSpPr>
        <p:spPr>
          <a:xfrm>
            <a:off x="8458200" y="5638800"/>
            <a:ext cx="20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121" name="Google Shape;2121;p271"/>
          <p:cNvSpPr txBox="1"/>
          <p:nvPr/>
        </p:nvSpPr>
        <p:spPr>
          <a:xfrm>
            <a:off x="8534400" y="6096000"/>
            <a:ext cx="228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F</a:t>
            </a:r>
            <a:endParaRPr/>
          </a:p>
        </p:txBody>
      </p:sp>
      <p:sp>
        <p:nvSpPr>
          <p:cNvPr id="2122" name="Google Shape;2122;p271"/>
          <p:cNvSpPr txBox="1"/>
          <p:nvPr/>
        </p:nvSpPr>
        <p:spPr>
          <a:xfrm>
            <a:off x="4648200" y="6248400"/>
            <a:ext cx="1676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Kathy  Scott</a:t>
            </a:r>
            <a:endParaRPr/>
          </a:p>
        </p:txBody>
      </p:sp>
      <p:sp>
        <p:nvSpPr>
          <p:cNvPr id="2123" name="Google Shape;2123;p271"/>
          <p:cNvSpPr txBox="1"/>
          <p:nvPr/>
        </p:nvSpPr>
        <p:spPr>
          <a:xfrm>
            <a:off x="4572000" y="5105400"/>
            <a:ext cx="1981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Sandeep Patel</a:t>
            </a:r>
            <a:endParaRPr/>
          </a:p>
        </p:txBody>
      </p:sp>
      <p:sp>
        <p:nvSpPr>
          <p:cNvPr id="2124" name="Google Shape;2124;p271"/>
          <p:cNvSpPr txBox="1"/>
          <p:nvPr/>
        </p:nvSpPr>
        <p:spPr>
          <a:xfrm>
            <a:off x="4495800" y="4419600"/>
            <a:ext cx="2362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Carlota Rodriguez</a:t>
            </a:r>
            <a:endParaRPr/>
          </a:p>
        </p:txBody>
      </p:sp>
      <p:sp>
        <p:nvSpPr>
          <p:cNvPr id="2125" name="Google Shape;2125;p271"/>
          <p:cNvSpPr txBox="1"/>
          <p:nvPr/>
        </p:nvSpPr>
        <p:spPr>
          <a:xfrm>
            <a:off x="4648200" y="5638800"/>
            <a:ext cx="2362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Jalen Williams</a:t>
            </a:r>
            <a:endParaRPr/>
          </a:p>
        </p:txBody>
      </p:sp>
      <p:cxnSp>
        <p:nvCxnSpPr>
          <p:cNvPr id="2126" name="Google Shape;2126;p271"/>
          <p:cNvCxnSpPr>
            <a:stCxn id="2108" idx="6"/>
          </p:cNvCxnSpPr>
          <p:nvPr/>
        </p:nvCxnSpPr>
        <p:spPr>
          <a:xfrm flipH="1" rot="10800000">
            <a:off x="6934200" y="4419490"/>
            <a:ext cx="1143000" cy="149400"/>
          </a:xfrm>
          <a:prstGeom prst="straightConnector1">
            <a:avLst/>
          </a:prstGeom>
          <a:noFill/>
          <a:ln cap="flat" cmpd="sng" w="9525">
            <a:solidFill>
              <a:srgbClr val="075192"/>
            </a:solidFill>
            <a:prstDash val="solid"/>
            <a:round/>
            <a:headEnd len="sm" w="sm" type="none"/>
            <a:tailEnd len="med" w="med" type="stealth"/>
          </a:ln>
        </p:spPr>
      </p:cxnSp>
      <p:cxnSp>
        <p:nvCxnSpPr>
          <p:cNvPr id="2127" name="Google Shape;2127;p271"/>
          <p:cNvCxnSpPr/>
          <p:nvPr/>
        </p:nvCxnSpPr>
        <p:spPr>
          <a:xfrm flipH="1" rot="10800000">
            <a:off x="7010400" y="4953000"/>
            <a:ext cx="990600" cy="838200"/>
          </a:xfrm>
          <a:prstGeom prst="straightConnector1">
            <a:avLst/>
          </a:prstGeom>
          <a:noFill/>
          <a:ln cap="flat" cmpd="sng" w="9525">
            <a:solidFill>
              <a:srgbClr val="075192"/>
            </a:solidFill>
            <a:prstDash val="solid"/>
            <a:round/>
            <a:headEnd len="sm" w="sm" type="none"/>
            <a:tailEnd len="med" w="med" type="stealth"/>
          </a:ln>
        </p:spPr>
      </p:cxnSp>
      <p:cxnSp>
        <p:nvCxnSpPr>
          <p:cNvPr id="2128" name="Google Shape;2128;p271"/>
          <p:cNvCxnSpPr/>
          <p:nvPr/>
        </p:nvCxnSpPr>
        <p:spPr>
          <a:xfrm rot="-5400000">
            <a:off x="7276001" y="4382599"/>
            <a:ext cx="351636" cy="1187637"/>
          </a:xfrm>
          <a:prstGeom prst="straightConnector1">
            <a:avLst/>
          </a:prstGeom>
          <a:noFill/>
          <a:ln cap="flat" cmpd="sng" w="9525">
            <a:solidFill>
              <a:srgbClr val="075192"/>
            </a:solidFill>
            <a:prstDash val="solid"/>
            <a:round/>
            <a:headEnd len="sm" w="sm" type="none"/>
            <a:tailEnd len="med" w="med" type="stealth"/>
          </a:ln>
        </p:spPr>
      </p:cxnSp>
      <p:cxnSp>
        <p:nvCxnSpPr>
          <p:cNvPr id="2129" name="Google Shape;2129;p271"/>
          <p:cNvCxnSpPr/>
          <p:nvPr/>
        </p:nvCxnSpPr>
        <p:spPr>
          <a:xfrm rot="-5400000">
            <a:off x="6553200" y="4953000"/>
            <a:ext cx="1828800" cy="914400"/>
          </a:xfrm>
          <a:prstGeom prst="straightConnector1">
            <a:avLst/>
          </a:prstGeom>
          <a:noFill/>
          <a:ln cap="flat" cmpd="sng" w="9525">
            <a:solidFill>
              <a:srgbClr val="075192"/>
            </a:solidFill>
            <a:prstDash val="solid"/>
            <a:round/>
            <a:headEnd len="sm" w="sm" type="none"/>
            <a:tailEnd len="med" w="med" type="stealth"/>
          </a:ln>
        </p:spPr>
      </p:cxn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272"/>
          <p:cNvSpPr txBox="1"/>
          <p:nvPr>
            <p:ph type="title"/>
          </p:nvPr>
        </p:nvSpPr>
        <p:spPr>
          <a:xfrm>
            <a:off x="457200" y="381000"/>
            <a:ext cx="8229600" cy="9144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Functions</a:t>
            </a:r>
            <a:endParaRPr/>
          </a:p>
        </p:txBody>
      </p:sp>
      <p:sp>
        <p:nvSpPr>
          <p:cNvPr id="2135" name="Google Shape;2135;p272"/>
          <p:cNvSpPr txBox="1"/>
          <p:nvPr>
            <p:ph idx="1" type="body"/>
          </p:nvPr>
        </p:nvSpPr>
        <p:spPr>
          <a:xfrm>
            <a:off x="457200" y="1295400"/>
            <a:ext cx="8229600" cy="5068388"/>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Let </a:t>
            </a:r>
            <a:r>
              <a:rPr i="1" lang="en-US"/>
              <a:t>A</a:t>
            </a:r>
            <a:r>
              <a:rPr lang="en-US"/>
              <a:t> and </a:t>
            </a:r>
            <a:r>
              <a:rPr i="1" lang="en-US"/>
              <a:t>B </a:t>
            </a:r>
            <a:r>
              <a:rPr lang="en-US"/>
              <a:t>be nonempty sets. A </a:t>
            </a:r>
            <a:r>
              <a:rPr i="1" lang="en-US"/>
              <a:t>function</a:t>
            </a:r>
            <a:r>
              <a:rPr lang="en-US"/>
              <a:t> </a:t>
            </a:r>
            <a:r>
              <a:rPr lang="en-US" sz="2000">
                <a:latin typeface="Quintessential"/>
                <a:ea typeface="Quintessential"/>
                <a:cs typeface="Quintessential"/>
                <a:sym typeface="Quintessential"/>
              </a:rPr>
              <a:t>f</a:t>
            </a:r>
            <a:r>
              <a:rPr lang="en-US">
                <a:latin typeface="Quintessential"/>
                <a:ea typeface="Quintessential"/>
                <a:cs typeface="Quintessential"/>
                <a:sym typeface="Quintessential"/>
              </a:rPr>
              <a:t>  </a:t>
            </a:r>
            <a:r>
              <a:rPr lang="en-US"/>
              <a:t>from </a:t>
            </a:r>
            <a:r>
              <a:rPr i="1" lang="en-US"/>
              <a:t>A</a:t>
            </a:r>
            <a:r>
              <a:rPr lang="en-US"/>
              <a:t> to </a:t>
            </a:r>
            <a:r>
              <a:rPr i="1" lang="en-US"/>
              <a:t>B</a:t>
            </a:r>
            <a:r>
              <a:rPr lang="en-US"/>
              <a:t>, denoted </a:t>
            </a:r>
            <a:r>
              <a:rPr lang="en-US">
                <a:latin typeface="Quintessential"/>
                <a:ea typeface="Quintessential"/>
                <a:cs typeface="Quintessential"/>
                <a:sym typeface="Quintessential"/>
              </a:rPr>
              <a:t>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 </a:t>
            </a:r>
            <a:r>
              <a:rPr i="1" lang="en-US"/>
              <a:t>A</a:t>
            </a:r>
            <a:r>
              <a:rPr lang="en-US">
                <a:latin typeface="Cambria Math"/>
                <a:ea typeface="Cambria Math"/>
                <a:cs typeface="Cambria Math"/>
                <a:sym typeface="Cambria Math"/>
              </a:rPr>
              <a:t> → </a:t>
            </a:r>
            <a:r>
              <a:rPr i="1" lang="en-US"/>
              <a:t>B</a:t>
            </a:r>
            <a:r>
              <a:rPr b="1" lang="en-US">
                <a:latin typeface="Cambria Math"/>
                <a:ea typeface="Cambria Math"/>
                <a:cs typeface="Cambria Math"/>
                <a:sym typeface="Cambria Math"/>
              </a:rPr>
              <a:t> </a:t>
            </a:r>
            <a:r>
              <a:rPr lang="en-US">
                <a:latin typeface="Cambria Math"/>
                <a:ea typeface="Cambria Math"/>
                <a:cs typeface="Cambria Math"/>
                <a:sym typeface="Cambria Math"/>
              </a:rPr>
              <a:t>is an assignment of each element of </a:t>
            </a:r>
            <a:r>
              <a:rPr i="1" lang="en-US"/>
              <a:t>A</a:t>
            </a:r>
            <a:r>
              <a:rPr lang="en-US">
                <a:latin typeface="Cambria Math"/>
                <a:ea typeface="Cambria Math"/>
                <a:cs typeface="Cambria Math"/>
                <a:sym typeface="Cambria Math"/>
              </a:rPr>
              <a:t> to exactly one element of </a:t>
            </a:r>
            <a:r>
              <a:rPr i="1" lang="en-US"/>
              <a:t>B</a:t>
            </a:r>
            <a:r>
              <a:rPr lang="en-US">
                <a:latin typeface="Cambria Math"/>
                <a:ea typeface="Cambria Math"/>
                <a:cs typeface="Cambria Math"/>
                <a:sym typeface="Cambria Math"/>
              </a:rPr>
              <a:t>.  We write</a:t>
            </a:r>
            <a:r>
              <a:rPr lang="en-US"/>
              <a:t>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b="1" lang="en-US">
                <a:latin typeface="Cambria Math"/>
                <a:ea typeface="Cambria Math"/>
                <a:cs typeface="Cambria Math"/>
                <a:sym typeface="Cambria Math"/>
              </a:rPr>
              <a:t>  </a:t>
            </a:r>
            <a:r>
              <a:rPr lang="en-US">
                <a:latin typeface="Cambria Math"/>
                <a:ea typeface="Cambria Math"/>
                <a:cs typeface="Cambria Math"/>
                <a:sym typeface="Cambria Math"/>
              </a:rPr>
              <a:t>if </a:t>
            </a:r>
            <a:r>
              <a:rPr i="1" lang="en-US">
                <a:latin typeface="Cambria Math"/>
                <a:ea typeface="Cambria Math"/>
                <a:cs typeface="Cambria Math"/>
                <a:sym typeface="Cambria Math"/>
              </a:rPr>
              <a:t>b</a:t>
            </a:r>
            <a:r>
              <a:rPr lang="en-US">
                <a:latin typeface="Cambria Math"/>
                <a:ea typeface="Cambria Math"/>
                <a:cs typeface="Cambria Math"/>
                <a:sym typeface="Cambria Math"/>
              </a:rPr>
              <a:t> is the unique element of </a:t>
            </a:r>
            <a:r>
              <a:rPr i="1" lang="en-US"/>
              <a:t>B</a:t>
            </a:r>
            <a:r>
              <a:rPr lang="en-US">
                <a:latin typeface="Cambria Math"/>
                <a:ea typeface="Cambria Math"/>
                <a:cs typeface="Cambria Math"/>
                <a:sym typeface="Cambria Math"/>
              </a:rPr>
              <a:t> assigned by the function </a:t>
            </a:r>
            <a:r>
              <a:rPr lang="en-US" sz="2000">
                <a:latin typeface="Quintessential"/>
                <a:ea typeface="Quintessential"/>
                <a:cs typeface="Quintessential"/>
                <a:sym typeface="Quintessential"/>
              </a:rPr>
              <a:t>f</a:t>
            </a:r>
            <a:r>
              <a:rPr lang="en-US">
                <a:latin typeface="Cambria Math"/>
                <a:ea typeface="Cambria Math"/>
                <a:cs typeface="Cambria Math"/>
                <a:sym typeface="Cambria Math"/>
              </a:rPr>
              <a:t> to the element </a:t>
            </a:r>
            <a:r>
              <a:rPr i="1" lang="en-US"/>
              <a:t>a</a:t>
            </a:r>
            <a:r>
              <a:rPr lang="en-US">
                <a:latin typeface="Cambria Math"/>
                <a:ea typeface="Cambria Math"/>
                <a:cs typeface="Cambria Math"/>
                <a:sym typeface="Cambria Math"/>
              </a:rPr>
              <a:t> of </a:t>
            </a:r>
            <a:r>
              <a:rPr i="1" lang="en-US"/>
              <a:t>A</a:t>
            </a:r>
            <a:r>
              <a:rPr lang="en-US">
                <a:latin typeface="Cambria Math"/>
                <a:ea typeface="Cambria Math"/>
                <a:cs typeface="Cambria Math"/>
                <a:sym typeface="Cambria Math"/>
              </a:rPr>
              <a:t>.  </a:t>
            </a:r>
            <a:endParaRPr/>
          </a:p>
          <a:p>
            <a:pPr indent="-274320" lvl="0" marL="274320" rtl="0" algn="l">
              <a:spcBef>
                <a:spcPts val="520"/>
              </a:spcBef>
              <a:spcAft>
                <a:spcPts val="0"/>
              </a:spcAft>
              <a:buSzPts val="2470"/>
              <a:buNone/>
            </a:pPr>
            <a:r>
              <a:t/>
            </a:r>
            <a:endParaRPr>
              <a:latin typeface="Cambria Math"/>
              <a:ea typeface="Cambria Math"/>
              <a:cs typeface="Cambria Math"/>
              <a:sym typeface="Cambria Math"/>
            </a:endParaRPr>
          </a:p>
        </p:txBody>
      </p:sp>
      <p:pic>
        <p:nvPicPr>
          <p:cNvPr id="2136" name="Google Shape;2136;p272"/>
          <p:cNvPicPr preferRelativeResize="0"/>
          <p:nvPr/>
        </p:nvPicPr>
        <p:blipFill rotWithShape="1">
          <a:blip r:embed="rId3">
            <a:alphaModFix/>
          </a:blip>
          <a:srcRect b="0" l="0" r="0" t="0"/>
          <a:stretch/>
        </p:blipFill>
        <p:spPr>
          <a:xfrm>
            <a:off x="1219200" y="3581400"/>
            <a:ext cx="7086600" cy="289560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27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Functions </a:t>
            </a:r>
            <a:endParaRPr/>
          </a:p>
        </p:txBody>
      </p:sp>
      <p:sp>
        <p:nvSpPr>
          <p:cNvPr id="2142" name="Google Shape;2142;p27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A function </a:t>
            </a:r>
            <a:r>
              <a:rPr lang="en-US">
                <a:latin typeface="Quintessential"/>
                <a:ea typeface="Quintessential"/>
                <a:cs typeface="Quintessential"/>
                <a:sym typeface="Quintessential"/>
              </a:rPr>
              <a:t>f</a:t>
            </a:r>
            <a:r>
              <a:rPr lang="en-US">
                <a:latin typeface="Cambria Math"/>
                <a:ea typeface="Cambria Math"/>
                <a:cs typeface="Cambria Math"/>
                <a:sym typeface="Cambria Math"/>
              </a:rPr>
              <a:t>: </a:t>
            </a:r>
            <a:r>
              <a:rPr i="1" lang="en-US"/>
              <a:t>A</a:t>
            </a:r>
            <a:r>
              <a:rPr lang="en-US">
                <a:latin typeface="Cambria Math"/>
                <a:ea typeface="Cambria Math"/>
                <a:cs typeface="Cambria Math"/>
                <a:sym typeface="Cambria Math"/>
              </a:rPr>
              <a:t> → </a:t>
            </a:r>
            <a:r>
              <a:rPr i="1" lang="en-US"/>
              <a:t>B</a:t>
            </a:r>
            <a:r>
              <a:rPr lang="en-US">
                <a:latin typeface="Cambria Math"/>
                <a:ea typeface="Cambria Math"/>
                <a:cs typeface="Cambria Math"/>
                <a:sym typeface="Cambria Math"/>
              </a:rPr>
              <a:t>  </a:t>
            </a:r>
            <a:r>
              <a:rPr lang="en-US"/>
              <a:t>can also be defined as a subset of </a:t>
            </a:r>
            <a:r>
              <a:rPr i="1" lang="en-US"/>
              <a:t>A</a:t>
            </a:r>
            <a:r>
              <a:rPr lang="en-US">
                <a:latin typeface="Cambria Math"/>
                <a:ea typeface="Cambria Math"/>
                <a:cs typeface="Cambria Math"/>
                <a:sym typeface="Cambria Math"/>
              </a:rPr>
              <a:t>×</a:t>
            </a:r>
            <a:r>
              <a:rPr i="1" lang="en-US"/>
              <a:t>B</a:t>
            </a:r>
            <a:r>
              <a:rPr lang="en-US"/>
              <a:t> (a relation). This subset is restricted to be a relation where no two elements of the relation have the same first element. </a:t>
            </a:r>
            <a:endParaRPr/>
          </a:p>
          <a:p>
            <a:pPr indent="-274320" lvl="0" marL="274320" rtl="0" algn="l">
              <a:spcBef>
                <a:spcPts val="520"/>
              </a:spcBef>
              <a:spcAft>
                <a:spcPts val="0"/>
              </a:spcAft>
              <a:buSzPts val="2470"/>
              <a:buChar char="⚫"/>
            </a:pPr>
            <a:r>
              <a:rPr lang="en-US"/>
              <a:t>Specifically, a function </a:t>
            </a:r>
            <a:r>
              <a:rPr lang="en-US">
                <a:latin typeface="Quintessential"/>
                <a:ea typeface="Quintessential"/>
                <a:cs typeface="Quintessential"/>
                <a:sym typeface="Quintessential"/>
              </a:rPr>
              <a:t>f</a:t>
            </a:r>
            <a:r>
              <a:rPr lang="en-US"/>
              <a:t> from </a:t>
            </a:r>
            <a:r>
              <a:rPr i="1" lang="en-US"/>
              <a:t>A</a:t>
            </a:r>
            <a:r>
              <a:rPr lang="en-US"/>
              <a:t> to </a:t>
            </a:r>
            <a:r>
              <a:rPr i="1" lang="en-US"/>
              <a:t>B </a:t>
            </a:r>
            <a:r>
              <a:rPr lang="en-US"/>
              <a:t>contains one, and only one ordered pair (</a:t>
            </a:r>
            <a:r>
              <a:rPr i="1" lang="en-US"/>
              <a:t>a, b</a:t>
            </a:r>
            <a:r>
              <a:rPr lang="en-US"/>
              <a:t>) for every element </a:t>
            </a:r>
            <a:r>
              <a:rPr i="1" lang="en-US"/>
              <a:t>a</a:t>
            </a:r>
            <a:r>
              <a:rPr lang="en-US">
                <a:latin typeface="Cambria Math"/>
                <a:ea typeface="Cambria Math"/>
                <a:cs typeface="Cambria Math"/>
                <a:sym typeface="Cambria Math"/>
              </a:rPr>
              <a:t>∈</a:t>
            </a:r>
            <a:r>
              <a:rPr lang="en-US"/>
              <a:t> </a:t>
            </a:r>
            <a:r>
              <a:rPr i="1" lang="en-US"/>
              <a:t>A</a:t>
            </a:r>
            <a:r>
              <a:rPr lang="en-US"/>
              <a:t>. </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rPr lang="en-US"/>
              <a:t> and</a:t>
            </a:r>
            <a:endParaRPr/>
          </a:p>
          <a:p>
            <a:pPr indent="-274320"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t/>
            </a:r>
            <a:endParaRPr/>
          </a:p>
        </p:txBody>
      </p:sp>
      <p:pic>
        <p:nvPicPr>
          <p:cNvPr descr="addin_tmp.png" id="2143" name="Google Shape;2143;p273"/>
          <p:cNvPicPr preferRelativeResize="0"/>
          <p:nvPr/>
        </p:nvPicPr>
        <p:blipFill rotWithShape="1">
          <a:blip r:embed="rId3">
            <a:alphaModFix/>
          </a:blip>
          <a:srcRect b="0" l="0" r="0" t="0"/>
          <a:stretch/>
        </p:blipFill>
        <p:spPr>
          <a:xfrm>
            <a:off x="1574482" y="4648200"/>
            <a:ext cx="5740718" cy="382905"/>
          </a:xfrm>
          <a:prstGeom prst="rect">
            <a:avLst/>
          </a:prstGeom>
          <a:noFill/>
          <a:ln>
            <a:noFill/>
          </a:ln>
        </p:spPr>
      </p:pic>
      <p:pic>
        <p:nvPicPr>
          <p:cNvPr descr="addin_tmp.png" id="2144" name="Google Shape;2144;p273"/>
          <p:cNvPicPr preferRelativeResize="0"/>
          <p:nvPr/>
        </p:nvPicPr>
        <p:blipFill rotWithShape="1">
          <a:blip r:embed="rId4">
            <a:alphaModFix/>
          </a:blip>
          <a:srcRect b="0" l="0" r="0" t="0"/>
          <a:stretch/>
        </p:blipFill>
        <p:spPr>
          <a:xfrm>
            <a:off x="1447800" y="5638800"/>
            <a:ext cx="6855143" cy="382905"/>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274"/>
          <p:cNvSpPr txBox="1"/>
          <p:nvPr>
            <p:ph type="title"/>
          </p:nvPr>
        </p:nvSpPr>
        <p:spPr>
          <a:xfrm>
            <a:off x="457200" y="457200"/>
            <a:ext cx="8229600" cy="10668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Functions</a:t>
            </a:r>
            <a:endParaRPr/>
          </a:p>
        </p:txBody>
      </p:sp>
      <p:sp>
        <p:nvSpPr>
          <p:cNvPr id="2150" name="Google Shape;2150;p27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fontScale="77500" lnSpcReduction="20000"/>
          </a:bodyPr>
          <a:lstStyle/>
          <a:p>
            <a:pPr indent="-274320" lvl="0" marL="274320" rtl="0" algn="l">
              <a:spcBef>
                <a:spcPts val="0"/>
              </a:spcBef>
              <a:spcAft>
                <a:spcPts val="0"/>
              </a:spcAft>
              <a:buSzPct val="95000"/>
              <a:buNone/>
            </a:pPr>
            <a:r>
              <a:rPr lang="en-US" sz="2800"/>
              <a:t>Given a function </a:t>
            </a:r>
            <a:r>
              <a:rPr i="1" lang="en-US" sz="2800"/>
              <a:t>f</a:t>
            </a:r>
            <a:r>
              <a:rPr lang="en-US" sz="2800">
                <a:latin typeface="Cambria Math"/>
                <a:ea typeface="Cambria Math"/>
                <a:cs typeface="Cambria Math"/>
                <a:sym typeface="Cambria Math"/>
              </a:rPr>
              <a:t>: </a:t>
            </a:r>
            <a:r>
              <a:rPr i="1" lang="en-US" sz="2800"/>
              <a:t>A</a:t>
            </a:r>
            <a:r>
              <a:rPr lang="en-US" sz="2800">
                <a:latin typeface="Cambria Math"/>
                <a:ea typeface="Cambria Math"/>
                <a:cs typeface="Cambria Math"/>
                <a:sym typeface="Cambria Math"/>
              </a:rPr>
              <a:t> → </a:t>
            </a:r>
            <a:r>
              <a:rPr i="1" lang="en-US" sz="2800"/>
              <a:t>B</a:t>
            </a:r>
            <a:r>
              <a:rPr b="1" lang="en-US" sz="2800">
                <a:latin typeface="Cambria Math"/>
                <a:ea typeface="Cambria Math"/>
                <a:cs typeface="Cambria Math"/>
                <a:sym typeface="Cambria Math"/>
              </a:rPr>
              <a:t>:</a:t>
            </a:r>
            <a:r>
              <a:rPr lang="en-US" sz="2800"/>
              <a:t> </a:t>
            </a:r>
            <a:endParaRPr/>
          </a:p>
          <a:p>
            <a:pPr indent="-274319" lvl="0" marL="274320" rtl="0" algn="l">
              <a:spcBef>
                <a:spcPts val="434"/>
              </a:spcBef>
              <a:spcAft>
                <a:spcPts val="0"/>
              </a:spcAft>
              <a:buSzPct val="95000"/>
              <a:buChar char="⚫"/>
            </a:pPr>
            <a:r>
              <a:rPr lang="en-US" sz="2800"/>
              <a:t>We say </a:t>
            </a:r>
            <a:r>
              <a:rPr i="1" lang="en-US" sz="2800"/>
              <a:t>f</a:t>
            </a:r>
            <a:r>
              <a:rPr lang="en-US" sz="2800">
                <a:latin typeface="Quintessential"/>
                <a:ea typeface="Quintessential"/>
                <a:cs typeface="Quintessential"/>
                <a:sym typeface="Quintessential"/>
              </a:rPr>
              <a:t> </a:t>
            </a:r>
            <a:r>
              <a:rPr i="1" lang="en-US" sz="2800"/>
              <a:t>maps</a:t>
            </a:r>
            <a:r>
              <a:rPr lang="en-US" sz="2800"/>
              <a:t> </a:t>
            </a:r>
            <a:r>
              <a:rPr i="1" lang="en-US" sz="2800"/>
              <a:t>A</a:t>
            </a:r>
            <a:r>
              <a:rPr lang="en-US" sz="2800"/>
              <a:t> to </a:t>
            </a:r>
            <a:r>
              <a:rPr i="1" lang="en-US" sz="2800"/>
              <a:t>B or </a:t>
            </a:r>
            <a:endParaRPr/>
          </a:p>
          <a:p>
            <a:pPr indent="-274320" lvl="0" marL="274320" rtl="0" algn="l">
              <a:spcBef>
                <a:spcPts val="434"/>
              </a:spcBef>
              <a:spcAft>
                <a:spcPts val="0"/>
              </a:spcAft>
              <a:buSzPct val="95000"/>
              <a:buNone/>
            </a:pPr>
            <a:r>
              <a:rPr i="1" lang="en-US" sz="2800"/>
              <a:t>        f </a:t>
            </a:r>
            <a:r>
              <a:rPr lang="en-US" sz="2800"/>
              <a:t>is a </a:t>
            </a:r>
            <a:r>
              <a:rPr i="1" lang="en-US" sz="2800"/>
              <a:t>mapping</a:t>
            </a:r>
            <a:r>
              <a:rPr lang="en-US" sz="2800"/>
              <a:t> from  </a:t>
            </a:r>
            <a:r>
              <a:rPr i="1" lang="en-US" sz="2800"/>
              <a:t>A</a:t>
            </a:r>
            <a:r>
              <a:rPr lang="en-US" sz="2800"/>
              <a:t> to </a:t>
            </a:r>
            <a:r>
              <a:rPr i="1" lang="en-US" sz="2800"/>
              <a:t>B</a:t>
            </a:r>
            <a:r>
              <a:rPr lang="en-US" sz="2800"/>
              <a:t>.</a:t>
            </a:r>
            <a:endParaRPr/>
          </a:p>
          <a:p>
            <a:pPr indent="-274319" lvl="0" marL="274320" rtl="0" algn="l">
              <a:spcBef>
                <a:spcPts val="434"/>
              </a:spcBef>
              <a:spcAft>
                <a:spcPts val="0"/>
              </a:spcAft>
              <a:buSzPct val="95000"/>
              <a:buChar char="⚫"/>
            </a:pPr>
            <a:r>
              <a:rPr i="1" lang="en-US" sz="2800"/>
              <a:t>A</a:t>
            </a:r>
            <a:r>
              <a:rPr lang="en-US" sz="2800"/>
              <a:t> is called the </a:t>
            </a:r>
            <a:r>
              <a:rPr i="1" lang="en-US" sz="2800"/>
              <a:t>domain</a:t>
            </a:r>
            <a:r>
              <a:rPr lang="en-US" sz="2800"/>
              <a:t> of </a:t>
            </a:r>
            <a:r>
              <a:rPr i="1" lang="en-US" sz="2800"/>
              <a:t>f</a:t>
            </a:r>
            <a:r>
              <a:rPr lang="en-US" sz="2800"/>
              <a:t>.</a:t>
            </a:r>
            <a:endParaRPr/>
          </a:p>
          <a:p>
            <a:pPr indent="-274319" lvl="0" marL="274320" rtl="0" algn="l">
              <a:spcBef>
                <a:spcPts val="434"/>
              </a:spcBef>
              <a:spcAft>
                <a:spcPts val="0"/>
              </a:spcAft>
              <a:buSzPct val="95000"/>
              <a:buChar char="⚫"/>
            </a:pPr>
            <a:r>
              <a:rPr i="1" lang="en-US" sz="2800"/>
              <a:t>B</a:t>
            </a:r>
            <a:r>
              <a:rPr lang="en-US" sz="2800"/>
              <a:t> is called the </a:t>
            </a:r>
            <a:r>
              <a:rPr i="1" lang="en-US" sz="2800"/>
              <a:t>codomain</a:t>
            </a:r>
            <a:r>
              <a:rPr lang="en-US" sz="2800"/>
              <a:t> of </a:t>
            </a:r>
            <a:r>
              <a:rPr i="1" lang="en-US" sz="2800"/>
              <a:t>f</a:t>
            </a:r>
            <a:r>
              <a:rPr lang="en-US" sz="2800"/>
              <a:t>.</a:t>
            </a:r>
            <a:endParaRPr/>
          </a:p>
          <a:p>
            <a:pPr indent="-274319" lvl="0" marL="274320" rtl="0" algn="l">
              <a:spcBef>
                <a:spcPts val="434"/>
              </a:spcBef>
              <a:spcAft>
                <a:spcPts val="0"/>
              </a:spcAft>
              <a:buSzPct val="95000"/>
              <a:buChar char="⚫"/>
            </a:pPr>
            <a:r>
              <a:rPr lang="en-US" sz="2800"/>
              <a:t>If </a:t>
            </a:r>
            <a:r>
              <a:rPr i="1" lang="en-US" sz="2800"/>
              <a:t>f</a:t>
            </a:r>
            <a:r>
              <a:rPr lang="en-US" sz="2800"/>
              <a:t>(</a:t>
            </a:r>
            <a:r>
              <a:rPr i="1" lang="en-US" sz="2800"/>
              <a:t>a</a:t>
            </a:r>
            <a:r>
              <a:rPr lang="en-US" sz="2800"/>
              <a:t>)</a:t>
            </a:r>
            <a:r>
              <a:rPr i="1" lang="en-US" sz="2800"/>
              <a:t> = b</a:t>
            </a:r>
            <a:r>
              <a:rPr lang="en-US" sz="2800"/>
              <a:t>, </a:t>
            </a:r>
            <a:endParaRPr/>
          </a:p>
          <a:p>
            <a:pPr indent="-246888" lvl="1" marL="640080" rtl="0" algn="l">
              <a:spcBef>
                <a:spcPts val="434"/>
              </a:spcBef>
              <a:spcAft>
                <a:spcPts val="0"/>
              </a:spcAft>
              <a:buSzPct val="85000"/>
              <a:buChar char="⚫"/>
            </a:pPr>
            <a:r>
              <a:rPr lang="en-US" sz="2800"/>
              <a:t>then </a:t>
            </a:r>
            <a:r>
              <a:rPr i="1" lang="en-US" sz="2800"/>
              <a:t>b</a:t>
            </a:r>
            <a:r>
              <a:rPr lang="en-US" sz="2800">
                <a:latin typeface="Cambria Math"/>
                <a:ea typeface="Cambria Math"/>
                <a:cs typeface="Cambria Math"/>
                <a:sym typeface="Cambria Math"/>
              </a:rPr>
              <a:t> </a:t>
            </a:r>
            <a:r>
              <a:rPr lang="en-US" sz="2800"/>
              <a:t>is called the </a:t>
            </a:r>
            <a:r>
              <a:rPr i="1" lang="en-US" sz="2800"/>
              <a:t>image</a:t>
            </a:r>
            <a:r>
              <a:rPr lang="en-US" sz="2800"/>
              <a:t> of </a:t>
            </a:r>
            <a:r>
              <a:rPr i="1" lang="en-US" sz="2800"/>
              <a:t>a</a:t>
            </a:r>
            <a:r>
              <a:rPr i="1" lang="en-US" sz="2800">
                <a:latin typeface="Cambria Math"/>
                <a:ea typeface="Cambria Math"/>
                <a:cs typeface="Cambria Math"/>
                <a:sym typeface="Cambria Math"/>
              </a:rPr>
              <a:t> </a:t>
            </a:r>
            <a:r>
              <a:rPr lang="en-US" sz="2800"/>
              <a:t>under </a:t>
            </a:r>
            <a:r>
              <a:rPr i="1" lang="en-US" sz="2800"/>
              <a:t>f</a:t>
            </a:r>
            <a:r>
              <a:rPr lang="en-US" sz="2800"/>
              <a:t>.</a:t>
            </a:r>
            <a:endParaRPr/>
          </a:p>
          <a:p>
            <a:pPr indent="-246888" lvl="1" marL="640080" rtl="0" algn="l">
              <a:spcBef>
                <a:spcPts val="434"/>
              </a:spcBef>
              <a:spcAft>
                <a:spcPts val="0"/>
              </a:spcAft>
              <a:buSzPct val="85000"/>
              <a:buChar char="⚫"/>
            </a:pPr>
            <a:r>
              <a:rPr i="1" lang="en-US" sz="2800"/>
              <a:t>a</a:t>
            </a:r>
            <a:r>
              <a:rPr lang="en-US" sz="2800"/>
              <a:t> is called the </a:t>
            </a:r>
            <a:r>
              <a:rPr i="1" lang="en-US" sz="2800"/>
              <a:t>preimage</a:t>
            </a:r>
            <a:r>
              <a:rPr lang="en-US" sz="2800"/>
              <a:t> of </a:t>
            </a:r>
            <a:r>
              <a:rPr i="1" lang="en-US" sz="2800">
                <a:latin typeface="Cambria Math"/>
                <a:ea typeface="Cambria Math"/>
                <a:cs typeface="Cambria Math"/>
                <a:sym typeface="Cambria Math"/>
              </a:rPr>
              <a:t>b.</a:t>
            </a:r>
            <a:endParaRPr/>
          </a:p>
          <a:p>
            <a:pPr indent="-274319" lvl="0" marL="274320" rtl="0" algn="l">
              <a:spcBef>
                <a:spcPts val="434"/>
              </a:spcBef>
              <a:spcAft>
                <a:spcPts val="0"/>
              </a:spcAft>
              <a:buSzPct val="95000"/>
              <a:buChar char="⚫"/>
            </a:pPr>
            <a:r>
              <a:rPr lang="en-US" sz="2800"/>
              <a:t>The range of </a:t>
            </a:r>
            <a:r>
              <a:rPr i="1" lang="en-US" sz="2800">
                <a:latin typeface="Constantia"/>
                <a:ea typeface="Constantia"/>
                <a:cs typeface="Constantia"/>
                <a:sym typeface="Constantia"/>
              </a:rPr>
              <a:t>f</a:t>
            </a:r>
            <a:r>
              <a:rPr lang="en-US" sz="2800"/>
              <a:t> is the set of all images of points in </a:t>
            </a:r>
            <a:r>
              <a:rPr b="1" lang="en-US" sz="2800"/>
              <a:t>A</a:t>
            </a:r>
            <a:r>
              <a:rPr lang="en-US" sz="2800"/>
              <a:t> under </a:t>
            </a:r>
            <a:r>
              <a:rPr i="1" lang="en-US" sz="2800"/>
              <a:t>f</a:t>
            </a:r>
            <a:r>
              <a:rPr lang="en-US" sz="2800"/>
              <a:t>. We denote it by </a:t>
            </a:r>
            <a:r>
              <a:rPr i="1" lang="en-US" sz="2800"/>
              <a:t>f</a:t>
            </a:r>
            <a:r>
              <a:rPr lang="en-US" sz="2800"/>
              <a:t>(</a:t>
            </a:r>
            <a:r>
              <a:rPr i="1" lang="en-US" sz="2800"/>
              <a:t>A</a:t>
            </a:r>
            <a:r>
              <a:rPr lang="en-US" sz="2800"/>
              <a:t>).</a:t>
            </a:r>
            <a:endParaRPr/>
          </a:p>
          <a:p>
            <a:pPr indent="-274319" lvl="0" marL="274320" rtl="0" algn="l">
              <a:spcBef>
                <a:spcPts val="434"/>
              </a:spcBef>
              <a:spcAft>
                <a:spcPts val="0"/>
              </a:spcAft>
              <a:buSzPct val="95000"/>
              <a:buChar char="⚫"/>
            </a:pPr>
            <a:r>
              <a:rPr lang="en-US" sz="2800"/>
              <a:t>Two functions are </a:t>
            </a:r>
            <a:r>
              <a:rPr i="1" lang="en-US" sz="2800"/>
              <a:t>equal </a:t>
            </a:r>
            <a:r>
              <a:rPr lang="en-US" sz="2800"/>
              <a:t>when they have the same domain, the same codomain and map each element of the domain to the same element of the codomain. </a:t>
            </a:r>
            <a:endParaRPr/>
          </a:p>
          <a:p>
            <a:pPr indent="-143414" lvl="0" marL="274320" rtl="0" algn="l">
              <a:spcBef>
                <a:spcPts val="434"/>
              </a:spcBef>
              <a:spcAft>
                <a:spcPts val="0"/>
              </a:spcAft>
              <a:buSzPct val="95000"/>
              <a:buNone/>
            </a:pPr>
            <a:r>
              <a:t/>
            </a:r>
            <a:endParaRPr sz="2800"/>
          </a:p>
          <a:p>
            <a:pPr indent="-152765" lvl="0" marL="274320" rtl="0" algn="l">
              <a:spcBef>
                <a:spcPts val="403"/>
              </a:spcBef>
              <a:spcAft>
                <a:spcPts val="0"/>
              </a:spcAft>
              <a:buSzPct val="95000"/>
              <a:buNone/>
            </a:pPr>
            <a:r>
              <a:t/>
            </a:r>
            <a:endParaRPr/>
          </a:p>
          <a:p>
            <a:pPr indent="-152765" lvl="0" marL="274320" rtl="0" algn="l">
              <a:spcBef>
                <a:spcPts val="403"/>
              </a:spcBef>
              <a:spcAft>
                <a:spcPts val="0"/>
              </a:spcAft>
              <a:buSzPct val="95000"/>
              <a:buNone/>
            </a:pPr>
            <a:r>
              <a:t/>
            </a:r>
            <a:endParaRPr/>
          </a:p>
          <a:p>
            <a:pPr indent="-152765" lvl="0" marL="274320" rtl="0" algn="l">
              <a:spcBef>
                <a:spcPts val="403"/>
              </a:spcBef>
              <a:spcAft>
                <a:spcPts val="0"/>
              </a:spcAft>
              <a:buSzPct val="95000"/>
              <a:buNone/>
            </a:pPr>
            <a:r>
              <a:t/>
            </a:r>
            <a:endParaRPr/>
          </a:p>
        </p:txBody>
      </p:sp>
      <p:pic>
        <p:nvPicPr>
          <p:cNvPr descr="0213.jpg" id="2151" name="Google Shape;2151;p274"/>
          <p:cNvPicPr preferRelativeResize="0"/>
          <p:nvPr/>
        </p:nvPicPr>
        <p:blipFill rotWithShape="1">
          <a:blip r:embed="rId3">
            <a:alphaModFix/>
          </a:blip>
          <a:srcRect b="0" l="0" r="0" t="0"/>
          <a:stretch/>
        </p:blipFill>
        <p:spPr>
          <a:xfrm>
            <a:off x="4724400" y="1676401"/>
            <a:ext cx="3810000" cy="19812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27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Equal Functions</a:t>
            </a:r>
            <a:endParaRPr/>
          </a:p>
        </p:txBody>
      </p:sp>
      <p:sp>
        <p:nvSpPr>
          <p:cNvPr id="2157" name="Google Shape;2157;p275"/>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Two functions are </a:t>
            </a:r>
            <a:r>
              <a:rPr b="1" lang="en-US"/>
              <a:t>equal </a:t>
            </a:r>
            <a:r>
              <a:rPr lang="en-US"/>
              <a:t>when they </a:t>
            </a:r>
            <a:endParaRPr/>
          </a:p>
          <a:p>
            <a:pPr indent="-246888" lvl="1" marL="640080" rtl="0" algn="l">
              <a:spcBef>
                <a:spcPts val="480"/>
              </a:spcBef>
              <a:spcAft>
                <a:spcPts val="0"/>
              </a:spcAft>
              <a:buSzPts val="2040"/>
              <a:buChar char="⚫"/>
            </a:pPr>
            <a:r>
              <a:rPr lang="en-US"/>
              <a:t>have the same domain, </a:t>
            </a:r>
            <a:endParaRPr/>
          </a:p>
          <a:p>
            <a:pPr indent="-246888" lvl="1" marL="640080" rtl="0" algn="l">
              <a:spcBef>
                <a:spcPts val="480"/>
              </a:spcBef>
              <a:spcAft>
                <a:spcPts val="0"/>
              </a:spcAft>
              <a:buSzPts val="2040"/>
              <a:buChar char="⚫"/>
            </a:pPr>
            <a:r>
              <a:rPr lang="en-US"/>
              <a:t>have the same codomain, </a:t>
            </a:r>
            <a:endParaRPr/>
          </a:p>
          <a:p>
            <a:pPr indent="-246888" lvl="1" marL="640080" rtl="0" algn="l">
              <a:spcBef>
                <a:spcPts val="480"/>
              </a:spcBef>
              <a:spcAft>
                <a:spcPts val="0"/>
              </a:spcAft>
              <a:buSzPts val="2040"/>
              <a:buChar char="⚫"/>
            </a:pPr>
            <a:r>
              <a:rPr lang="en-US"/>
              <a:t>map each element of their common domain to the same element in their common codomain.</a:t>
            </a:r>
            <a:endParaRPr/>
          </a:p>
          <a:p>
            <a:pPr indent="-274320" lvl="0" marL="274320" rtl="0" algn="l">
              <a:spcBef>
                <a:spcPts val="520"/>
              </a:spcBef>
              <a:spcAft>
                <a:spcPts val="0"/>
              </a:spcAft>
              <a:buSzPts val="2470"/>
              <a:buChar char="⚫"/>
            </a:pPr>
            <a:r>
              <a:rPr lang="en-US"/>
              <a:t>If we change either the domain or the codomain of a function, then we obtain a different function.</a:t>
            </a:r>
            <a:endParaRPr/>
          </a:p>
          <a:p>
            <a:pPr indent="-274320" lvl="0" marL="274320" rtl="0" algn="l">
              <a:spcBef>
                <a:spcPts val="520"/>
              </a:spcBef>
              <a:spcAft>
                <a:spcPts val="0"/>
              </a:spcAft>
              <a:buSzPts val="2470"/>
              <a:buChar char="⚫"/>
            </a:pPr>
            <a:r>
              <a:rPr lang="en-US"/>
              <a:t>If we change the mapping of elements, then we also obtain a different function.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27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Representing Functions</a:t>
            </a:r>
            <a:endParaRPr/>
          </a:p>
        </p:txBody>
      </p:sp>
      <p:sp>
        <p:nvSpPr>
          <p:cNvPr id="2163" name="Google Shape;2163;p27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Functions may be specified in different ways:</a:t>
            </a:r>
            <a:endParaRPr/>
          </a:p>
          <a:p>
            <a:pPr indent="-246888" lvl="1" marL="640080" rtl="0" algn="l">
              <a:spcBef>
                <a:spcPts val="480"/>
              </a:spcBef>
              <a:spcAft>
                <a:spcPts val="0"/>
              </a:spcAft>
              <a:buSzPts val="2040"/>
              <a:buChar char="⚫"/>
            </a:pPr>
            <a:r>
              <a:rPr lang="en-US"/>
              <a:t>An explicit statement of the assignment.</a:t>
            </a:r>
            <a:endParaRPr/>
          </a:p>
          <a:p>
            <a:pPr indent="-246887" lvl="2" marL="914400" rtl="0" algn="l">
              <a:spcBef>
                <a:spcPts val="420"/>
              </a:spcBef>
              <a:spcAft>
                <a:spcPts val="0"/>
              </a:spcAft>
              <a:buSzPts val="1470"/>
              <a:buNone/>
            </a:pPr>
            <a:r>
              <a:rPr lang="en-US"/>
              <a:t>Students and grades example.</a:t>
            </a:r>
            <a:endParaRPr/>
          </a:p>
          <a:p>
            <a:pPr indent="-246888" lvl="1" marL="640080" rtl="0" algn="l">
              <a:spcBef>
                <a:spcPts val="480"/>
              </a:spcBef>
              <a:spcAft>
                <a:spcPts val="0"/>
              </a:spcAft>
              <a:buSzPts val="2040"/>
              <a:buChar char="⚫"/>
            </a:pPr>
            <a:r>
              <a:rPr lang="en-US"/>
              <a:t>A formula. </a:t>
            </a:r>
            <a:endParaRPr/>
          </a:p>
          <a:p>
            <a:pPr indent="-246887" lvl="2" marL="914400" rtl="0" algn="l">
              <a:spcBef>
                <a:spcPts val="420"/>
              </a:spcBef>
              <a:spcAft>
                <a:spcPts val="0"/>
              </a:spcAft>
              <a:buSzPts val="1470"/>
              <a:buNone/>
            </a:pPr>
            <a:r>
              <a:rPr i="1" lang="en-US"/>
              <a:t>f</a:t>
            </a:r>
            <a:r>
              <a:rPr lang="en-US">
                <a:latin typeface="Cambria Math"/>
                <a:ea typeface="Cambria Math"/>
                <a:cs typeface="Cambria Math"/>
                <a:sym typeface="Cambria Math"/>
              </a:rPr>
              <a:t>(</a:t>
            </a:r>
            <a:r>
              <a:rPr i="1" lang="en-US"/>
              <a:t>x</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i="1" lang="en-US"/>
              <a:t>x</a:t>
            </a:r>
            <a:r>
              <a:rPr i="1" lang="en-US">
                <a:latin typeface="Cambria Math"/>
                <a:ea typeface="Cambria Math"/>
                <a:cs typeface="Cambria Math"/>
                <a:sym typeface="Cambria Math"/>
              </a:rPr>
              <a:t> </a:t>
            </a:r>
            <a:r>
              <a:rPr lang="en-US">
                <a:latin typeface="Cambria Math"/>
                <a:ea typeface="Cambria Math"/>
                <a:cs typeface="Cambria Math"/>
                <a:sym typeface="Cambria Math"/>
              </a:rPr>
              <a:t>+ 1</a:t>
            </a:r>
            <a:endParaRPr/>
          </a:p>
          <a:p>
            <a:pPr indent="-246888" lvl="1" marL="640080" rtl="0" algn="l">
              <a:spcBef>
                <a:spcPts val="480"/>
              </a:spcBef>
              <a:spcAft>
                <a:spcPts val="0"/>
              </a:spcAft>
              <a:buSzPts val="2040"/>
              <a:buChar char="⚫"/>
            </a:pPr>
            <a:r>
              <a:rPr lang="en-US"/>
              <a:t>A computer program.</a:t>
            </a:r>
            <a:endParaRPr/>
          </a:p>
          <a:p>
            <a:pPr indent="-246887" lvl="2" marL="914400" rtl="0" algn="l">
              <a:spcBef>
                <a:spcPts val="420"/>
              </a:spcBef>
              <a:spcAft>
                <a:spcPts val="0"/>
              </a:spcAft>
              <a:buSzPts val="1470"/>
              <a:buChar char="⚫"/>
            </a:pPr>
            <a:r>
              <a:rPr lang="en-US"/>
              <a:t>A Java program that when given an integer </a:t>
            </a:r>
            <a:r>
              <a:rPr i="1" lang="en-US"/>
              <a:t>n</a:t>
            </a:r>
            <a:r>
              <a:rPr lang="en-US"/>
              <a:t>, produces the </a:t>
            </a:r>
            <a:r>
              <a:rPr i="1" lang="en-US"/>
              <a:t>n</a:t>
            </a:r>
            <a:r>
              <a:rPr lang="en-US"/>
              <a:t>th Fibonacci Number (covered in the next section and also inChapter </a:t>
            </a:r>
            <a:r>
              <a:rPr lang="en-US">
                <a:latin typeface="Cambria Math"/>
                <a:ea typeface="Cambria Math"/>
                <a:cs typeface="Cambria Math"/>
                <a:sym typeface="Cambria Math"/>
              </a:rPr>
              <a:t>5</a:t>
            </a:r>
            <a:r>
              <a:rPr lang="en-US"/>
              <a:t>).</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pic>
        <p:nvPicPr>
          <p:cNvPr id="2168" name="Google Shape;2168;p277"/>
          <p:cNvPicPr preferRelativeResize="0"/>
          <p:nvPr/>
        </p:nvPicPr>
        <p:blipFill rotWithShape="1">
          <a:blip r:embed="rId3">
            <a:alphaModFix/>
          </a:blip>
          <a:srcRect b="0" l="0" r="0" t="0"/>
          <a:stretch/>
        </p:blipFill>
        <p:spPr>
          <a:xfrm>
            <a:off x="298312" y="3323535"/>
            <a:ext cx="7931288" cy="3305865"/>
          </a:xfrm>
          <a:prstGeom prst="rect">
            <a:avLst/>
          </a:prstGeom>
          <a:noFill/>
          <a:ln>
            <a:noFill/>
          </a:ln>
        </p:spPr>
      </p:pic>
      <p:sp>
        <p:nvSpPr>
          <p:cNvPr id="2169" name="Google Shape;2169;p277"/>
          <p:cNvSpPr txBox="1"/>
          <p:nvPr>
            <p:ph type="title"/>
          </p:nvPr>
        </p:nvSpPr>
        <p:spPr>
          <a:xfrm>
            <a:off x="457200" y="457200"/>
            <a:ext cx="8229600" cy="9144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rgbClr val="0070C0"/>
              </a:buClr>
              <a:buSzPts val="5000"/>
              <a:buFont typeface="Calibri"/>
              <a:buNone/>
            </a:pPr>
            <a:r>
              <a:rPr lang="en-US">
                <a:solidFill>
                  <a:srgbClr val="0070C0"/>
                </a:solidFill>
              </a:rPr>
              <a:t>Activity Time</a:t>
            </a:r>
            <a:endParaRPr/>
          </a:p>
        </p:txBody>
      </p:sp>
      <p:pic>
        <p:nvPicPr>
          <p:cNvPr descr="grandfather_clock_shadow_md_wht" id="2170" name="Google Shape;2170;p277"/>
          <p:cNvPicPr preferRelativeResize="0"/>
          <p:nvPr/>
        </p:nvPicPr>
        <p:blipFill rotWithShape="1">
          <a:blip r:embed="rId4">
            <a:alphaModFix/>
          </a:blip>
          <a:srcRect b="0" l="0" r="0" t="0"/>
          <a:stretch/>
        </p:blipFill>
        <p:spPr>
          <a:xfrm>
            <a:off x="6400800" y="558047"/>
            <a:ext cx="2286000" cy="3101975"/>
          </a:xfrm>
          <a:prstGeom prst="rect">
            <a:avLst/>
          </a:prstGeom>
          <a:noFill/>
          <a:ln>
            <a:noFill/>
          </a:ln>
        </p:spPr>
      </p:pic>
      <p:sp>
        <p:nvSpPr>
          <p:cNvPr id="2171" name="Google Shape;2171;p277"/>
          <p:cNvSpPr/>
          <p:nvPr/>
        </p:nvSpPr>
        <p:spPr>
          <a:xfrm>
            <a:off x="485503" y="1655070"/>
            <a:ext cx="4572000" cy="138499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Constantia"/>
              <a:buNone/>
            </a:pPr>
            <a:r>
              <a:rPr b="0" i="0" lang="en-US" sz="2800" u="none" cap="none" strike="noStrike">
                <a:solidFill>
                  <a:srgbClr val="000000"/>
                </a:solidFill>
                <a:latin typeface="Constantia"/>
                <a:ea typeface="Constantia"/>
                <a:cs typeface="Constantia"/>
                <a:sym typeface="Constantia"/>
              </a:rPr>
              <a:t>What are the domain, codomain, and range of the following function</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27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Solution</a:t>
            </a:r>
            <a:endParaRPr/>
          </a:p>
        </p:txBody>
      </p:sp>
      <p:sp>
        <p:nvSpPr>
          <p:cNvPr id="2177" name="Google Shape;2177;p278"/>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Let </a:t>
            </a:r>
            <a:r>
              <a:rPr i="1" lang="en-US"/>
              <a:t>G </a:t>
            </a:r>
            <a:r>
              <a:rPr lang="en-US"/>
              <a:t>be the function that assigns a grade to a student in our discrete mathematics class.</a:t>
            </a:r>
            <a:endParaRPr/>
          </a:p>
          <a:p>
            <a:pPr indent="-274320" lvl="0" marL="274320" rtl="0" algn="l">
              <a:spcBef>
                <a:spcPts val="520"/>
              </a:spcBef>
              <a:spcAft>
                <a:spcPts val="0"/>
              </a:spcAft>
              <a:buSzPts val="2470"/>
              <a:buChar char="⚫"/>
            </a:pPr>
            <a:r>
              <a:rPr lang="en-US"/>
              <a:t>Note that </a:t>
            </a:r>
            <a:r>
              <a:rPr i="1" lang="en-US"/>
              <a:t>G(</a:t>
            </a:r>
            <a:r>
              <a:rPr lang="en-US"/>
              <a:t>Adams</a:t>
            </a:r>
            <a:r>
              <a:rPr i="1" lang="en-US"/>
              <a:t>) </a:t>
            </a:r>
            <a:r>
              <a:rPr lang="en-US"/>
              <a:t>= </a:t>
            </a:r>
            <a:r>
              <a:rPr i="1" lang="en-US"/>
              <a:t>A</a:t>
            </a:r>
            <a:r>
              <a:rPr lang="en-US"/>
              <a:t>, for instance. </a:t>
            </a:r>
            <a:endParaRPr/>
          </a:p>
          <a:p>
            <a:pPr indent="-274320" lvl="0" marL="274320" rtl="0" algn="l">
              <a:spcBef>
                <a:spcPts val="520"/>
              </a:spcBef>
              <a:spcAft>
                <a:spcPts val="0"/>
              </a:spcAft>
              <a:buSzPts val="2470"/>
              <a:buChar char="⚫"/>
            </a:pPr>
            <a:r>
              <a:rPr lang="en-US"/>
              <a:t>The domain of </a:t>
            </a:r>
            <a:r>
              <a:rPr i="1" lang="en-US"/>
              <a:t>G </a:t>
            </a:r>
            <a:r>
              <a:rPr lang="en-US"/>
              <a:t>is the set {Adams, Chou, Goodfriend, Rodriguez, Stevens}, </a:t>
            </a:r>
            <a:endParaRPr/>
          </a:p>
          <a:p>
            <a:pPr indent="-274320" lvl="0" marL="274320" rtl="0" algn="l">
              <a:spcBef>
                <a:spcPts val="520"/>
              </a:spcBef>
              <a:spcAft>
                <a:spcPts val="0"/>
              </a:spcAft>
              <a:buSzPts val="2470"/>
              <a:buChar char="⚫"/>
            </a:pPr>
            <a:r>
              <a:rPr lang="en-US"/>
              <a:t>The codomain is the set {</a:t>
            </a:r>
            <a:r>
              <a:rPr i="1" lang="en-US"/>
              <a:t>A,B,C,D,F</a:t>
            </a:r>
            <a:r>
              <a:rPr lang="en-US"/>
              <a:t>}. </a:t>
            </a:r>
            <a:endParaRPr/>
          </a:p>
          <a:p>
            <a:pPr indent="-274320" lvl="0" marL="274320" rtl="0" algn="l">
              <a:spcBef>
                <a:spcPts val="520"/>
              </a:spcBef>
              <a:spcAft>
                <a:spcPts val="0"/>
              </a:spcAft>
              <a:buSzPts val="2470"/>
              <a:buChar char="⚫"/>
            </a:pPr>
            <a:r>
              <a:rPr lang="en-US"/>
              <a:t>The range of </a:t>
            </a:r>
            <a:r>
              <a:rPr i="1" lang="en-US"/>
              <a:t>G </a:t>
            </a:r>
            <a:r>
              <a:rPr lang="en-US"/>
              <a:t>is the set {</a:t>
            </a:r>
            <a:r>
              <a:rPr i="1" lang="en-US"/>
              <a:t>A,B,C, F</a:t>
            </a:r>
            <a:r>
              <a:rPr lang="en-US"/>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4"/>
          <p:cNvSpPr txBox="1"/>
          <p:nvPr>
            <p:ph type="title"/>
          </p:nvPr>
        </p:nvSpPr>
        <p:spPr>
          <a:xfrm>
            <a:off x="381000" y="119063"/>
            <a:ext cx="8229600" cy="8286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2. Conjunction:</a:t>
            </a:r>
            <a:endParaRPr/>
          </a:p>
        </p:txBody>
      </p:sp>
      <p:sp>
        <p:nvSpPr>
          <p:cNvPr id="438" name="Google Shape;438;p54"/>
          <p:cNvSpPr txBox="1"/>
          <p:nvPr>
            <p:ph idx="1" type="body"/>
          </p:nvPr>
        </p:nvSpPr>
        <p:spPr>
          <a:xfrm>
            <a:off x="457200" y="2208213"/>
            <a:ext cx="8229600" cy="27781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Examples</a:t>
            </a:r>
            <a:endParaRPr/>
          </a:p>
          <a:p>
            <a:pPr indent="-285750" lvl="1" marL="742950" rtl="0" algn="l">
              <a:spcBef>
                <a:spcPts val="400"/>
              </a:spcBef>
              <a:spcAft>
                <a:spcPts val="0"/>
              </a:spcAft>
              <a:buSzPts val="2000"/>
              <a:buChar char="⚪"/>
            </a:pPr>
            <a:r>
              <a:rPr lang="en-US" sz="2000"/>
              <a:t>Find the conjunction of the propositions </a:t>
            </a:r>
            <a:r>
              <a:rPr i="1" lang="en-US" sz="2000"/>
              <a:t>p</a:t>
            </a:r>
            <a:r>
              <a:rPr lang="en-US" sz="2000"/>
              <a:t> and </a:t>
            </a:r>
            <a:r>
              <a:rPr i="1" lang="en-US" sz="2000"/>
              <a:t>q</a:t>
            </a:r>
            <a:r>
              <a:rPr lang="en-US" sz="2000"/>
              <a:t> where </a:t>
            </a:r>
            <a:r>
              <a:rPr i="1" lang="en-US" sz="2000"/>
              <a:t>p</a:t>
            </a:r>
            <a:r>
              <a:rPr lang="en-US" sz="2000"/>
              <a:t> is the proposition “Today is Friday.” and </a:t>
            </a:r>
            <a:r>
              <a:rPr i="1" lang="en-US" sz="2000"/>
              <a:t>q</a:t>
            </a:r>
            <a:r>
              <a:rPr lang="en-US" sz="2000"/>
              <a:t> is the proposition “It is raining today.”, and the truth value of the conjunction.</a:t>
            </a:r>
            <a:endParaRPr/>
          </a:p>
          <a:p>
            <a:pPr indent="-285750" lvl="1" marL="742950" rtl="0" algn="l">
              <a:spcBef>
                <a:spcPts val="540"/>
              </a:spcBef>
              <a:spcAft>
                <a:spcPts val="0"/>
              </a:spcAft>
              <a:buSzPts val="2700"/>
              <a:buFont typeface="Noto Sans Symbols"/>
              <a:buNone/>
            </a:pPr>
            <a:r>
              <a:t/>
            </a:r>
            <a:endParaRPr>
              <a:solidFill>
                <a:schemeClr val="hlink"/>
              </a:solidFill>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
        <p:nvSpPr>
          <p:cNvPr id="439" name="Google Shape;439;p5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40" name="Google Shape;440;p54"/>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41" name="Google Shape;441;p54"/>
          <p:cNvSpPr txBox="1"/>
          <p:nvPr/>
        </p:nvSpPr>
        <p:spPr>
          <a:xfrm>
            <a:off x="350838" y="947738"/>
            <a:ext cx="7772400" cy="1322387"/>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2</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be propositions. The </a:t>
            </a:r>
            <a:r>
              <a:rPr b="0" i="1" lang="en-US" sz="1800" u="none" cap="none" strike="noStrike">
                <a:solidFill>
                  <a:schemeClr val="dk1"/>
                </a:solidFill>
                <a:latin typeface="Arial"/>
                <a:ea typeface="Arial"/>
                <a:cs typeface="Arial"/>
                <a:sym typeface="Arial"/>
              </a:rPr>
              <a:t>conjunction</a:t>
            </a:r>
            <a:r>
              <a:rPr b="0" i="0" lang="en-US" sz="1800" u="none" cap="none" strike="noStrike">
                <a:solidFill>
                  <a:schemeClr val="dk1"/>
                </a:solidFill>
                <a:latin typeface="Arial"/>
                <a:ea typeface="Arial"/>
                <a:cs typeface="Arial"/>
                <a:sym typeface="Arial"/>
              </a:rPr>
              <a:t> of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denoted by </a:t>
            </a:r>
            <a:r>
              <a:rPr b="0" i="1" lang="en-US" sz="1800" u="none" cap="none" strike="noStrike">
                <a:solidFill>
                  <a:schemeClr val="dk1"/>
                </a:solidFill>
                <a:latin typeface="Arial"/>
                <a:ea typeface="Arial"/>
                <a:cs typeface="Arial"/>
                <a:sym typeface="Arial"/>
              </a:rPr>
              <a:t>p </a:t>
            </a:r>
            <a:r>
              <a:rPr b="0" i="0" lang="en-US" sz="1400" u="none" cap="none" strike="noStrike">
                <a:solidFill>
                  <a:schemeClr val="dk1"/>
                </a:solidFill>
                <a:latin typeface="Arial"/>
                <a:ea typeface="Arial"/>
                <a:cs typeface="Arial"/>
                <a:sym typeface="Arial"/>
              </a:rPr>
              <a:t>Λ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the proposition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The conjunction </a:t>
            </a:r>
            <a:r>
              <a:rPr b="0" i="1" lang="en-US" sz="1800" u="none" cap="none" strike="noStrike">
                <a:solidFill>
                  <a:schemeClr val="dk1"/>
                </a:solidFill>
                <a:latin typeface="Arial"/>
                <a:ea typeface="Arial"/>
                <a:cs typeface="Arial"/>
                <a:sym typeface="Arial"/>
              </a:rPr>
              <a:t>p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true when both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 </a:t>
            </a:r>
            <a:r>
              <a:rPr b="0" i="0" lang="en-US" sz="1800" u="none" cap="none" strike="noStrike">
                <a:solidFill>
                  <a:schemeClr val="dk1"/>
                </a:solidFill>
                <a:latin typeface="Arial"/>
                <a:ea typeface="Arial"/>
                <a:cs typeface="Arial"/>
                <a:sym typeface="Arial"/>
              </a:rPr>
              <a:t>are true and is false otherwise. 		</a:t>
            </a:r>
            <a:endParaRPr/>
          </a:p>
        </p:txBody>
      </p:sp>
      <p:sp>
        <p:nvSpPr>
          <p:cNvPr id="442" name="Google Shape;442;p54"/>
          <p:cNvSpPr txBox="1"/>
          <p:nvPr/>
        </p:nvSpPr>
        <p:spPr>
          <a:xfrm>
            <a:off x="1265238" y="3676650"/>
            <a:ext cx="68580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The conjunction is the proposition “Today is Friday and it is raining today.” The proposition is true on rainy Fridays.   	</a:t>
            </a:r>
            <a:endParaRPr/>
          </a:p>
        </p:txBody>
      </p:sp>
      <p:pic>
        <p:nvPicPr>
          <p:cNvPr descr="Screen Clipping" id="443" name="Google Shape;443;p54"/>
          <p:cNvPicPr preferRelativeResize="0"/>
          <p:nvPr/>
        </p:nvPicPr>
        <p:blipFill rotWithShape="1">
          <a:blip r:embed="rId3">
            <a:alphaModFix/>
          </a:blip>
          <a:srcRect b="5816" l="8324" r="0" t="40366"/>
          <a:stretch/>
        </p:blipFill>
        <p:spPr>
          <a:xfrm>
            <a:off x="701675" y="4318000"/>
            <a:ext cx="6713538" cy="24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500"/>
                                        <p:tgtEl>
                                          <p:spTgt spid="4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27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Questions</a:t>
            </a:r>
            <a:endParaRPr/>
          </a:p>
        </p:txBody>
      </p:sp>
      <p:sp>
        <p:nvSpPr>
          <p:cNvPr id="2183" name="Google Shape;2183;p279"/>
          <p:cNvSpPr txBox="1"/>
          <p:nvPr/>
        </p:nvSpPr>
        <p:spPr>
          <a:xfrm>
            <a:off x="457200" y="1905000"/>
            <a:ext cx="3886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f</a:t>
            </a:r>
            <a:r>
              <a:rPr b="0" i="0" lang="en-US" sz="3200" u="none" cap="none" strike="noStrike">
                <a:solidFill>
                  <a:srgbClr val="000000"/>
                </a:solidFill>
                <a:latin typeface="Constantia"/>
                <a:ea typeface="Constantia"/>
                <a:cs typeface="Constantia"/>
                <a:sym typeface="Constantia"/>
              </a:rPr>
              <a:t>(a) = ?</a:t>
            </a:r>
            <a:endParaRPr/>
          </a:p>
        </p:txBody>
      </p:sp>
      <p:grpSp>
        <p:nvGrpSpPr>
          <p:cNvPr id="2184" name="Google Shape;2184;p279"/>
          <p:cNvGrpSpPr/>
          <p:nvPr/>
        </p:nvGrpSpPr>
        <p:grpSpPr>
          <a:xfrm>
            <a:off x="5257800" y="1752600"/>
            <a:ext cx="2667000" cy="3200400"/>
            <a:chOff x="3048000" y="1219200"/>
            <a:chExt cx="3276600" cy="3733800"/>
          </a:xfrm>
        </p:grpSpPr>
        <p:sp>
          <p:nvSpPr>
            <p:cNvPr id="2185" name="Google Shape;2185;p279"/>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6" name="Google Shape;2186;p279"/>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7" name="Google Shape;2187;p279"/>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8" name="Google Shape;2188;p279"/>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9" name="Google Shape;2189;p279"/>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90" name="Google Shape;2190;p279"/>
            <p:cNvSpPr/>
            <p:nvPr/>
          </p:nvSpPr>
          <p:spPr>
            <a:xfrm>
              <a:off x="5715000" y="2438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91" name="Google Shape;2191;p279"/>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92" name="Google Shape;2192;p279"/>
            <p:cNvSpPr txBox="1"/>
            <p:nvPr/>
          </p:nvSpPr>
          <p:spPr>
            <a:xfrm>
              <a:off x="3048000" y="1219200"/>
              <a:ext cx="685800" cy="825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0" i="1" lang="en-US" sz="4000" u="none" cap="none" strike="noStrike">
                  <a:solidFill>
                    <a:srgbClr val="000000"/>
                  </a:solidFill>
                  <a:latin typeface="Constantia"/>
                  <a:ea typeface="Constantia"/>
                  <a:cs typeface="Constantia"/>
                  <a:sym typeface="Constantia"/>
                </a:rPr>
                <a:t>A</a:t>
              </a:r>
              <a:endParaRPr/>
            </a:p>
          </p:txBody>
        </p:sp>
        <p:sp>
          <p:nvSpPr>
            <p:cNvPr id="2193" name="Google Shape;2193;p279"/>
            <p:cNvSpPr txBox="1"/>
            <p:nvPr/>
          </p:nvSpPr>
          <p:spPr>
            <a:xfrm>
              <a:off x="5638800" y="1219200"/>
              <a:ext cx="685800" cy="825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0" i="1" lang="en-US" sz="4000" u="none" cap="none" strike="noStrike">
                  <a:solidFill>
                    <a:srgbClr val="000000"/>
                  </a:solidFill>
                  <a:latin typeface="Constantia"/>
                  <a:ea typeface="Constantia"/>
                  <a:cs typeface="Constantia"/>
                  <a:sym typeface="Constantia"/>
                </a:rPr>
                <a:t>B</a:t>
              </a:r>
              <a:endParaRPr/>
            </a:p>
          </p:txBody>
        </p:sp>
        <p:sp>
          <p:nvSpPr>
            <p:cNvPr id="2194" name="Google Shape;2194;p279"/>
            <p:cNvSpPr txBox="1"/>
            <p:nvPr/>
          </p:nvSpPr>
          <p:spPr>
            <a:xfrm>
              <a:off x="3200400" y="2133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195" name="Google Shape;2195;p279"/>
            <p:cNvSpPr txBox="1"/>
            <p:nvPr/>
          </p:nvSpPr>
          <p:spPr>
            <a:xfrm>
              <a:off x="3200400" y="3048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196" name="Google Shape;2196;p279"/>
            <p:cNvSpPr txBox="1"/>
            <p:nvPr/>
          </p:nvSpPr>
          <p:spPr>
            <a:xfrm>
              <a:off x="3200400" y="3810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197" name="Google Shape;2197;p279"/>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198" name="Google Shape;2198;p279"/>
            <p:cNvSpPr txBox="1"/>
            <p:nvPr/>
          </p:nvSpPr>
          <p:spPr>
            <a:xfrm>
              <a:off x="5791200" y="2514600"/>
              <a:ext cx="30480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sp>
          <p:nvSpPr>
            <p:cNvPr id="2199" name="Google Shape;2199;p279"/>
            <p:cNvSpPr txBox="1"/>
            <p:nvPr/>
          </p:nvSpPr>
          <p:spPr>
            <a:xfrm>
              <a:off x="5791200" y="3352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sp>
          <p:nvSpPr>
            <p:cNvPr id="2200" name="Google Shape;2200;p279"/>
            <p:cNvSpPr txBox="1"/>
            <p:nvPr/>
          </p:nvSpPr>
          <p:spPr>
            <a:xfrm>
              <a:off x="5791200" y="4419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a:t>
              </a:r>
              <a:endParaRPr/>
            </a:p>
          </p:txBody>
        </p:sp>
        <p:cxnSp>
          <p:nvCxnSpPr>
            <p:cNvPr id="2201" name="Google Shape;2201;p279"/>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cxnSp>
          <p:nvCxnSpPr>
            <p:cNvPr id="2202" name="Google Shape;2202;p279"/>
            <p:cNvCxnSpPr>
              <a:stCxn id="2188" idx="6"/>
            </p:cNvCxnSpPr>
            <p:nvPr/>
          </p:nvCxnSpPr>
          <p:spPr>
            <a:xfrm>
              <a:off x="3581400" y="2286000"/>
              <a:ext cx="2209800" cy="1981200"/>
            </a:xfrm>
            <a:prstGeom prst="straightConnector1">
              <a:avLst/>
            </a:prstGeom>
            <a:noFill/>
            <a:ln cap="flat" cmpd="sng" w="9525">
              <a:solidFill>
                <a:srgbClr val="075192"/>
              </a:solidFill>
              <a:prstDash val="solid"/>
              <a:round/>
              <a:headEnd len="sm" w="sm" type="none"/>
              <a:tailEnd len="med" w="med" type="stealth"/>
            </a:ln>
          </p:spPr>
        </p:cxnSp>
        <p:cxnSp>
          <p:nvCxnSpPr>
            <p:cNvPr id="2203" name="Google Shape;2203;p279"/>
            <p:cNvCxnSpPr/>
            <p:nvPr/>
          </p:nvCxnSpPr>
          <p:spPr>
            <a:xfrm>
              <a:off x="3733800" y="4038600"/>
              <a:ext cx="1905000" cy="381000"/>
            </a:xfrm>
            <a:prstGeom prst="straightConnector1">
              <a:avLst/>
            </a:prstGeom>
            <a:noFill/>
            <a:ln cap="flat" cmpd="sng" w="9525">
              <a:solidFill>
                <a:srgbClr val="075192"/>
              </a:solidFill>
              <a:prstDash val="solid"/>
              <a:round/>
              <a:headEnd len="sm" w="sm" type="none"/>
              <a:tailEnd len="med" w="med" type="stealth"/>
            </a:ln>
          </p:spPr>
        </p:cxnSp>
        <p:cxnSp>
          <p:nvCxnSpPr>
            <p:cNvPr id="2204" name="Google Shape;2204;p279"/>
            <p:cNvCxnSpPr/>
            <p:nvPr/>
          </p:nvCxnSpPr>
          <p:spPr>
            <a:xfrm>
              <a:off x="3657600" y="4724400"/>
              <a:ext cx="1828800" cy="1588"/>
            </a:xfrm>
            <a:prstGeom prst="straightConnector1">
              <a:avLst/>
            </a:prstGeom>
            <a:noFill/>
            <a:ln cap="flat" cmpd="sng" w="9525">
              <a:solidFill>
                <a:srgbClr val="075192"/>
              </a:solidFill>
              <a:prstDash val="solid"/>
              <a:round/>
              <a:headEnd len="sm" w="sm" type="none"/>
              <a:tailEnd len="med" w="med" type="stealth"/>
            </a:ln>
          </p:spPr>
        </p:cxnSp>
      </p:grpSp>
      <p:sp>
        <p:nvSpPr>
          <p:cNvPr id="2205" name="Google Shape;2205;p279"/>
          <p:cNvSpPr txBox="1"/>
          <p:nvPr/>
        </p:nvSpPr>
        <p:spPr>
          <a:xfrm>
            <a:off x="2133600" y="1828800"/>
            <a:ext cx="2895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z</a:t>
            </a:r>
            <a:endParaRPr/>
          </a:p>
        </p:txBody>
      </p:sp>
      <p:sp>
        <p:nvSpPr>
          <p:cNvPr id="2206" name="Google Shape;2206;p279"/>
          <p:cNvSpPr txBox="1"/>
          <p:nvPr/>
        </p:nvSpPr>
        <p:spPr>
          <a:xfrm>
            <a:off x="152400" y="2590800"/>
            <a:ext cx="3886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The image of d is ?</a:t>
            </a:r>
            <a:endParaRPr/>
          </a:p>
        </p:txBody>
      </p:sp>
      <p:sp>
        <p:nvSpPr>
          <p:cNvPr id="2207" name="Google Shape;2207;p279"/>
          <p:cNvSpPr txBox="1"/>
          <p:nvPr/>
        </p:nvSpPr>
        <p:spPr>
          <a:xfrm>
            <a:off x="3733800" y="2590800"/>
            <a:ext cx="6858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z</a:t>
            </a:r>
            <a:endParaRPr/>
          </a:p>
        </p:txBody>
      </p:sp>
      <p:sp>
        <p:nvSpPr>
          <p:cNvPr id="2208" name="Google Shape;2208;p279"/>
          <p:cNvSpPr txBox="1"/>
          <p:nvPr/>
        </p:nvSpPr>
        <p:spPr>
          <a:xfrm>
            <a:off x="304800" y="3352800"/>
            <a:ext cx="3886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The domain of f is ?</a:t>
            </a:r>
            <a:endParaRPr/>
          </a:p>
        </p:txBody>
      </p:sp>
      <p:sp>
        <p:nvSpPr>
          <p:cNvPr id="2209" name="Google Shape;2209;p279"/>
          <p:cNvSpPr txBox="1"/>
          <p:nvPr/>
        </p:nvSpPr>
        <p:spPr>
          <a:xfrm>
            <a:off x="3962400" y="3352800"/>
            <a:ext cx="609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A</a:t>
            </a:r>
            <a:endParaRPr/>
          </a:p>
        </p:txBody>
      </p:sp>
      <p:sp>
        <p:nvSpPr>
          <p:cNvPr id="2210" name="Google Shape;2210;p279"/>
          <p:cNvSpPr txBox="1"/>
          <p:nvPr/>
        </p:nvSpPr>
        <p:spPr>
          <a:xfrm>
            <a:off x="152400" y="4038600"/>
            <a:ext cx="4038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The codomain of f is ?</a:t>
            </a:r>
            <a:endParaRPr/>
          </a:p>
        </p:txBody>
      </p:sp>
      <p:sp>
        <p:nvSpPr>
          <p:cNvPr id="2211" name="Google Shape;2211;p279"/>
          <p:cNvSpPr txBox="1"/>
          <p:nvPr/>
        </p:nvSpPr>
        <p:spPr>
          <a:xfrm>
            <a:off x="4267200" y="4038600"/>
            <a:ext cx="3810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B</a:t>
            </a:r>
            <a:endParaRPr/>
          </a:p>
        </p:txBody>
      </p:sp>
      <p:sp>
        <p:nvSpPr>
          <p:cNvPr id="2212" name="Google Shape;2212;p279"/>
          <p:cNvSpPr txBox="1"/>
          <p:nvPr/>
        </p:nvSpPr>
        <p:spPr>
          <a:xfrm>
            <a:off x="152400" y="4724400"/>
            <a:ext cx="41148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The preimage of y is ?</a:t>
            </a:r>
            <a:endParaRPr/>
          </a:p>
        </p:txBody>
      </p:sp>
      <p:sp>
        <p:nvSpPr>
          <p:cNvPr id="2213" name="Google Shape;2213;p279"/>
          <p:cNvSpPr txBox="1"/>
          <p:nvPr/>
        </p:nvSpPr>
        <p:spPr>
          <a:xfrm>
            <a:off x="4114800" y="4724400"/>
            <a:ext cx="457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b</a:t>
            </a:r>
            <a:endParaRPr/>
          </a:p>
        </p:txBody>
      </p:sp>
      <p:sp>
        <p:nvSpPr>
          <p:cNvPr id="2214" name="Google Shape;2214;p279"/>
          <p:cNvSpPr txBox="1"/>
          <p:nvPr/>
        </p:nvSpPr>
        <p:spPr>
          <a:xfrm>
            <a:off x="457200" y="5486400"/>
            <a:ext cx="1600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f</a:t>
            </a:r>
            <a:r>
              <a:rPr b="0" i="0" lang="en-US" sz="3200" u="none" cap="none" strike="noStrike">
                <a:solidFill>
                  <a:srgbClr val="000000"/>
                </a:solidFill>
                <a:latin typeface="Constantia"/>
                <a:ea typeface="Constantia"/>
                <a:cs typeface="Constantia"/>
                <a:sym typeface="Constantia"/>
              </a:rPr>
              <a:t>(</a:t>
            </a:r>
            <a:r>
              <a:rPr b="0" i="1" lang="en-US" sz="3200" u="none" cap="none" strike="noStrike">
                <a:solidFill>
                  <a:srgbClr val="000000"/>
                </a:solidFill>
                <a:latin typeface="Constantia"/>
                <a:ea typeface="Constantia"/>
                <a:cs typeface="Constantia"/>
                <a:sym typeface="Constantia"/>
              </a:rPr>
              <a:t>A</a:t>
            </a:r>
            <a:r>
              <a:rPr b="0" i="0" lang="en-US" sz="3200" u="none" cap="none" strike="noStrike">
                <a:solidFill>
                  <a:srgbClr val="000000"/>
                </a:solidFill>
                <a:latin typeface="Constantia"/>
                <a:ea typeface="Constantia"/>
                <a:cs typeface="Constantia"/>
                <a:sym typeface="Constantia"/>
              </a:rPr>
              <a:t>) = ?</a:t>
            </a:r>
            <a:endParaRPr/>
          </a:p>
        </p:txBody>
      </p:sp>
      <p:sp>
        <p:nvSpPr>
          <p:cNvPr id="2215" name="Google Shape;2215;p279"/>
          <p:cNvSpPr txBox="1"/>
          <p:nvPr/>
        </p:nvSpPr>
        <p:spPr>
          <a:xfrm>
            <a:off x="6477000" y="6019800"/>
            <a:ext cx="26670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{a,c,d}</a:t>
            </a:r>
            <a:endParaRPr/>
          </a:p>
        </p:txBody>
      </p:sp>
      <p:sp>
        <p:nvSpPr>
          <p:cNvPr id="2216" name="Google Shape;2216;p279"/>
          <p:cNvSpPr txBox="1"/>
          <p:nvPr/>
        </p:nvSpPr>
        <p:spPr>
          <a:xfrm>
            <a:off x="304800" y="6096000"/>
            <a:ext cx="60198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0" lang="en-US" sz="3200" u="none" cap="none" strike="noStrike">
                <a:solidFill>
                  <a:srgbClr val="000000"/>
                </a:solidFill>
                <a:latin typeface="Constantia"/>
                <a:ea typeface="Constantia"/>
                <a:cs typeface="Constantia"/>
                <a:sym typeface="Constantia"/>
              </a:rPr>
              <a:t>The preimage(s) of z is (are)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28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Question on Functions and Sets </a:t>
            </a:r>
            <a:endParaRPr/>
          </a:p>
        </p:txBody>
      </p:sp>
      <p:sp>
        <p:nvSpPr>
          <p:cNvPr id="2222" name="Google Shape;2222;p280"/>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If                         and  S is a subset of A, then </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t/>
            </a:r>
            <a:endParaRPr/>
          </a:p>
        </p:txBody>
      </p:sp>
      <p:pic>
        <p:nvPicPr>
          <p:cNvPr descr="addin_tmp.png" id="2223" name="Google Shape;2223;p280"/>
          <p:cNvPicPr preferRelativeResize="0"/>
          <p:nvPr/>
        </p:nvPicPr>
        <p:blipFill rotWithShape="1">
          <a:blip r:embed="rId3">
            <a:alphaModFix/>
          </a:blip>
          <a:srcRect b="0" l="0" r="0" t="0"/>
          <a:stretch/>
        </p:blipFill>
        <p:spPr>
          <a:xfrm>
            <a:off x="2514600" y="2895600"/>
            <a:ext cx="3317558" cy="382905"/>
          </a:xfrm>
          <a:prstGeom prst="rect">
            <a:avLst/>
          </a:prstGeom>
          <a:noFill/>
          <a:ln>
            <a:noFill/>
          </a:ln>
        </p:spPr>
      </p:pic>
      <p:pic>
        <p:nvPicPr>
          <p:cNvPr descr="addin_tmp.png" id="2224" name="Google Shape;2224;p280"/>
          <p:cNvPicPr preferRelativeResize="0"/>
          <p:nvPr/>
        </p:nvPicPr>
        <p:blipFill rotWithShape="1">
          <a:blip r:embed="rId4">
            <a:alphaModFix/>
          </a:blip>
          <a:srcRect b="0" l="0" r="0" t="0"/>
          <a:stretch/>
        </p:blipFill>
        <p:spPr>
          <a:xfrm>
            <a:off x="1143000" y="2057400"/>
            <a:ext cx="1688783" cy="345758"/>
          </a:xfrm>
          <a:prstGeom prst="rect">
            <a:avLst/>
          </a:prstGeom>
          <a:noFill/>
          <a:ln>
            <a:noFill/>
          </a:ln>
        </p:spPr>
      </p:pic>
      <p:grpSp>
        <p:nvGrpSpPr>
          <p:cNvPr id="2225" name="Google Shape;2225;p280"/>
          <p:cNvGrpSpPr/>
          <p:nvPr/>
        </p:nvGrpSpPr>
        <p:grpSpPr>
          <a:xfrm>
            <a:off x="5943600" y="2971800"/>
            <a:ext cx="2667000" cy="3200400"/>
            <a:chOff x="3048000" y="1219200"/>
            <a:chExt cx="3276600" cy="3733800"/>
          </a:xfrm>
        </p:grpSpPr>
        <p:sp>
          <p:nvSpPr>
            <p:cNvPr id="2226" name="Google Shape;2226;p280"/>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27" name="Google Shape;2227;p280"/>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28" name="Google Shape;2228;p280"/>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29" name="Google Shape;2229;p280"/>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30" name="Google Shape;2230;p280"/>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31" name="Google Shape;2231;p280"/>
            <p:cNvSpPr/>
            <p:nvPr/>
          </p:nvSpPr>
          <p:spPr>
            <a:xfrm>
              <a:off x="5715000" y="2438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32" name="Google Shape;2232;p280"/>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33" name="Google Shape;2233;p280"/>
            <p:cNvSpPr txBox="1"/>
            <p:nvPr/>
          </p:nvSpPr>
          <p:spPr>
            <a:xfrm>
              <a:off x="3048000" y="1219200"/>
              <a:ext cx="685800" cy="825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0" i="1" lang="en-US" sz="4000" u="none" cap="none" strike="noStrike">
                  <a:solidFill>
                    <a:srgbClr val="000000"/>
                  </a:solidFill>
                  <a:latin typeface="Constantia"/>
                  <a:ea typeface="Constantia"/>
                  <a:cs typeface="Constantia"/>
                  <a:sym typeface="Constantia"/>
                </a:rPr>
                <a:t>A</a:t>
              </a:r>
              <a:endParaRPr/>
            </a:p>
          </p:txBody>
        </p:sp>
        <p:sp>
          <p:nvSpPr>
            <p:cNvPr id="2234" name="Google Shape;2234;p280"/>
            <p:cNvSpPr txBox="1"/>
            <p:nvPr/>
          </p:nvSpPr>
          <p:spPr>
            <a:xfrm>
              <a:off x="5638800" y="1219200"/>
              <a:ext cx="685800" cy="825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0" i="1" lang="en-US" sz="4000" u="none" cap="none" strike="noStrike">
                  <a:solidFill>
                    <a:srgbClr val="000000"/>
                  </a:solidFill>
                  <a:latin typeface="Constantia"/>
                  <a:ea typeface="Constantia"/>
                  <a:cs typeface="Constantia"/>
                  <a:sym typeface="Constantia"/>
                </a:rPr>
                <a:t>B</a:t>
              </a:r>
              <a:endParaRPr/>
            </a:p>
          </p:txBody>
        </p:sp>
        <p:sp>
          <p:nvSpPr>
            <p:cNvPr id="2235" name="Google Shape;2235;p280"/>
            <p:cNvSpPr txBox="1"/>
            <p:nvPr/>
          </p:nvSpPr>
          <p:spPr>
            <a:xfrm>
              <a:off x="3200400" y="2133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236" name="Google Shape;2236;p280"/>
            <p:cNvSpPr txBox="1"/>
            <p:nvPr/>
          </p:nvSpPr>
          <p:spPr>
            <a:xfrm>
              <a:off x="3200400" y="3048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237" name="Google Shape;2237;p280"/>
            <p:cNvSpPr txBox="1"/>
            <p:nvPr/>
          </p:nvSpPr>
          <p:spPr>
            <a:xfrm>
              <a:off x="3200400" y="3810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238" name="Google Shape;2238;p280"/>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239" name="Google Shape;2239;p280"/>
            <p:cNvSpPr txBox="1"/>
            <p:nvPr/>
          </p:nvSpPr>
          <p:spPr>
            <a:xfrm>
              <a:off x="5791200" y="2514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sp>
          <p:nvSpPr>
            <p:cNvPr id="2240" name="Google Shape;2240;p280"/>
            <p:cNvSpPr txBox="1"/>
            <p:nvPr/>
          </p:nvSpPr>
          <p:spPr>
            <a:xfrm>
              <a:off x="5791200" y="3352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sp>
          <p:nvSpPr>
            <p:cNvPr id="2241" name="Google Shape;2241;p280"/>
            <p:cNvSpPr txBox="1"/>
            <p:nvPr/>
          </p:nvSpPr>
          <p:spPr>
            <a:xfrm>
              <a:off x="5791200" y="4419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a:t>
              </a:r>
              <a:endParaRPr/>
            </a:p>
          </p:txBody>
        </p:sp>
        <p:cxnSp>
          <p:nvCxnSpPr>
            <p:cNvPr id="2242" name="Google Shape;2242;p280"/>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cxnSp>
          <p:nvCxnSpPr>
            <p:cNvPr id="2243" name="Google Shape;2243;p280"/>
            <p:cNvCxnSpPr>
              <a:stCxn id="2229" idx="6"/>
            </p:cNvCxnSpPr>
            <p:nvPr/>
          </p:nvCxnSpPr>
          <p:spPr>
            <a:xfrm>
              <a:off x="3581400" y="2286000"/>
              <a:ext cx="2209800" cy="1981200"/>
            </a:xfrm>
            <a:prstGeom prst="straightConnector1">
              <a:avLst/>
            </a:prstGeom>
            <a:noFill/>
            <a:ln cap="flat" cmpd="sng" w="9525">
              <a:solidFill>
                <a:srgbClr val="075192"/>
              </a:solidFill>
              <a:prstDash val="solid"/>
              <a:round/>
              <a:headEnd len="sm" w="sm" type="none"/>
              <a:tailEnd len="med" w="med" type="stealth"/>
            </a:ln>
          </p:spPr>
        </p:cxnSp>
        <p:cxnSp>
          <p:nvCxnSpPr>
            <p:cNvPr id="2244" name="Google Shape;2244;p280"/>
            <p:cNvCxnSpPr/>
            <p:nvPr/>
          </p:nvCxnSpPr>
          <p:spPr>
            <a:xfrm>
              <a:off x="3733800" y="4038600"/>
              <a:ext cx="1905000" cy="381000"/>
            </a:xfrm>
            <a:prstGeom prst="straightConnector1">
              <a:avLst/>
            </a:prstGeom>
            <a:noFill/>
            <a:ln cap="flat" cmpd="sng" w="9525">
              <a:solidFill>
                <a:srgbClr val="075192"/>
              </a:solidFill>
              <a:prstDash val="solid"/>
              <a:round/>
              <a:headEnd len="sm" w="sm" type="none"/>
              <a:tailEnd len="med" w="med" type="stealth"/>
            </a:ln>
          </p:spPr>
        </p:cxnSp>
        <p:cxnSp>
          <p:nvCxnSpPr>
            <p:cNvPr id="2245" name="Google Shape;2245;p280"/>
            <p:cNvCxnSpPr/>
            <p:nvPr/>
          </p:nvCxnSpPr>
          <p:spPr>
            <a:xfrm>
              <a:off x="3657600" y="4724400"/>
              <a:ext cx="1828800" cy="1588"/>
            </a:xfrm>
            <a:prstGeom prst="straightConnector1">
              <a:avLst/>
            </a:prstGeom>
            <a:noFill/>
            <a:ln cap="flat" cmpd="sng" w="9525">
              <a:solidFill>
                <a:srgbClr val="075192"/>
              </a:solidFill>
              <a:prstDash val="solid"/>
              <a:round/>
              <a:headEnd len="sm" w="sm" type="none"/>
              <a:tailEnd len="med" w="med" type="stealth"/>
            </a:ln>
          </p:spPr>
        </p:cxnSp>
      </p:grpSp>
      <p:sp>
        <p:nvSpPr>
          <p:cNvPr id="2246" name="Google Shape;2246;p280"/>
          <p:cNvSpPr txBox="1"/>
          <p:nvPr/>
        </p:nvSpPr>
        <p:spPr>
          <a:xfrm>
            <a:off x="1524000" y="4648200"/>
            <a:ext cx="2514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f </a:t>
            </a:r>
            <a:r>
              <a:rPr b="0" i="0" lang="en-US" sz="3200" u="none" cap="none" strike="noStrike">
                <a:solidFill>
                  <a:srgbClr val="000000"/>
                </a:solidFill>
                <a:latin typeface="Constantia"/>
                <a:ea typeface="Constantia"/>
                <a:cs typeface="Constantia"/>
                <a:sym typeface="Constantia"/>
              </a:rPr>
              <a:t>{c,d} is ?</a:t>
            </a:r>
            <a:endParaRPr/>
          </a:p>
        </p:txBody>
      </p:sp>
      <p:sp>
        <p:nvSpPr>
          <p:cNvPr id="2247" name="Google Shape;2247;p280"/>
          <p:cNvSpPr txBox="1"/>
          <p:nvPr/>
        </p:nvSpPr>
        <p:spPr>
          <a:xfrm>
            <a:off x="3962400" y="3810000"/>
            <a:ext cx="10668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{y,z}</a:t>
            </a:r>
            <a:endParaRPr/>
          </a:p>
        </p:txBody>
      </p:sp>
      <p:sp>
        <p:nvSpPr>
          <p:cNvPr id="2248" name="Google Shape;2248;p280"/>
          <p:cNvSpPr txBox="1"/>
          <p:nvPr/>
        </p:nvSpPr>
        <p:spPr>
          <a:xfrm>
            <a:off x="1524000" y="3733800"/>
            <a:ext cx="2514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0" i="1" lang="en-US" sz="3200" u="none" cap="none" strike="noStrike">
                <a:solidFill>
                  <a:srgbClr val="000000"/>
                </a:solidFill>
                <a:latin typeface="Constantia"/>
                <a:ea typeface="Constantia"/>
                <a:cs typeface="Constantia"/>
                <a:sym typeface="Constantia"/>
              </a:rPr>
              <a:t>f </a:t>
            </a:r>
            <a:r>
              <a:rPr b="0" i="0" lang="en-US" sz="3200" u="none" cap="none" strike="noStrike">
                <a:solidFill>
                  <a:srgbClr val="000000"/>
                </a:solidFill>
                <a:latin typeface="Constantia"/>
                <a:ea typeface="Constantia"/>
                <a:cs typeface="Constantia"/>
                <a:sym typeface="Constantia"/>
              </a:rPr>
              <a:t>{a,b,c,} is ?</a:t>
            </a:r>
            <a:endParaRPr/>
          </a:p>
        </p:txBody>
      </p:sp>
      <p:sp>
        <p:nvSpPr>
          <p:cNvPr id="2249" name="Google Shape;2249;p280"/>
          <p:cNvSpPr txBox="1"/>
          <p:nvPr/>
        </p:nvSpPr>
        <p:spPr>
          <a:xfrm>
            <a:off x="4038600" y="4724400"/>
            <a:ext cx="609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a:t>
            </a:r>
            <a:r>
              <a:rPr b="0" i="1" lang="en-US" sz="2400" u="none" cap="none" strike="noStrike">
                <a:solidFill>
                  <a:srgbClr val="000000"/>
                </a:solidFill>
                <a:latin typeface="Constantia"/>
                <a:ea typeface="Constantia"/>
                <a:cs typeface="Constantia"/>
                <a:sym typeface="Constantia"/>
              </a:rPr>
              <a:t>z</a:t>
            </a:r>
            <a:r>
              <a:rPr b="0" i="0" lang="en-US" sz="2400" u="none" cap="none" strike="noStrike">
                <a:solidFill>
                  <a:srgbClr val="000000"/>
                </a:solidFill>
                <a:latin typeface="Constantia"/>
                <a:ea typeface="Constantia"/>
                <a:cs typeface="Constantia"/>
                <a:sym typeface="Constanti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28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Injections</a:t>
            </a:r>
            <a:endParaRPr/>
          </a:p>
        </p:txBody>
      </p:sp>
      <p:sp>
        <p:nvSpPr>
          <p:cNvPr id="2255" name="Google Shape;2255;p28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A function f is said to be </a:t>
            </a:r>
            <a:r>
              <a:rPr i="1" lang="en-US"/>
              <a:t>one-to-one</a:t>
            </a:r>
            <a:r>
              <a:rPr lang="en-US"/>
              <a:t> ,  or </a:t>
            </a:r>
            <a:r>
              <a:rPr i="1" lang="en-US"/>
              <a:t>injective</a:t>
            </a:r>
            <a:r>
              <a:rPr lang="en-US"/>
              <a:t>, if and only if </a:t>
            </a:r>
            <a:r>
              <a:rPr i="1" lang="en-US"/>
              <a:t>f</a:t>
            </a:r>
            <a:r>
              <a:rPr lang="en-US"/>
              <a:t>(</a:t>
            </a:r>
            <a:r>
              <a:rPr i="1" lang="en-US"/>
              <a:t>a</a:t>
            </a:r>
            <a:r>
              <a:rPr lang="en-US"/>
              <a:t>) = </a:t>
            </a:r>
            <a:r>
              <a:rPr i="1" lang="en-US"/>
              <a:t>f</a:t>
            </a:r>
            <a:r>
              <a:rPr lang="en-US"/>
              <a:t>(</a:t>
            </a:r>
            <a:r>
              <a:rPr i="1" lang="en-US"/>
              <a:t>b</a:t>
            </a:r>
            <a:r>
              <a:rPr lang="en-US"/>
              <a:t>) implies that  </a:t>
            </a:r>
            <a:r>
              <a:rPr i="1" lang="en-US"/>
              <a:t>a</a:t>
            </a:r>
            <a:r>
              <a:rPr lang="en-US"/>
              <a:t> = </a:t>
            </a:r>
            <a:r>
              <a:rPr i="1" lang="en-US"/>
              <a:t>b</a:t>
            </a:r>
            <a:r>
              <a:rPr lang="en-US"/>
              <a:t> for all </a:t>
            </a:r>
            <a:r>
              <a:rPr i="1" lang="en-US"/>
              <a:t>a</a:t>
            </a:r>
            <a:r>
              <a:rPr lang="en-US"/>
              <a:t> and </a:t>
            </a:r>
            <a:r>
              <a:rPr i="1" lang="en-US"/>
              <a:t>b</a:t>
            </a:r>
            <a:r>
              <a:rPr lang="en-US"/>
              <a:t> in the domain of </a:t>
            </a:r>
            <a:r>
              <a:rPr i="1" lang="en-US"/>
              <a:t>f</a:t>
            </a:r>
            <a:r>
              <a:rPr lang="en-US"/>
              <a:t>. A function is said to be an </a:t>
            </a:r>
            <a:r>
              <a:rPr i="1" lang="en-US"/>
              <a:t>injection</a:t>
            </a:r>
            <a:r>
              <a:rPr lang="en-US"/>
              <a:t> if it is one-to-one.</a:t>
            </a:r>
            <a:endParaRPr/>
          </a:p>
        </p:txBody>
      </p:sp>
      <p:grpSp>
        <p:nvGrpSpPr>
          <p:cNvPr id="2256" name="Google Shape;2256;p281"/>
          <p:cNvGrpSpPr/>
          <p:nvPr/>
        </p:nvGrpSpPr>
        <p:grpSpPr>
          <a:xfrm>
            <a:off x="5638800" y="3352800"/>
            <a:ext cx="2438400" cy="3276600"/>
            <a:chOff x="3048000" y="1219200"/>
            <a:chExt cx="3429000" cy="4495800"/>
          </a:xfrm>
        </p:grpSpPr>
        <p:sp>
          <p:nvSpPr>
            <p:cNvPr id="2257" name="Google Shape;2257;p281"/>
            <p:cNvSpPr/>
            <p:nvPr/>
          </p:nvSpPr>
          <p:spPr>
            <a:xfrm>
              <a:off x="5791200" y="19812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58" name="Google Shape;2258;p281"/>
            <p:cNvSpPr txBox="1"/>
            <p:nvPr/>
          </p:nvSpPr>
          <p:spPr>
            <a:xfrm>
              <a:off x="5867400" y="27432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v</a:t>
              </a:r>
              <a:endParaRPr/>
            </a:p>
          </p:txBody>
        </p:sp>
        <p:sp>
          <p:nvSpPr>
            <p:cNvPr id="2259" name="Google Shape;2259;p281"/>
            <p:cNvSpPr/>
            <p:nvPr/>
          </p:nvSpPr>
          <p:spPr>
            <a:xfrm>
              <a:off x="5791200" y="5257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60" name="Google Shape;2260;p281"/>
            <p:cNvSpPr txBox="1"/>
            <p:nvPr/>
          </p:nvSpPr>
          <p:spPr>
            <a:xfrm>
              <a:off x="5867400" y="5334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w</a:t>
              </a:r>
              <a:endParaRPr/>
            </a:p>
          </p:txBody>
        </p:sp>
        <p:grpSp>
          <p:nvGrpSpPr>
            <p:cNvPr id="2261" name="Google Shape;2261;p281"/>
            <p:cNvGrpSpPr/>
            <p:nvPr/>
          </p:nvGrpSpPr>
          <p:grpSpPr>
            <a:xfrm>
              <a:off x="3048000" y="1219200"/>
              <a:ext cx="3429000" cy="4114800"/>
              <a:chOff x="3048000" y="1219200"/>
              <a:chExt cx="3429000" cy="4114800"/>
            </a:xfrm>
          </p:grpSpPr>
          <p:sp>
            <p:nvSpPr>
              <p:cNvPr id="2262" name="Google Shape;2262;p281"/>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63" name="Google Shape;2263;p281"/>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64" name="Google Shape;2264;p281"/>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65" name="Google Shape;2265;p281"/>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66" name="Google Shape;2266;p281"/>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67" name="Google Shape;2267;p281"/>
              <p:cNvSpPr/>
              <p:nvPr/>
            </p:nvSpPr>
            <p:spPr>
              <a:xfrm>
                <a:off x="5791200" y="41910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68" name="Google Shape;2268;p281"/>
              <p:cNvSpPr txBox="1"/>
              <p:nvPr/>
            </p:nvSpPr>
            <p:spPr>
              <a:xfrm>
                <a:off x="30480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269" name="Google Shape;2269;p281"/>
              <p:cNvSpPr txBox="1"/>
              <p:nvPr/>
            </p:nvSpPr>
            <p:spPr>
              <a:xfrm>
                <a:off x="57912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270" name="Google Shape;2270;p281"/>
              <p:cNvSpPr txBox="1"/>
              <p:nvPr/>
            </p:nvSpPr>
            <p:spPr>
              <a:xfrm>
                <a:off x="3200400" y="2133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271" name="Google Shape;2271;p281"/>
              <p:cNvSpPr txBox="1"/>
              <p:nvPr/>
            </p:nvSpPr>
            <p:spPr>
              <a:xfrm>
                <a:off x="3200400" y="3048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272" name="Google Shape;2272;p281"/>
              <p:cNvSpPr txBox="1"/>
              <p:nvPr/>
            </p:nvSpPr>
            <p:spPr>
              <a:xfrm>
                <a:off x="3200400" y="3810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273" name="Google Shape;2273;p281"/>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274" name="Google Shape;2274;p281"/>
              <p:cNvSpPr txBox="1"/>
              <p:nvPr/>
            </p:nvSpPr>
            <p:spPr>
              <a:xfrm>
                <a:off x="5867400" y="20574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sp>
            <p:nvSpPr>
              <p:cNvPr id="2275" name="Google Shape;2275;p281"/>
              <p:cNvSpPr txBox="1"/>
              <p:nvPr/>
            </p:nvSpPr>
            <p:spPr>
              <a:xfrm>
                <a:off x="5791200" y="3352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sp>
            <p:nvSpPr>
              <p:cNvPr id="2276" name="Google Shape;2276;p281"/>
              <p:cNvSpPr txBox="1"/>
              <p:nvPr/>
            </p:nvSpPr>
            <p:spPr>
              <a:xfrm>
                <a:off x="5867400" y="42672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a:t>
                </a:r>
                <a:endParaRPr/>
              </a:p>
            </p:txBody>
          </p:sp>
          <p:cxnSp>
            <p:nvCxnSpPr>
              <p:cNvPr id="2277" name="Google Shape;2277;p281"/>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cxnSp>
            <p:nvCxnSpPr>
              <p:cNvPr id="2278" name="Google Shape;2278;p281"/>
              <p:cNvCxnSpPr>
                <a:stCxn id="2264" idx="6"/>
              </p:cNvCxnSpPr>
              <p:nvPr/>
            </p:nvCxnSpPr>
            <p:spPr>
              <a:xfrm>
                <a:off x="3581400" y="2286000"/>
                <a:ext cx="2209800" cy="1981200"/>
              </a:xfrm>
              <a:prstGeom prst="straightConnector1">
                <a:avLst/>
              </a:prstGeom>
              <a:noFill/>
              <a:ln cap="flat" cmpd="sng" w="9525">
                <a:solidFill>
                  <a:srgbClr val="075192"/>
                </a:solidFill>
                <a:prstDash val="solid"/>
                <a:round/>
                <a:headEnd len="sm" w="sm" type="none"/>
                <a:tailEnd len="med" w="med" type="stealth"/>
              </a:ln>
            </p:spPr>
          </p:cxnSp>
          <p:sp>
            <p:nvSpPr>
              <p:cNvPr id="2279" name="Google Shape;2279;p281"/>
              <p:cNvSpPr/>
              <p:nvPr/>
            </p:nvSpPr>
            <p:spPr>
              <a:xfrm>
                <a:off x="5791200" y="26670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280" name="Google Shape;2280;p281"/>
              <p:cNvCxnSpPr/>
              <p:nvPr/>
            </p:nvCxnSpPr>
            <p:spPr>
              <a:xfrm flipH="1" rot="10800000">
                <a:off x="3657600" y="2286000"/>
                <a:ext cx="2057400" cy="1524000"/>
              </a:xfrm>
              <a:prstGeom prst="straightConnector1">
                <a:avLst/>
              </a:prstGeom>
              <a:noFill/>
              <a:ln cap="flat" cmpd="sng" w="9525">
                <a:solidFill>
                  <a:srgbClr val="075192"/>
                </a:solidFill>
                <a:prstDash val="solid"/>
                <a:round/>
                <a:headEnd len="sm" w="sm" type="none"/>
                <a:tailEnd len="med" w="med" type="stealth"/>
              </a:ln>
            </p:spPr>
          </p:cxnSp>
          <p:cxnSp>
            <p:nvCxnSpPr>
              <p:cNvPr id="2281" name="Google Shape;2281;p281"/>
              <p:cNvCxnSpPr/>
              <p:nvPr/>
            </p:nvCxnSpPr>
            <p:spPr>
              <a:xfrm>
                <a:off x="3657600" y="4724400"/>
                <a:ext cx="2057400" cy="609600"/>
              </a:xfrm>
              <a:prstGeom prst="straightConnector1">
                <a:avLst/>
              </a:prstGeom>
              <a:noFill/>
              <a:ln cap="flat" cmpd="sng" w="9525">
                <a:solidFill>
                  <a:srgbClr val="075192"/>
                </a:solidFill>
                <a:prstDash val="solid"/>
                <a:round/>
                <a:headEnd len="sm" w="sm" type="none"/>
                <a:tailEnd len="med" w="med" type="stealth"/>
              </a:ln>
            </p:spPr>
          </p:cxnSp>
        </p:grpSp>
      </p:grpSp>
      <p:pic>
        <p:nvPicPr>
          <p:cNvPr descr="C:\Documents and Settings\Richard Scherl\Local Settings\Temporary Internet Files\Content.IE5\X53FR289\MC900347475[1].wmf" id="2282" name="Google Shape;2282;p281"/>
          <p:cNvPicPr preferRelativeResize="0"/>
          <p:nvPr/>
        </p:nvPicPr>
        <p:blipFill rotWithShape="1">
          <a:blip r:embed="rId3">
            <a:alphaModFix/>
          </a:blip>
          <a:srcRect b="0" l="0" r="0" t="0"/>
          <a:stretch/>
        </p:blipFill>
        <p:spPr>
          <a:xfrm>
            <a:off x="914400" y="4343400"/>
            <a:ext cx="1806854" cy="1752905"/>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28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Surjections</a:t>
            </a:r>
            <a:endParaRPr/>
          </a:p>
        </p:txBody>
      </p:sp>
      <p:sp>
        <p:nvSpPr>
          <p:cNvPr id="2288" name="Google Shape;2288;p28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A function </a:t>
            </a:r>
            <a:r>
              <a:rPr i="1" lang="en-US"/>
              <a:t>f</a:t>
            </a:r>
            <a:r>
              <a:rPr lang="en-US"/>
              <a:t> from </a:t>
            </a:r>
            <a:r>
              <a:rPr i="1" lang="en-US"/>
              <a:t>A</a:t>
            </a:r>
            <a:r>
              <a:rPr lang="en-US"/>
              <a:t> to </a:t>
            </a:r>
            <a:r>
              <a:rPr i="1" lang="en-US"/>
              <a:t>B</a:t>
            </a:r>
            <a:r>
              <a:rPr lang="en-US"/>
              <a:t> is called </a:t>
            </a:r>
            <a:r>
              <a:rPr i="1" lang="en-US"/>
              <a:t>onto</a:t>
            </a:r>
            <a:r>
              <a:rPr lang="en-US"/>
              <a:t> or </a:t>
            </a:r>
            <a:r>
              <a:rPr i="1" lang="en-US"/>
              <a:t>surjective</a:t>
            </a:r>
            <a:r>
              <a:rPr lang="en-US"/>
              <a:t>, if and only if for every element               there is an element               with                   .  A function </a:t>
            </a:r>
            <a:r>
              <a:rPr i="1" lang="en-US"/>
              <a:t>f</a:t>
            </a:r>
            <a:r>
              <a:rPr b="1" lang="en-US"/>
              <a:t> </a:t>
            </a:r>
            <a:r>
              <a:rPr lang="en-US"/>
              <a:t>is called a </a:t>
            </a:r>
            <a:r>
              <a:rPr i="1" lang="en-US"/>
              <a:t>surjection</a:t>
            </a:r>
            <a:r>
              <a:rPr lang="en-US"/>
              <a:t> if it is onto.</a:t>
            </a:r>
            <a:endParaRPr/>
          </a:p>
        </p:txBody>
      </p:sp>
      <p:pic>
        <p:nvPicPr>
          <p:cNvPr descr="addin_tmp.png" id="2289" name="Google Shape;2289;p282"/>
          <p:cNvPicPr preferRelativeResize="0"/>
          <p:nvPr/>
        </p:nvPicPr>
        <p:blipFill rotWithShape="1">
          <a:blip r:embed="rId3">
            <a:alphaModFix/>
          </a:blip>
          <a:srcRect b="0" l="0" r="0" t="0"/>
          <a:stretch/>
        </p:blipFill>
        <p:spPr>
          <a:xfrm>
            <a:off x="6934200" y="2438400"/>
            <a:ext cx="900113" cy="282893"/>
          </a:xfrm>
          <a:prstGeom prst="rect">
            <a:avLst/>
          </a:prstGeom>
          <a:noFill/>
          <a:ln>
            <a:noFill/>
          </a:ln>
        </p:spPr>
      </p:pic>
      <p:pic>
        <p:nvPicPr>
          <p:cNvPr descr="addin_tmp.png" id="2290" name="Google Shape;2290;p282"/>
          <p:cNvPicPr preferRelativeResize="0"/>
          <p:nvPr/>
        </p:nvPicPr>
        <p:blipFill rotWithShape="1">
          <a:blip r:embed="rId4">
            <a:alphaModFix/>
          </a:blip>
          <a:srcRect b="0" l="0" r="0" t="0"/>
          <a:stretch/>
        </p:blipFill>
        <p:spPr>
          <a:xfrm>
            <a:off x="3657600" y="2819400"/>
            <a:ext cx="925830" cy="285750"/>
          </a:xfrm>
          <a:prstGeom prst="rect">
            <a:avLst/>
          </a:prstGeom>
          <a:noFill/>
          <a:ln>
            <a:noFill/>
          </a:ln>
        </p:spPr>
      </p:pic>
      <p:pic>
        <p:nvPicPr>
          <p:cNvPr descr="addin_tmp.png" id="2291" name="Google Shape;2291;p282"/>
          <p:cNvPicPr preferRelativeResize="0"/>
          <p:nvPr/>
        </p:nvPicPr>
        <p:blipFill rotWithShape="1">
          <a:blip r:embed="rId5">
            <a:alphaModFix/>
          </a:blip>
          <a:srcRect b="0" l="0" r="0" t="0"/>
          <a:stretch/>
        </p:blipFill>
        <p:spPr>
          <a:xfrm>
            <a:off x="5486400" y="2819400"/>
            <a:ext cx="1365885" cy="382905"/>
          </a:xfrm>
          <a:prstGeom prst="rect">
            <a:avLst/>
          </a:prstGeom>
          <a:noFill/>
          <a:ln>
            <a:noFill/>
          </a:ln>
        </p:spPr>
      </p:pic>
      <p:grpSp>
        <p:nvGrpSpPr>
          <p:cNvPr id="2292" name="Google Shape;2292;p282"/>
          <p:cNvGrpSpPr/>
          <p:nvPr/>
        </p:nvGrpSpPr>
        <p:grpSpPr>
          <a:xfrm>
            <a:off x="4724400" y="3886200"/>
            <a:ext cx="2575560" cy="2590800"/>
            <a:chOff x="3048000" y="985838"/>
            <a:chExt cx="3408829" cy="3967162"/>
          </a:xfrm>
        </p:grpSpPr>
        <p:sp>
          <p:nvSpPr>
            <p:cNvPr id="2293" name="Google Shape;2293;p282"/>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4" name="Google Shape;2294;p282"/>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5" name="Google Shape;2295;p282"/>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6" name="Google Shape;2296;p282"/>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7" name="Google Shape;2297;p282"/>
            <p:cNvSpPr/>
            <p:nvPr/>
          </p:nvSpPr>
          <p:spPr>
            <a:xfrm>
              <a:off x="5791200" y="19812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8" name="Google Shape;2298;p282"/>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99" name="Google Shape;2299;p282"/>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00" name="Google Shape;2300;p282"/>
            <p:cNvSpPr txBox="1"/>
            <p:nvPr/>
          </p:nvSpPr>
          <p:spPr>
            <a:xfrm>
              <a:off x="3048000" y="985838"/>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301" name="Google Shape;2301;p282"/>
            <p:cNvSpPr txBox="1"/>
            <p:nvPr/>
          </p:nvSpPr>
          <p:spPr>
            <a:xfrm>
              <a:off x="5771029" y="985838"/>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302" name="Google Shape;2302;p282"/>
            <p:cNvSpPr txBox="1"/>
            <p:nvPr/>
          </p:nvSpPr>
          <p:spPr>
            <a:xfrm>
              <a:off x="3148853" y="2035969"/>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303" name="Google Shape;2303;p282"/>
            <p:cNvSpPr txBox="1"/>
            <p:nvPr/>
          </p:nvSpPr>
          <p:spPr>
            <a:xfrm>
              <a:off x="3148853" y="2969419"/>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304" name="Google Shape;2304;p282"/>
            <p:cNvSpPr txBox="1"/>
            <p:nvPr/>
          </p:nvSpPr>
          <p:spPr>
            <a:xfrm>
              <a:off x="3148853" y="3669506"/>
              <a:ext cx="304800" cy="5655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305" name="Google Shape;2305;p282"/>
            <p:cNvSpPr txBox="1"/>
            <p:nvPr/>
          </p:nvSpPr>
          <p:spPr>
            <a:xfrm>
              <a:off x="3148853" y="4486275"/>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306" name="Google Shape;2306;p282"/>
            <p:cNvSpPr txBox="1"/>
            <p:nvPr/>
          </p:nvSpPr>
          <p:spPr>
            <a:xfrm>
              <a:off x="5871882" y="1919288"/>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sp>
          <p:nvSpPr>
            <p:cNvPr id="2307" name="Google Shape;2307;p282"/>
            <p:cNvSpPr txBox="1"/>
            <p:nvPr/>
          </p:nvSpPr>
          <p:spPr>
            <a:xfrm>
              <a:off x="5771029" y="3202781"/>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sp>
          <p:nvSpPr>
            <p:cNvPr id="2308" name="Google Shape;2308;p282"/>
            <p:cNvSpPr txBox="1"/>
            <p:nvPr/>
          </p:nvSpPr>
          <p:spPr>
            <a:xfrm>
              <a:off x="5771029" y="4252913"/>
              <a:ext cx="304800"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a:t>
              </a:r>
              <a:endParaRPr/>
            </a:p>
          </p:txBody>
        </p:sp>
        <p:cxnSp>
          <p:nvCxnSpPr>
            <p:cNvPr id="2309" name="Google Shape;2309;p282"/>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cxnSp>
          <p:nvCxnSpPr>
            <p:cNvPr id="2310" name="Google Shape;2310;p282"/>
            <p:cNvCxnSpPr>
              <a:stCxn id="2295" idx="6"/>
            </p:cNvCxnSpPr>
            <p:nvPr/>
          </p:nvCxnSpPr>
          <p:spPr>
            <a:xfrm>
              <a:off x="3581400" y="2286000"/>
              <a:ext cx="2209800" cy="1981200"/>
            </a:xfrm>
            <a:prstGeom prst="straightConnector1">
              <a:avLst/>
            </a:prstGeom>
            <a:noFill/>
            <a:ln cap="flat" cmpd="sng" w="9525">
              <a:solidFill>
                <a:srgbClr val="075192"/>
              </a:solidFill>
              <a:prstDash val="solid"/>
              <a:round/>
              <a:headEnd len="sm" w="sm" type="none"/>
              <a:tailEnd len="med" w="med" type="stealth"/>
            </a:ln>
          </p:spPr>
        </p:cxnSp>
        <p:cxnSp>
          <p:nvCxnSpPr>
            <p:cNvPr id="2311" name="Google Shape;2311;p282"/>
            <p:cNvCxnSpPr/>
            <p:nvPr/>
          </p:nvCxnSpPr>
          <p:spPr>
            <a:xfrm flipH="1" rot="10800000">
              <a:off x="3657600" y="2286000"/>
              <a:ext cx="2057400" cy="1524000"/>
            </a:xfrm>
            <a:prstGeom prst="straightConnector1">
              <a:avLst/>
            </a:prstGeom>
            <a:noFill/>
            <a:ln cap="flat" cmpd="sng" w="9525">
              <a:solidFill>
                <a:srgbClr val="075192"/>
              </a:solidFill>
              <a:prstDash val="solid"/>
              <a:round/>
              <a:headEnd len="sm" w="sm" type="none"/>
              <a:tailEnd len="med" w="med" type="stealth"/>
            </a:ln>
          </p:spPr>
        </p:cxnSp>
        <p:cxnSp>
          <p:nvCxnSpPr>
            <p:cNvPr id="2312" name="Google Shape;2312;p282"/>
            <p:cNvCxnSpPr/>
            <p:nvPr/>
          </p:nvCxnSpPr>
          <p:spPr>
            <a:xfrm flipH="1" rot="10800000">
              <a:off x="3657600" y="4572000"/>
              <a:ext cx="1981200" cy="228600"/>
            </a:xfrm>
            <a:prstGeom prst="straightConnector1">
              <a:avLst/>
            </a:prstGeom>
            <a:noFill/>
            <a:ln cap="flat" cmpd="sng" w="9525">
              <a:solidFill>
                <a:srgbClr val="075192"/>
              </a:solidFill>
              <a:prstDash val="solid"/>
              <a:round/>
              <a:headEnd len="sm" w="sm" type="none"/>
              <a:tailEnd len="med" w="med" type="stealth"/>
            </a:ln>
          </p:spPr>
        </p:cxnSp>
      </p:gr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28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Bijections</a:t>
            </a:r>
            <a:endParaRPr/>
          </a:p>
        </p:txBody>
      </p:sp>
      <p:sp>
        <p:nvSpPr>
          <p:cNvPr id="2318" name="Google Shape;2318;p28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A function f is a </a:t>
            </a:r>
            <a:r>
              <a:rPr i="1" lang="en-US"/>
              <a:t>one-to-one correspondence</a:t>
            </a:r>
            <a:r>
              <a:rPr lang="en-US"/>
              <a:t>, or a </a:t>
            </a:r>
            <a:r>
              <a:rPr i="1" lang="en-US"/>
              <a:t>bijection</a:t>
            </a:r>
            <a:r>
              <a:rPr lang="en-US"/>
              <a:t>, if it is both one-to-one and onto (surjective and injective).</a:t>
            </a:r>
            <a:endParaRPr/>
          </a:p>
        </p:txBody>
      </p:sp>
      <p:grpSp>
        <p:nvGrpSpPr>
          <p:cNvPr id="2319" name="Google Shape;2319;p283"/>
          <p:cNvGrpSpPr/>
          <p:nvPr/>
        </p:nvGrpSpPr>
        <p:grpSpPr>
          <a:xfrm>
            <a:off x="4648200" y="3429000"/>
            <a:ext cx="2956560" cy="3048000"/>
            <a:chOff x="3048000" y="1219200"/>
            <a:chExt cx="3411415" cy="4495800"/>
          </a:xfrm>
        </p:grpSpPr>
        <p:sp>
          <p:nvSpPr>
            <p:cNvPr id="2320" name="Google Shape;2320;p283"/>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21" name="Google Shape;2321;p283"/>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22" name="Google Shape;2322;p283"/>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23" name="Google Shape;2323;p283"/>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24" name="Google Shape;2324;p283"/>
            <p:cNvSpPr/>
            <p:nvPr/>
          </p:nvSpPr>
          <p:spPr>
            <a:xfrm>
              <a:off x="5773615" y="211836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25" name="Google Shape;2325;p283"/>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26" name="Google Shape;2326;p283"/>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27" name="Google Shape;2327;p283"/>
            <p:cNvSpPr txBox="1"/>
            <p:nvPr/>
          </p:nvSpPr>
          <p:spPr>
            <a:xfrm>
              <a:off x="30480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328" name="Google Shape;2328;p283"/>
            <p:cNvSpPr txBox="1"/>
            <p:nvPr/>
          </p:nvSpPr>
          <p:spPr>
            <a:xfrm>
              <a:off x="5773615"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329" name="Google Shape;2329;p283"/>
            <p:cNvSpPr txBox="1"/>
            <p:nvPr/>
          </p:nvSpPr>
          <p:spPr>
            <a:xfrm>
              <a:off x="3135923" y="2005965"/>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330" name="Google Shape;2330;p283"/>
            <p:cNvSpPr txBox="1"/>
            <p:nvPr/>
          </p:nvSpPr>
          <p:spPr>
            <a:xfrm>
              <a:off x="3223846" y="3017520"/>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331" name="Google Shape;2331;p283"/>
            <p:cNvSpPr txBox="1"/>
            <p:nvPr/>
          </p:nvSpPr>
          <p:spPr>
            <a:xfrm>
              <a:off x="3223846" y="3691890"/>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332" name="Google Shape;2332;p283"/>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333" name="Google Shape;2333;p283"/>
            <p:cNvSpPr txBox="1"/>
            <p:nvPr/>
          </p:nvSpPr>
          <p:spPr>
            <a:xfrm>
              <a:off x="5861538" y="2005965"/>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sp>
          <p:nvSpPr>
            <p:cNvPr id="2334" name="Google Shape;2334;p283"/>
            <p:cNvSpPr txBox="1"/>
            <p:nvPr/>
          </p:nvSpPr>
          <p:spPr>
            <a:xfrm>
              <a:off x="5773615" y="3242310"/>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sp>
          <p:nvSpPr>
            <p:cNvPr id="2335" name="Google Shape;2335;p283"/>
            <p:cNvSpPr txBox="1"/>
            <p:nvPr/>
          </p:nvSpPr>
          <p:spPr>
            <a:xfrm>
              <a:off x="5773615" y="4366260"/>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a:t>
              </a:r>
              <a:endParaRPr/>
            </a:p>
          </p:txBody>
        </p:sp>
        <p:cxnSp>
          <p:nvCxnSpPr>
            <p:cNvPr id="2336" name="Google Shape;2336;p283"/>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cxnSp>
          <p:nvCxnSpPr>
            <p:cNvPr id="2337" name="Google Shape;2337;p283"/>
            <p:cNvCxnSpPr>
              <a:stCxn id="2322" idx="6"/>
            </p:cNvCxnSpPr>
            <p:nvPr/>
          </p:nvCxnSpPr>
          <p:spPr>
            <a:xfrm>
              <a:off x="3581400" y="2286000"/>
              <a:ext cx="2209800" cy="1981200"/>
            </a:xfrm>
            <a:prstGeom prst="straightConnector1">
              <a:avLst/>
            </a:prstGeom>
            <a:noFill/>
            <a:ln cap="flat" cmpd="sng" w="9525">
              <a:solidFill>
                <a:srgbClr val="075192"/>
              </a:solidFill>
              <a:prstDash val="solid"/>
              <a:round/>
              <a:headEnd len="sm" w="sm" type="none"/>
              <a:tailEnd len="med" w="med" type="stealth"/>
            </a:ln>
          </p:spPr>
        </p:cxnSp>
        <p:sp>
          <p:nvSpPr>
            <p:cNvPr id="2338" name="Google Shape;2338;p283"/>
            <p:cNvSpPr/>
            <p:nvPr/>
          </p:nvSpPr>
          <p:spPr>
            <a:xfrm>
              <a:off x="5791200" y="5257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339" name="Google Shape;2339;p283"/>
            <p:cNvSpPr txBox="1"/>
            <p:nvPr/>
          </p:nvSpPr>
          <p:spPr>
            <a:xfrm>
              <a:off x="5861538" y="5265420"/>
              <a:ext cx="304800" cy="3693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w</a:t>
              </a:r>
              <a:endParaRPr/>
            </a:p>
          </p:txBody>
        </p:sp>
        <p:cxnSp>
          <p:nvCxnSpPr>
            <p:cNvPr id="2340" name="Google Shape;2340;p283"/>
            <p:cNvCxnSpPr/>
            <p:nvPr/>
          </p:nvCxnSpPr>
          <p:spPr>
            <a:xfrm flipH="1" rot="10800000">
              <a:off x="3657600" y="2286000"/>
              <a:ext cx="2057400" cy="1524000"/>
            </a:xfrm>
            <a:prstGeom prst="straightConnector1">
              <a:avLst/>
            </a:prstGeom>
            <a:noFill/>
            <a:ln cap="flat" cmpd="sng" w="9525">
              <a:solidFill>
                <a:srgbClr val="075192"/>
              </a:solidFill>
              <a:prstDash val="solid"/>
              <a:round/>
              <a:headEnd len="sm" w="sm" type="none"/>
              <a:tailEnd len="med" w="med" type="stealth"/>
            </a:ln>
          </p:spPr>
        </p:cxnSp>
        <p:cxnSp>
          <p:nvCxnSpPr>
            <p:cNvPr id="2341" name="Google Shape;2341;p283"/>
            <p:cNvCxnSpPr/>
            <p:nvPr/>
          </p:nvCxnSpPr>
          <p:spPr>
            <a:xfrm>
              <a:off x="3657600" y="4724400"/>
              <a:ext cx="2057400" cy="609600"/>
            </a:xfrm>
            <a:prstGeom prst="straightConnector1">
              <a:avLst/>
            </a:prstGeom>
            <a:noFill/>
            <a:ln cap="flat" cmpd="sng" w="9525">
              <a:solidFill>
                <a:srgbClr val="075192"/>
              </a:solidFill>
              <a:prstDash val="solid"/>
              <a:round/>
              <a:headEnd len="sm" w="sm" type="none"/>
              <a:tailEnd len="med" w="med" type="stealth"/>
            </a:ln>
          </p:spPr>
        </p:cxnSp>
      </p:gr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pic>
        <p:nvPicPr>
          <p:cNvPr id="2346" name="Google Shape;2346;p284"/>
          <p:cNvPicPr preferRelativeResize="0"/>
          <p:nvPr/>
        </p:nvPicPr>
        <p:blipFill rotWithShape="1">
          <a:blip r:embed="rId3">
            <a:alphaModFix/>
          </a:blip>
          <a:srcRect b="0" l="0" r="0" t="0"/>
          <a:stretch/>
        </p:blipFill>
        <p:spPr>
          <a:xfrm>
            <a:off x="4763" y="381000"/>
            <a:ext cx="9134475" cy="6324600"/>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28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b="1" lang="en-US"/>
              <a:t>real-valued</a:t>
            </a:r>
            <a:endParaRPr/>
          </a:p>
        </p:txBody>
      </p:sp>
      <p:sp>
        <p:nvSpPr>
          <p:cNvPr id="2352" name="Google Shape;2352;p285"/>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A function is called </a:t>
            </a:r>
            <a:r>
              <a:rPr b="1" lang="en-US"/>
              <a:t>real-valued </a:t>
            </a:r>
            <a:r>
              <a:rPr lang="en-US"/>
              <a:t>if its codomain is the set of real numbers.</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Char char="⚫"/>
            </a:pPr>
            <a:r>
              <a:rPr lang="en-US"/>
              <a:t>Let </a:t>
            </a:r>
            <a:r>
              <a:rPr i="1" lang="en-US"/>
              <a:t>f</a:t>
            </a:r>
            <a:r>
              <a:rPr lang="en-US"/>
              <a:t>1 and </a:t>
            </a:r>
            <a:r>
              <a:rPr i="1" lang="en-US"/>
              <a:t>f</a:t>
            </a:r>
            <a:r>
              <a:rPr lang="en-US"/>
              <a:t>2 be functions from </a:t>
            </a:r>
            <a:r>
              <a:rPr i="1" lang="en-US"/>
              <a:t>A </a:t>
            </a:r>
            <a:r>
              <a:rPr lang="en-US"/>
              <a:t>to </a:t>
            </a:r>
            <a:r>
              <a:rPr b="1" lang="en-US"/>
              <a:t>R</a:t>
            </a:r>
            <a:r>
              <a:rPr lang="en-US"/>
              <a:t>. </a:t>
            </a:r>
            <a:endParaRPr/>
          </a:p>
          <a:p>
            <a:pPr indent="-274320" lvl="0" marL="274320" rtl="0" algn="l">
              <a:spcBef>
                <a:spcPts val="520"/>
              </a:spcBef>
              <a:spcAft>
                <a:spcPts val="0"/>
              </a:spcAft>
              <a:buSzPts val="2470"/>
              <a:buChar char="⚫"/>
            </a:pPr>
            <a:r>
              <a:rPr lang="en-US"/>
              <a:t>Then </a:t>
            </a:r>
            <a:r>
              <a:rPr i="1" lang="en-US"/>
              <a:t>f</a:t>
            </a:r>
            <a:r>
              <a:rPr lang="en-US"/>
              <a:t>1 + </a:t>
            </a:r>
            <a:r>
              <a:rPr i="1" lang="en-US"/>
              <a:t>f</a:t>
            </a:r>
            <a:r>
              <a:rPr lang="en-US"/>
              <a:t>2 and </a:t>
            </a:r>
            <a:r>
              <a:rPr i="1" lang="en-US"/>
              <a:t>f</a:t>
            </a:r>
            <a:r>
              <a:rPr lang="en-US"/>
              <a:t>1</a:t>
            </a:r>
            <a:r>
              <a:rPr i="1" lang="en-US"/>
              <a:t>f</a:t>
            </a:r>
            <a:r>
              <a:rPr lang="en-US"/>
              <a:t>2 are also functions from </a:t>
            </a:r>
            <a:r>
              <a:rPr i="1" lang="en-US"/>
              <a:t>A </a:t>
            </a:r>
            <a:r>
              <a:rPr lang="en-US"/>
              <a:t>to </a:t>
            </a:r>
            <a:r>
              <a:rPr b="1" lang="en-US"/>
              <a:t>R </a:t>
            </a:r>
            <a:r>
              <a:rPr lang="en-US"/>
              <a:t>defined for all </a:t>
            </a:r>
            <a:r>
              <a:rPr i="1" lang="en-US"/>
              <a:t>x </a:t>
            </a:r>
            <a:r>
              <a:rPr lang="en-US"/>
              <a:t>∈ </a:t>
            </a:r>
            <a:r>
              <a:rPr i="1" lang="en-US"/>
              <a:t>A </a:t>
            </a:r>
            <a:r>
              <a:rPr lang="en-US"/>
              <a:t>by</a:t>
            </a:r>
            <a:endParaRPr/>
          </a:p>
          <a:p>
            <a:pPr indent="-246888" lvl="1" marL="640080" rtl="0" algn="l">
              <a:spcBef>
                <a:spcPts val="480"/>
              </a:spcBef>
              <a:spcAft>
                <a:spcPts val="0"/>
              </a:spcAft>
              <a:buSzPts val="2040"/>
              <a:buChar char="⚫"/>
            </a:pPr>
            <a:r>
              <a:rPr i="1" lang="en-US"/>
              <a:t>(f</a:t>
            </a:r>
            <a:r>
              <a:rPr lang="en-US"/>
              <a:t>1 + </a:t>
            </a:r>
            <a:r>
              <a:rPr i="1" lang="en-US"/>
              <a:t>f</a:t>
            </a:r>
            <a:r>
              <a:rPr lang="en-US"/>
              <a:t>2</a:t>
            </a:r>
            <a:r>
              <a:rPr i="1" lang="en-US"/>
              <a:t>)(x) </a:t>
            </a:r>
            <a:r>
              <a:rPr lang="en-US"/>
              <a:t>= </a:t>
            </a:r>
            <a:r>
              <a:rPr i="1" lang="en-US"/>
              <a:t>f</a:t>
            </a:r>
            <a:r>
              <a:rPr lang="en-US"/>
              <a:t>1</a:t>
            </a:r>
            <a:r>
              <a:rPr i="1" lang="en-US"/>
              <a:t>(x) </a:t>
            </a:r>
            <a:r>
              <a:rPr lang="en-US"/>
              <a:t>+ </a:t>
            </a:r>
            <a:r>
              <a:rPr i="1" lang="en-US"/>
              <a:t>f</a:t>
            </a:r>
            <a:r>
              <a:rPr lang="en-US"/>
              <a:t>2</a:t>
            </a:r>
            <a:r>
              <a:rPr i="1" lang="en-US"/>
              <a:t>(x),</a:t>
            </a:r>
            <a:endParaRPr/>
          </a:p>
          <a:p>
            <a:pPr indent="-246888" lvl="1" marL="640080" rtl="0" algn="l">
              <a:spcBef>
                <a:spcPts val="480"/>
              </a:spcBef>
              <a:spcAft>
                <a:spcPts val="0"/>
              </a:spcAft>
              <a:buSzPts val="2040"/>
              <a:buChar char="⚫"/>
            </a:pPr>
            <a:r>
              <a:rPr i="1" lang="en-US"/>
              <a:t>(f</a:t>
            </a:r>
            <a:r>
              <a:rPr lang="en-US"/>
              <a:t>1</a:t>
            </a:r>
            <a:r>
              <a:rPr i="1" lang="en-US"/>
              <a:t>f</a:t>
            </a:r>
            <a:r>
              <a:rPr lang="en-US"/>
              <a:t>2</a:t>
            </a:r>
            <a:r>
              <a:rPr i="1" lang="en-US"/>
              <a:t>)(x) </a:t>
            </a:r>
            <a:r>
              <a:rPr lang="en-US"/>
              <a:t>= </a:t>
            </a:r>
            <a:r>
              <a:rPr i="1" lang="en-US"/>
              <a:t>f</a:t>
            </a:r>
            <a:r>
              <a:rPr lang="en-US"/>
              <a:t>1</a:t>
            </a:r>
            <a:r>
              <a:rPr i="1" lang="en-US"/>
              <a:t>(x)f</a:t>
            </a:r>
            <a:r>
              <a:rPr lang="en-US"/>
              <a:t>2</a:t>
            </a:r>
            <a:r>
              <a:rPr i="1" lang="en-US"/>
              <a:t>(x).</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pic>
        <p:nvPicPr>
          <p:cNvPr id="2357" name="Google Shape;2357;p286"/>
          <p:cNvPicPr preferRelativeResize="0"/>
          <p:nvPr>
            <p:ph idx="1" type="body"/>
          </p:nvPr>
        </p:nvPicPr>
        <p:blipFill rotWithShape="1">
          <a:blip r:embed="rId3">
            <a:alphaModFix/>
          </a:blip>
          <a:srcRect b="0" l="0" r="0" t="0"/>
          <a:stretch/>
        </p:blipFill>
        <p:spPr>
          <a:xfrm>
            <a:off x="477981" y="2209800"/>
            <a:ext cx="7619999" cy="3733800"/>
          </a:xfrm>
          <a:prstGeom prst="rect">
            <a:avLst/>
          </a:prstGeom>
          <a:noFill/>
          <a:ln>
            <a:noFill/>
          </a:ln>
        </p:spPr>
      </p:pic>
      <p:sp>
        <p:nvSpPr>
          <p:cNvPr id="2358" name="Google Shape;2358;p286"/>
          <p:cNvSpPr txBox="1"/>
          <p:nvPr>
            <p:ph type="title"/>
          </p:nvPr>
        </p:nvSpPr>
        <p:spPr>
          <a:xfrm>
            <a:off x="457200" y="704850"/>
            <a:ext cx="8229600" cy="89535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b="1" lang="en-US"/>
              <a:t>real-valued Functions</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28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4000"/>
              <a:buFont typeface="Calibri"/>
              <a:buNone/>
            </a:pPr>
            <a:r>
              <a:rPr lang="en-US" sz="4000"/>
              <a:t>Showing that </a:t>
            </a:r>
            <a:r>
              <a:rPr i="1" lang="en-US" sz="4000"/>
              <a:t>f</a:t>
            </a:r>
            <a:r>
              <a:rPr lang="en-US" sz="4000"/>
              <a:t> is one-to-one or onto</a:t>
            </a:r>
            <a:endParaRPr/>
          </a:p>
        </p:txBody>
      </p:sp>
      <p:pic>
        <p:nvPicPr>
          <p:cNvPr descr="Rosen_page_145_screen.jpg" id="2364" name="Google Shape;2364;p287"/>
          <p:cNvPicPr preferRelativeResize="0"/>
          <p:nvPr>
            <p:ph idx="1" type="body"/>
          </p:nvPr>
        </p:nvPicPr>
        <p:blipFill rotWithShape="1">
          <a:blip r:embed="rId3">
            <a:alphaModFix/>
          </a:blip>
          <a:srcRect b="0" l="0" r="0" t="0"/>
          <a:stretch/>
        </p:blipFill>
        <p:spPr>
          <a:xfrm>
            <a:off x="381000" y="2514600"/>
            <a:ext cx="8319232" cy="3160173"/>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28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4000"/>
              <a:buFont typeface="Calibri"/>
              <a:buNone/>
            </a:pPr>
            <a:r>
              <a:rPr lang="en-US" sz="4000"/>
              <a:t>Showing that </a:t>
            </a:r>
            <a:r>
              <a:rPr i="1" lang="en-US" sz="4000"/>
              <a:t>f</a:t>
            </a:r>
            <a:r>
              <a:rPr lang="en-US" sz="4000"/>
              <a:t> is one-to-one or onto</a:t>
            </a:r>
            <a:endParaRPr/>
          </a:p>
        </p:txBody>
      </p:sp>
      <p:sp>
        <p:nvSpPr>
          <p:cNvPr id="2370" name="Google Shape;2370;p288"/>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just">
              <a:spcBef>
                <a:spcPts val="0"/>
              </a:spcBef>
              <a:spcAft>
                <a:spcPts val="0"/>
              </a:spcAft>
              <a:buSzPts val="2470"/>
              <a:buNone/>
            </a:pPr>
            <a:r>
              <a:rPr lang="en-US"/>
              <a:t>   </a:t>
            </a:r>
            <a:r>
              <a:rPr b="1" lang="en-US"/>
              <a:t>Example </a:t>
            </a:r>
            <a:r>
              <a:rPr b="1" lang="en-US">
                <a:latin typeface="Cambria Math"/>
                <a:ea typeface="Cambria Math"/>
                <a:cs typeface="Cambria Math"/>
                <a:sym typeface="Cambria Math"/>
              </a:rPr>
              <a:t>1</a:t>
            </a:r>
            <a:r>
              <a:rPr lang="en-US"/>
              <a:t>: Let </a:t>
            </a:r>
            <a:r>
              <a:rPr i="1" lang="en-US"/>
              <a:t>f </a:t>
            </a:r>
            <a:r>
              <a:rPr lang="en-US"/>
              <a:t>be the function from {</a:t>
            </a:r>
            <a:r>
              <a:rPr i="1" lang="en-US"/>
              <a:t>a,b,c,d</a:t>
            </a:r>
            <a:r>
              <a:rPr lang="en-US"/>
              <a:t>} to {</a:t>
            </a:r>
            <a:r>
              <a:rPr lang="en-US">
                <a:latin typeface="Cambria Math"/>
                <a:ea typeface="Cambria Math"/>
                <a:cs typeface="Cambria Math"/>
                <a:sym typeface="Cambria Math"/>
              </a:rPr>
              <a:t>1,2,3</a:t>
            </a:r>
            <a:r>
              <a:rPr lang="en-US"/>
              <a:t>} defined by </a:t>
            </a:r>
            <a:r>
              <a:rPr i="1" lang="en-US"/>
              <a:t>f</a:t>
            </a:r>
            <a:r>
              <a:rPr lang="en-US"/>
              <a:t>(</a:t>
            </a:r>
            <a:r>
              <a:rPr i="1" lang="en-US"/>
              <a:t>a</a:t>
            </a:r>
            <a:r>
              <a:rPr lang="en-US"/>
              <a:t>) = </a:t>
            </a:r>
            <a:r>
              <a:rPr lang="en-US">
                <a:latin typeface="Cambria Math"/>
                <a:ea typeface="Cambria Math"/>
                <a:cs typeface="Cambria Math"/>
                <a:sym typeface="Cambria Math"/>
              </a:rPr>
              <a:t>3</a:t>
            </a:r>
            <a:r>
              <a:rPr lang="en-US"/>
              <a:t>, </a:t>
            </a:r>
            <a:r>
              <a:rPr i="1" lang="en-US"/>
              <a:t>f</a:t>
            </a:r>
            <a:r>
              <a:rPr lang="en-US"/>
              <a:t>(</a:t>
            </a:r>
            <a:r>
              <a:rPr i="1" lang="en-US"/>
              <a:t>b</a:t>
            </a:r>
            <a:r>
              <a:rPr lang="en-US"/>
              <a:t>) = </a:t>
            </a:r>
            <a:r>
              <a:rPr lang="en-US">
                <a:latin typeface="Cambria Math"/>
                <a:ea typeface="Cambria Math"/>
                <a:cs typeface="Cambria Math"/>
                <a:sym typeface="Cambria Math"/>
              </a:rPr>
              <a:t>2</a:t>
            </a:r>
            <a:r>
              <a:rPr lang="en-US"/>
              <a:t>, </a:t>
            </a:r>
            <a:r>
              <a:rPr i="1" lang="en-US"/>
              <a:t>f</a:t>
            </a:r>
            <a:r>
              <a:rPr lang="en-US"/>
              <a:t>(</a:t>
            </a:r>
            <a:r>
              <a:rPr i="1" lang="en-US"/>
              <a:t>c</a:t>
            </a:r>
            <a:r>
              <a:rPr lang="en-US"/>
              <a:t>) = </a:t>
            </a:r>
            <a:r>
              <a:rPr lang="en-US">
                <a:latin typeface="Cambria Math"/>
                <a:ea typeface="Cambria Math"/>
                <a:cs typeface="Cambria Math"/>
                <a:sym typeface="Cambria Math"/>
              </a:rPr>
              <a:t>1</a:t>
            </a:r>
            <a:r>
              <a:rPr lang="en-US"/>
              <a:t>, and                             </a:t>
            </a:r>
            <a:r>
              <a:rPr i="1" lang="en-US"/>
              <a:t>f</a:t>
            </a:r>
            <a:r>
              <a:rPr lang="en-US"/>
              <a:t>(</a:t>
            </a:r>
            <a:r>
              <a:rPr i="1" lang="en-US"/>
              <a:t>d</a:t>
            </a:r>
            <a:r>
              <a:rPr lang="en-US"/>
              <a:t>) = </a:t>
            </a:r>
            <a:r>
              <a:rPr lang="en-US">
                <a:latin typeface="Cambria Math"/>
                <a:ea typeface="Cambria Math"/>
                <a:cs typeface="Cambria Math"/>
                <a:sym typeface="Cambria Math"/>
              </a:rPr>
              <a:t>3</a:t>
            </a:r>
            <a:r>
              <a:rPr lang="en-US"/>
              <a:t>. Is </a:t>
            </a:r>
            <a:r>
              <a:rPr i="1" lang="en-US"/>
              <a:t>f</a:t>
            </a:r>
            <a:r>
              <a:rPr lang="en-US"/>
              <a:t> an onto function?</a:t>
            </a:r>
            <a:endParaRPr/>
          </a:p>
          <a:p>
            <a:pPr indent="-274320" lvl="0" marL="274320" rtl="0" algn="just">
              <a:spcBef>
                <a:spcPts val="520"/>
              </a:spcBef>
              <a:spcAft>
                <a:spcPts val="0"/>
              </a:spcAft>
              <a:buSzPts val="2470"/>
              <a:buNone/>
            </a:pPr>
            <a:r>
              <a:rPr lang="en-US"/>
              <a:t>    </a:t>
            </a:r>
            <a:r>
              <a:rPr b="1" lang="en-US"/>
              <a:t>Solution</a:t>
            </a:r>
            <a:r>
              <a:rPr lang="en-US"/>
              <a:t>: </a:t>
            </a:r>
            <a:endParaRPr/>
          </a:p>
          <a:p>
            <a:pPr indent="-274320" lvl="0" marL="274320" rtl="0" algn="just">
              <a:spcBef>
                <a:spcPts val="520"/>
              </a:spcBef>
              <a:spcAft>
                <a:spcPts val="0"/>
              </a:spcAft>
              <a:buSzPts val="2470"/>
              <a:buNone/>
            </a:pPr>
            <a:r>
              <a:rPr lang="en-US"/>
              <a:t>	Yes, </a:t>
            </a:r>
            <a:r>
              <a:rPr i="1" lang="en-US"/>
              <a:t>f </a:t>
            </a:r>
            <a:r>
              <a:rPr lang="en-US"/>
              <a:t>is onto since all three elements of the codomain are images of elements in the domain. If the codomain were changed to {</a:t>
            </a:r>
            <a:r>
              <a:rPr lang="en-US">
                <a:latin typeface="Cambria Math"/>
                <a:ea typeface="Cambria Math"/>
                <a:cs typeface="Cambria Math"/>
                <a:sym typeface="Cambria Math"/>
              </a:rPr>
              <a:t>1,2,3,4</a:t>
            </a:r>
            <a:r>
              <a:rPr lang="en-US"/>
              <a:t>}, </a:t>
            </a:r>
            <a:r>
              <a:rPr i="1" lang="en-US"/>
              <a:t>f  </a:t>
            </a:r>
            <a:r>
              <a:rPr lang="en-US"/>
              <a:t>would not be onto. </a:t>
            </a:r>
            <a:endParaRPr/>
          </a:p>
          <a:p>
            <a:pPr indent="-274320" lvl="0" marL="274320" rtl="0" algn="l">
              <a:spcBef>
                <a:spcPts val="520"/>
              </a:spcBef>
              <a:spcAft>
                <a:spcPts val="0"/>
              </a:spcAft>
              <a:buSzPts val="2470"/>
              <a:buNone/>
            </a:pPr>
            <a:r>
              <a:rPr b="1" lang="en-US"/>
              <a:t>   </a:t>
            </a:r>
            <a:r>
              <a:rPr lang="en-US">
                <a:latin typeface="Cambria Math"/>
                <a:ea typeface="Cambria Math"/>
                <a:cs typeface="Cambria Math"/>
                <a:sym typeface="Cambria Math"/>
              </a:rPr>
              <a:t> </a:t>
            </a:r>
            <a:endParaRPr i="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3. Disjunction:</a:t>
            </a:r>
            <a:endParaRPr/>
          </a:p>
        </p:txBody>
      </p:sp>
      <p:sp>
        <p:nvSpPr>
          <p:cNvPr id="449" name="Google Shape;449;p55"/>
          <p:cNvSpPr txBox="1"/>
          <p:nvPr>
            <p:ph idx="1" type="body"/>
          </p:nvPr>
        </p:nvSpPr>
        <p:spPr>
          <a:xfrm>
            <a:off x="609600" y="2936875"/>
            <a:ext cx="8305800" cy="3387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000"/>
              <a:buChar char="●"/>
            </a:pPr>
            <a:r>
              <a:rPr lang="en-US" sz="2000"/>
              <a:t>Note:</a:t>
            </a:r>
            <a:endParaRPr/>
          </a:p>
          <a:p>
            <a:pPr indent="-342900" lvl="0" marL="342900" rtl="0" algn="l">
              <a:lnSpc>
                <a:spcPct val="90000"/>
              </a:lnSpc>
              <a:spcBef>
                <a:spcPts val="400"/>
              </a:spcBef>
              <a:spcAft>
                <a:spcPts val="0"/>
              </a:spcAft>
              <a:buSzPts val="2000"/>
              <a:buFont typeface="Noto Sans Symbols"/>
              <a:buNone/>
            </a:pPr>
            <a:r>
              <a:rPr lang="en-US" sz="2000"/>
              <a:t>     </a:t>
            </a:r>
            <a:r>
              <a:rPr i="1" lang="en-US" sz="2000"/>
              <a:t> </a:t>
            </a:r>
            <a:r>
              <a:rPr i="1" lang="en-US" sz="2000">
                <a:solidFill>
                  <a:srgbClr val="FF3300"/>
                </a:solidFill>
              </a:rPr>
              <a:t>inclusive or</a:t>
            </a:r>
            <a:r>
              <a:rPr lang="en-US" sz="2000">
                <a:solidFill>
                  <a:srgbClr val="FF3300"/>
                </a:solidFill>
              </a:rPr>
              <a:t> </a:t>
            </a:r>
            <a:r>
              <a:rPr lang="en-US" sz="2000">
                <a:solidFill>
                  <a:schemeClr val="hlink"/>
                </a:solidFill>
              </a:rPr>
              <a:t>: The disjunction is true when at least one of the two    </a:t>
            </a:r>
            <a:endParaRPr/>
          </a:p>
          <a:p>
            <a:pPr indent="-342900" lvl="0" marL="342900" rtl="0" algn="l">
              <a:lnSpc>
                <a:spcPct val="90000"/>
              </a:lnSpc>
              <a:spcBef>
                <a:spcPts val="400"/>
              </a:spcBef>
              <a:spcAft>
                <a:spcPts val="0"/>
              </a:spcAft>
              <a:buSzPts val="2000"/>
              <a:buFont typeface="Noto Sans Symbols"/>
              <a:buNone/>
            </a:pPr>
            <a:r>
              <a:rPr lang="en-US" sz="2000">
                <a:solidFill>
                  <a:schemeClr val="hlink"/>
                </a:solidFill>
              </a:rPr>
              <a:t>      propositions is true.</a:t>
            </a:r>
            <a:endParaRPr/>
          </a:p>
          <a:p>
            <a:pPr indent="-285750" lvl="1" marL="742950" rtl="0" algn="l">
              <a:lnSpc>
                <a:spcPct val="90000"/>
              </a:lnSpc>
              <a:spcBef>
                <a:spcPts val="360"/>
              </a:spcBef>
              <a:spcAft>
                <a:spcPts val="0"/>
              </a:spcAft>
              <a:buSzPts val="1800"/>
              <a:buChar char="⚪"/>
            </a:pPr>
            <a:r>
              <a:rPr lang="en-US" sz="1800"/>
              <a:t>E.g. “Students who have taken calculus or computer science can take this class.” – those who take one or both classes. </a:t>
            </a:r>
            <a:endParaRPr/>
          </a:p>
          <a:p>
            <a:pPr indent="-285750" lvl="1" marL="742950" rtl="0" algn="l">
              <a:lnSpc>
                <a:spcPct val="90000"/>
              </a:lnSpc>
              <a:spcBef>
                <a:spcPts val="400"/>
              </a:spcBef>
              <a:spcAft>
                <a:spcPts val="0"/>
              </a:spcAft>
              <a:buSzPts val="2000"/>
              <a:buFont typeface="Noto Sans Symbols"/>
              <a:buNone/>
            </a:pPr>
            <a:r>
              <a:rPr i="1" lang="en-US" sz="2000">
                <a:solidFill>
                  <a:srgbClr val="FF3300"/>
                </a:solidFill>
              </a:rPr>
              <a:t>exclusive or </a:t>
            </a:r>
            <a:r>
              <a:rPr lang="en-US" sz="2000">
                <a:solidFill>
                  <a:schemeClr val="hlink"/>
                </a:solidFill>
              </a:rPr>
              <a:t>: The disjunction is true only when one of the</a:t>
            </a:r>
            <a:endParaRPr/>
          </a:p>
          <a:p>
            <a:pPr indent="-285750" lvl="1" marL="742950" rtl="0" algn="l">
              <a:lnSpc>
                <a:spcPct val="90000"/>
              </a:lnSpc>
              <a:spcBef>
                <a:spcPts val="400"/>
              </a:spcBef>
              <a:spcAft>
                <a:spcPts val="0"/>
              </a:spcAft>
              <a:buSzPts val="2000"/>
              <a:buFont typeface="Noto Sans Symbols"/>
              <a:buNone/>
            </a:pPr>
            <a:r>
              <a:rPr lang="en-US" sz="2000">
                <a:solidFill>
                  <a:schemeClr val="hlink"/>
                </a:solidFill>
              </a:rPr>
              <a:t>proposition is true.</a:t>
            </a:r>
            <a:endParaRPr/>
          </a:p>
          <a:p>
            <a:pPr indent="-285750" lvl="1" marL="742950" rtl="0" algn="l">
              <a:lnSpc>
                <a:spcPct val="90000"/>
              </a:lnSpc>
              <a:spcBef>
                <a:spcPts val="360"/>
              </a:spcBef>
              <a:spcAft>
                <a:spcPts val="0"/>
              </a:spcAft>
              <a:buSzPts val="1800"/>
              <a:buChar char="⚪"/>
            </a:pPr>
            <a:r>
              <a:rPr lang="en-US" sz="1800"/>
              <a:t>E.g. “Students who have taken calculus or computer science, </a:t>
            </a:r>
            <a:r>
              <a:rPr lang="en-US" sz="1800">
                <a:solidFill>
                  <a:srgbClr val="FF0000"/>
                </a:solidFill>
              </a:rPr>
              <a:t>but not both</a:t>
            </a:r>
            <a:r>
              <a:rPr lang="en-US" sz="1800"/>
              <a:t>, can take this class.” – only those who take one of them. </a:t>
            </a:r>
            <a:endParaRPr/>
          </a:p>
          <a:p>
            <a:pPr indent="-342900" lvl="0" marL="342900" rtl="0" algn="l">
              <a:lnSpc>
                <a:spcPct val="90000"/>
              </a:lnSpc>
              <a:spcBef>
                <a:spcPts val="400"/>
              </a:spcBef>
              <a:spcAft>
                <a:spcPts val="0"/>
              </a:spcAft>
              <a:buSzPts val="2000"/>
              <a:buChar char="●"/>
            </a:pPr>
            <a:r>
              <a:rPr lang="en-US" sz="2000"/>
              <a:t>Definition 3 uses </a:t>
            </a:r>
            <a:r>
              <a:rPr i="1" lang="en-US" sz="2000">
                <a:solidFill>
                  <a:srgbClr val="FF3300"/>
                </a:solidFill>
              </a:rPr>
              <a:t>inclusive or</a:t>
            </a:r>
            <a:r>
              <a:rPr lang="en-US" sz="2000"/>
              <a:t>.</a:t>
            </a:r>
            <a:endParaRPr/>
          </a:p>
          <a:p>
            <a:pPr indent="-285750" lvl="1" marL="742950" rtl="0" algn="l">
              <a:lnSpc>
                <a:spcPct val="90000"/>
              </a:lnSpc>
              <a:spcBef>
                <a:spcPts val="400"/>
              </a:spcBef>
              <a:spcAft>
                <a:spcPts val="0"/>
              </a:spcAft>
              <a:buSzPts val="2000"/>
              <a:buFont typeface="Noto Sans Symbols"/>
              <a:buNone/>
            </a:pPr>
            <a:r>
              <a:t/>
            </a:r>
            <a:endParaRPr sz="2000">
              <a:solidFill>
                <a:schemeClr val="hlink"/>
              </a:solidFill>
            </a:endParaRPr>
          </a:p>
          <a:p>
            <a:pPr indent="-342900" lvl="0" marL="342900" rtl="0" algn="l">
              <a:lnSpc>
                <a:spcPct val="90000"/>
              </a:lnSpc>
              <a:spcBef>
                <a:spcPts val="560"/>
              </a:spcBef>
              <a:spcAft>
                <a:spcPts val="0"/>
              </a:spcAft>
              <a:buSzPts val="2800"/>
              <a:buFont typeface="Noto Sans Symbols"/>
              <a:buNone/>
            </a:pPr>
            <a:r>
              <a:t/>
            </a:r>
            <a:endParaRPr sz="2800"/>
          </a:p>
          <a:p>
            <a:pPr indent="-342900" lvl="0" marL="342900" rtl="0" algn="l">
              <a:lnSpc>
                <a:spcPct val="90000"/>
              </a:lnSpc>
              <a:spcBef>
                <a:spcPts val="560"/>
              </a:spcBef>
              <a:spcAft>
                <a:spcPts val="0"/>
              </a:spcAft>
              <a:buSzPts val="2800"/>
              <a:buFont typeface="Noto Sans Symbols"/>
              <a:buNone/>
            </a:pPr>
            <a:r>
              <a:t/>
            </a:r>
            <a:endParaRPr sz="2800"/>
          </a:p>
        </p:txBody>
      </p:sp>
      <p:sp>
        <p:nvSpPr>
          <p:cNvPr id="450" name="Google Shape;450;p5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51" name="Google Shape;451;p55"/>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52" name="Google Shape;452;p55"/>
          <p:cNvSpPr txBox="1"/>
          <p:nvPr/>
        </p:nvSpPr>
        <p:spPr>
          <a:xfrm>
            <a:off x="685800" y="1481138"/>
            <a:ext cx="7772400" cy="1322387"/>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3</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be propositions. The </a:t>
            </a:r>
            <a:r>
              <a:rPr b="0" i="1" lang="en-US" sz="1800" u="none" cap="none" strike="noStrike">
                <a:solidFill>
                  <a:schemeClr val="dk1"/>
                </a:solidFill>
                <a:latin typeface="Arial"/>
                <a:ea typeface="Arial"/>
                <a:cs typeface="Arial"/>
                <a:sym typeface="Arial"/>
              </a:rPr>
              <a:t>disjunction</a:t>
            </a:r>
            <a:r>
              <a:rPr b="0" i="0" lang="en-US" sz="1800" u="none" cap="none" strike="noStrike">
                <a:solidFill>
                  <a:schemeClr val="dk1"/>
                </a:solidFill>
                <a:latin typeface="Arial"/>
                <a:ea typeface="Arial"/>
                <a:cs typeface="Arial"/>
                <a:sym typeface="Arial"/>
              </a:rPr>
              <a:t> of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denoted by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ν</a:t>
            </a:r>
            <a:r>
              <a:rPr b="0" i="0" lang="en-US" sz="14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the proposition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or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The </a:t>
            </a:r>
            <a:r>
              <a:rPr b="0" i="1" lang="en-US" sz="1800" u="none" cap="none" strike="noStrike">
                <a:solidFill>
                  <a:schemeClr val="dk1"/>
                </a:solidFill>
                <a:latin typeface="Arial"/>
                <a:ea typeface="Arial"/>
                <a:cs typeface="Arial"/>
                <a:sym typeface="Arial"/>
              </a:rPr>
              <a:t>disjunction</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ν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false when both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 </a:t>
            </a:r>
            <a:r>
              <a:rPr b="0" i="0" lang="en-US" sz="1800" u="none" cap="none" strike="noStrike">
                <a:solidFill>
                  <a:schemeClr val="dk1"/>
                </a:solidFill>
                <a:latin typeface="Arial"/>
                <a:ea typeface="Arial"/>
                <a:cs typeface="Arial"/>
                <a:sym typeface="Arial"/>
              </a:rPr>
              <a:t>are false and is true otherwise. 		</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28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1"/>
              </a:buClr>
              <a:buSzPts val="5000"/>
              <a:buFont typeface="Calibri"/>
              <a:buNone/>
            </a:pPr>
            <a:r>
              <a:rPr lang="en-US">
                <a:solidFill>
                  <a:schemeClr val="dk1"/>
                </a:solidFill>
              </a:rPr>
              <a:t>Example 2: </a:t>
            </a:r>
            <a:endParaRPr/>
          </a:p>
        </p:txBody>
      </p:sp>
      <p:sp>
        <p:nvSpPr>
          <p:cNvPr id="2376" name="Google Shape;2376;p289"/>
          <p:cNvSpPr/>
          <p:nvPr/>
        </p:nvSpPr>
        <p:spPr>
          <a:xfrm>
            <a:off x="609600" y="2352893"/>
            <a:ext cx="7924800" cy="18158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Constantia"/>
              <a:buNone/>
            </a:pPr>
            <a:r>
              <a:rPr b="0" i="0" lang="en-US" sz="2800" u="none" cap="none" strike="noStrike">
                <a:solidFill>
                  <a:srgbClr val="000000"/>
                </a:solidFill>
                <a:latin typeface="Constantia"/>
                <a:ea typeface="Constantia"/>
                <a:cs typeface="Constantia"/>
                <a:sym typeface="Constantia"/>
              </a:rPr>
              <a:t>Determine whether the function </a:t>
            </a:r>
            <a:r>
              <a:rPr b="0" i="1" lang="en-US" sz="2800" u="none" cap="none" strike="noStrike">
                <a:solidFill>
                  <a:srgbClr val="000000"/>
                </a:solidFill>
                <a:latin typeface="Constantia"/>
                <a:ea typeface="Constantia"/>
                <a:cs typeface="Constantia"/>
                <a:sym typeface="Constantia"/>
              </a:rPr>
              <a:t>f (x) </a:t>
            </a:r>
            <a:r>
              <a:rPr b="0" i="0" lang="en-US" sz="2800" u="none" cap="none" strike="noStrike">
                <a:solidFill>
                  <a:srgbClr val="000000"/>
                </a:solidFill>
                <a:latin typeface="Constantia"/>
                <a:ea typeface="Constantia"/>
                <a:cs typeface="Constantia"/>
                <a:sym typeface="Constantia"/>
              </a:rPr>
              <a:t>= </a:t>
            </a:r>
            <a:r>
              <a:rPr b="0" i="1" lang="en-US" sz="2800" u="none" cap="none" strike="noStrike">
                <a:solidFill>
                  <a:srgbClr val="000000"/>
                </a:solidFill>
                <a:latin typeface="Constantia"/>
                <a:ea typeface="Constantia"/>
                <a:cs typeface="Constantia"/>
                <a:sym typeface="Constantia"/>
              </a:rPr>
              <a:t>x</a:t>
            </a:r>
            <a:r>
              <a:rPr b="0" baseline="30000" i="0" lang="en-US" sz="2800" u="none" cap="none" strike="noStrike">
                <a:solidFill>
                  <a:srgbClr val="000000"/>
                </a:solidFill>
                <a:latin typeface="Constantia"/>
                <a:ea typeface="Constantia"/>
                <a:cs typeface="Constantia"/>
                <a:sym typeface="Constantia"/>
              </a:rPr>
              <a:t>2</a:t>
            </a:r>
            <a:r>
              <a:rPr b="0" i="0" lang="en-US" sz="2800" u="none" cap="none" strike="noStrike">
                <a:solidFill>
                  <a:srgbClr val="000000"/>
                </a:solidFill>
                <a:latin typeface="Constantia"/>
                <a:ea typeface="Constantia"/>
                <a:cs typeface="Constantia"/>
                <a:sym typeface="Constantia"/>
              </a:rPr>
              <a:t> from the set of integers to the set of integers is one-to-one.</a:t>
            </a:r>
            <a:endParaRPr/>
          </a:p>
          <a:p>
            <a:pPr indent="0" lvl="0" marL="0" marR="0" rtl="0" algn="l">
              <a:lnSpc>
                <a:spcPct val="100000"/>
              </a:lnSpc>
              <a:spcBef>
                <a:spcPts val="0"/>
              </a:spcBef>
              <a:spcAft>
                <a:spcPts val="0"/>
              </a:spcAft>
              <a:buClr>
                <a:srgbClr val="000000"/>
              </a:buClr>
              <a:buSzPts val="2800"/>
              <a:buFont typeface="Constantia"/>
              <a:buNone/>
            </a:pPr>
            <a:r>
              <a:rPr lang="en-US" sz="2800">
                <a:solidFill>
                  <a:srgbClr val="000000"/>
                </a:solidFill>
                <a:latin typeface="Constantia"/>
                <a:ea typeface="Constantia"/>
                <a:cs typeface="Constantia"/>
                <a:sym typeface="Constantia"/>
              </a:rPr>
              <a:t>Solution:</a:t>
            </a:r>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onstantia"/>
              <a:ea typeface="Constantia"/>
              <a:cs typeface="Constantia"/>
              <a:sym typeface="Constantia"/>
            </a:endParaRPr>
          </a:p>
        </p:txBody>
      </p:sp>
      <p:sp>
        <p:nvSpPr>
          <p:cNvPr id="2377" name="Google Shape;2377;p289"/>
          <p:cNvSpPr/>
          <p:nvPr/>
        </p:nvSpPr>
        <p:spPr>
          <a:xfrm>
            <a:off x="457200" y="4029097"/>
            <a:ext cx="8458200" cy="954107"/>
          </a:xfrm>
          <a:prstGeom prst="rect">
            <a:avLst/>
          </a:prstGeom>
          <a:blipFill rotWithShape="1">
            <a:blip r:embed="rId3">
              <a:alphaModFix/>
            </a:blip>
            <a:stretch>
              <a:fillRect b="-17948" l="-1440" r="0" t="-640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29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i="1" lang="en-US"/>
              <a:t>Increasing/ decreasing functions</a:t>
            </a:r>
            <a:endParaRPr/>
          </a:p>
        </p:txBody>
      </p:sp>
      <p:sp>
        <p:nvSpPr>
          <p:cNvPr id="2383" name="Google Shape;2383;p290"/>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A function </a:t>
            </a:r>
            <a:r>
              <a:rPr i="1" lang="en-US"/>
              <a:t>f </a:t>
            </a:r>
            <a:r>
              <a:rPr lang="en-US"/>
              <a:t>whose domain and codomain are subsets of the set of real numbers is called </a:t>
            </a:r>
            <a:r>
              <a:rPr i="1" lang="en-US"/>
              <a:t>increasing </a:t>
            </a:r>
            <a:r>
              <a:rPr lang="en-US"/>
              <a:t>if </a:t>
            </a:r>
            <a:r>
              <a:rPr i="1" lang="en-US"/>
              <a:t>f (x) </a:t>
            </a:r>
            <a:r>
              <a:rPr lang="en-US"/>
              <a:t>≤ </a:t>
            </a:r>
            <a:r>
              <a:rPr i="1" lang="en-US"/>
              <a:t>f (y)</a:t>
            </a:r>
            <a:r>
              <a:rPr lang="en-US"/>
              <a:t>, and </a:t>
            </a:r>
            <a:r>
              <a:rPr i="1" lang="en-US"/>
              <a:t>strictly increasing </a:t>
            </a:r>
            <a:r>
              <a:rPr lang="en-US"/>
              <a:t>if </a:t>
            </a:r>
            <a:r>
              <a:rPr i="1" lang="en-US"/>
              <a:t>f(x) &lt; f(y)</a:t>
            </a:r>
            <a:r>
              <a:rPr lang="en-US"/>
              <a:t>, whenever </a:t>
            </a:r>
            <a:r>
              <a:rPr i="1" lang="en-US"/>
              <a:t>x &lt; y </a:t>
            </a:r>
            <a:r>
              <a:rPr lang="en-US"/>
              <a:t>and </a:t>
            </a:r>
            <a:r>
              <a:rPr i="1" lang="en-US"/>
              <a:t>x </a:t>
            </a:r>
            <a:r>
              <a:rPr lang="en-US"/>
              <a:t>and </a:t>
            </a:r>
            <a:r>
              <a:rPr i="1" lang="en-US"/>
              <a:t>y </a:t>
            </a:r>
            <a:r>
              <a:rPr lang="en-US"/>
              <a:t>are in the domain of </a:t>
            </a:r>
            <a:r>
              <a:rPr i="1" lang="en-US"/>
              <a:t>f. </a:t>
            </a:r>
            <a:endParaRPr/>
          </a:p>
          <a:p>
            <a:pPr indent="-274320" lvl="0" marL="274320" rtl="0" algn="l">
              <a:spcBef>
                <a:spcPts val="520"/>
              </a:spcBef>
              <a:spcAft>
                <a:spcPts val="0"/>
              </a:spcAft>
              <a:buSzPts val="2470"/>
              <a:buChar char="⚫"/>
            </a:pPr>
            <a:r>
              <a:rPr lang="en-US"/>
              <a:t>Similarly, </a:t>
            </a:r>
            <a:r>
              <a:rPr i="1" lang="en-US"/>
              <a:t>f </a:t>
            </a:r>
            <a:r>
              <a:rPr lang="en-US"/>
              <a:t>is called </a:t>
            </a:r>
            <a:r>
              <a:rPr i="1" lang="en-US"/>
              <a:t>decreasing </a:t>
            </a:r>
            <a:r>
              <a:rPr lang="en-US"/>
              <a:t>if </a:t>
            </a:r>
            <a:r>
              <a:rPr i="1" lang="en-US"/>
              <a:t>f (x) </a:t>
            </a:r>
            <a:r>
              <a:rPr lang="en-US"/>
              <a:t>≥ </a:t>
            </a:r>
            <a:r>
              <a:rPr i="1" lang="en-US"/>
              <a:t>f (y)</a:t>
            </a:r>
            <a:r>
              <a:rPr lang="en-US"/>
              <a:t>, and </a:t>
            </a:r>
            <a:r>
              <a:rPr i="1" lang="en-US"/>
              <a:t>strictly decreasing </a:t>
            </a:r>
            <a:r>
              <a:rPr lang="en-US"/>
              <a:t>if </a:t>
            </a:r>
            <a:r>
              <a:rPr i="1" lang="en-US"/>
              <a:t>f(x) &gt; f(y)</a:t>
            </a:r>
            <a:r>
              <a:rPr lang="en-US"/>
              <a:t>, whenever </a:t>
            </a:r>
            <a:r>
              <a:rPr i="1" lang="en-US"/>
              <a:t>x &lt; y </a:t>
            </a:r>
            <a:r>
              <a:rPr lang="en-US"/>
              <a:t>and </a:t>
            </a:r>
            <a:r>
              <a:rPr i="1" lang="en-US"/>
              <a:t>x </a:t>
            </a:r>
            <a:r>
              <a:rPr lang="en-US"/>
              <a:t>and </a:t>
            </a:r>
            <a:r>
              <a:rPr i="1" lang="en-US"/>
              <a:t>y </a:t>
            </a:r>
            <a:r>
              <a:rPr lang="en-US"/>
              <a:t>are in the domain of </a:t>
            </a:r>
            <a:r>
              <a:rPr i="1" lang="en-US"/>
              <a:t>f. </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29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i="1" lang="en-US"/>
              <a:t>Increasing/ decreasing functions</a:t>
            </a:r>
            <a:endParaRPr/>
          </a:p>
        </p:txBody>
      </p:sp>
      <p:sp>
        <p:nvSpPr>
          <p:cNvPr id="2389" name="Google Shape;2389;p29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A function </a:t>
            </a:r>
            <a:r>
              <a:rPr i="1" lang="en-US"/>
              <a:t>f </a:t>
            </a:r>
            <a:r>
              <a:rPr lang="en-US"/>
              <a:t>is </a:t>
            </a:r>
            <a:endParaRPr/>
          </a:p>
          <a:p>
            <a:pPr indent="-246888" lvl="1" marL="640080" rtl="0" algn="l">
              <a:spcBef>
                <a:spcPts val="480"/>
              </a:spcBef>
              <a:spcAft>
                <a:spcPts val="0"/>
              </a:spcAft>
              <a:buSzPts val="2040"/>
              <a:buChar char="⚫"/>
            </a:pPr>
            <a:r>
              <a:rPr lang="en-US"/>
              <a:t>increasing if ∀</a:t>
            </a:r>
            <a:r>
              <a:rPr i="1" lang="en-US"/>
              <a:t>x</a:t>
            </a:r>
            <a:r>
              <a:rPr lang="en-US"/>
              <a:t>∀</a:t>
            </a:r>
            <a:r>
              <a:rPr i="1" lang="en-US"/>
              <a:t>y(x &lt; y </a:t>
            </a:r>
            <a:r>
              <a:rPr lang="en-US"/>
              <a:t>→ </a:t>
            </a:r>
            <a:r>
              <a:rPr i="1" lang="en-US"/>
              <a:t>f (x) </a:t>
            </a:r>
            <a:r>
              <a:rPr lang="en-US"/>
              <a:t>≤ </a:t>
            </a:r>
            <a:r>
              <a:rPr i="1" lang="en-US"/>
              <a:t>f (y))</a:t>
            </a:r>
            <a:r>
              <a:rPr lang="en-US"/>
              <a:t>, </a:t>
            </a:r>
            <a:endParaRPr/>
          </a:p>
          <a:p>
            <a:pPr indent="-246888" lvl="1" marL="640080" rtl="0" algn="l">
              <a:spcBef>
                <a:spcPts val="480"/>
              </a:spcBef>
              <a:spcAft>
                <a:spcPts val="0"/>
              </a:spcAft>
              <a:buSzPts val="2040"/>
              <a:buChar char="⚫"/>
            </a:pPr>
            <a:r>
              <a:rPr lang="en-US"/>
              <a:t>strictly increasing if ∀</a:t>
            </a:r>
            <a:r>
              <a:rPr i="1" lang="en-US"/>
              <a:t>x</a:t>
            </a:r>
            <a:r>
              <a:rPr lang="en-US"/>
              <a:t>∀</a:t>
            </a:r>
            <a:r>
              <a:rPr i="1" lang="en-US"/>
              <a:t>y(x &lt; y </a:t>
            </a:r>
            <a:r>
              <a:rPr lang="en-US"/>
              <a:t>→ </a:t>
            </a:r>
            <a:r>
              <a:rPr i="1" lang="en-US"/>
              <a:t>f (x) &lt; f (y))</a:t>
            </a:r>
            <a:r>
              <a:rPr lang="en-US"/>
              <a:t>, </a:t>
            </a:r>
            <a:endParaRPr/>
          </a:p>
          <a:p>
            <a:pPr indent="-246888" lvl="1" marL="640080" rtl="0" algn="l">
              <a:spcBef>
                <a:spcPts val="480"/>
              </a:spcBef>
              <a:spcAft>
                <a:spcPts val="0"/>
              </a:spcAft>
              <a:buSzPts val="2040"/>
              <a:buChar char="⚫"/>
            </a:pPr>
            <a:r>
              <a:rPr lang="en-US"/>
              <a:t>decreasing if ∀</a:t>
            </a:r>
            <a:r>
              <a:rPr i="1" lang="en-US"/>
              <a:t>x</a:t>
            </a:r>
            <a:r>
              <a:rPr lang="en-US"/>
              <a:t>∀</a:t>
            </a:r>
            <a:r>
              <a:rPr i="1" lang="en-US"/>
              <a:t>y(x &lt; y </a:t>
            </a:r>
            <a:r>
              <a:rPr lang="en-US"/>
              <a:t>→ </a:t>
            </a:r>
            <a:r>
              <a:rPr i="1" lang="en-US"/>
              <a:t>f (x) </a:t>
            </a:r>
            <a:r>
              <a:rPr lang="en-US"/>
              <a:t>≥ </a:t>
            </a:r>
            <a:r>
              <a:rPr i="1" lang="en-US"/>
              <a:t>f (y))</a:t>
            </a:r>
            <a:r>
              <a:rPr lang="en-US"/>
              <a:t>, </a:t>
            </a:r>
            <a:endParaRPr/>
          </a:p>
          <a:p>
            <a:pPr indent="-246888" lvl="1" marL="640080" rtl="0" algn="l">
              <a:spcBef>
                <a:spcPts val="480"/>
              </a:spcBef>
              <a:spcAft>
                <a:spcPts val="0"/>
              </a:spcAft>
              <a:buSzPts val="2040"/>
              <a:buChar char="⚫"/>
            </a:pPr>
            <a:r>
              <a:rPr lang="en-US"/>
              <a:t>strictly decreasing if ∀</a:t>
            </a:r>
            <a:r>
              <a:rPr i="1" lang="en-US"/>
              <a:t>x</a:t>
            </a:r>
            <a:r>
              <a:rPr lang="en-US"/>
              <a:t>∀</a:t>
            </a:r>
            <a:r>
              <a:rPr i="1" lang="en-US"/>
              <a:t>y(x &lt; y </a:t>
            </a:r>
            <a:r>
              <a:rPr lang="en-US"/>
              <a:t>→ </a:t>
            </a:r>
            <a:r>
              <a:rPr i="1" lang="en-US"/>
              <a:t>f (x) &gt; f (y))</a:t>
            </a:r>
            <a:r>
              <a:rPr lang="en-US"/>
              <a:t>, </a:t>
            </a:r>
            <a:endParaRPr/>
          </a:p>
          <a:p>
            <a:pPr indent="-117475" lvl="0" marL="274320" rtl="0" algn="l">
              <a:spcBef>
                <a:spcPts val="520"/>
              </a:spcBef>
              <a:spcAft>
                <a:spcPts val="0"/>
              </a:spcAft>
              <a:buSzPts val="2470"/>
              <a:buNone/>
            </a:pPr>
            <a:r>
              <a:t/>
            </a:r>
            <a:endParaRPr/>
          </a:p>
          <a:p>
            <a:pPr indent="0" lvl="0" marL="0" rtl="0" algn="l">
              <a:spcBef>
                <a:spcPts val="560"/>
              </a:spcBef>
              <a:spcAft>
                <a:spcPts val="0"/>
              </a:spcAft>
              <a:buSzPts val="2660"/>
              <a:buNone/>
            </a:pPr>
            <a:r>
              <a:rPr lang="en-US" sz="2800"/>
              <a:t>where the universe of discourse is the domain of </a:t>
            </a:r>
            <a:r>
              <a:rPr i="1" lang="en-US" sz="2800"/>
              <a:t>f.</a:t>
            </a:r>
            <a:endParaRPr sz="2800"/>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9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i="1" lang="en-US"/>
              <a:t>Increasing/ decreasing functions</a:t>
            </a:r>
            <a:endParaRPr/>
          </a:p>
        </p:txBody>
      </p:sp>
      <p:pic>
        <p:nvPicPr>
          <p:cNvPr id="2395" name="Google Shape;2395;p292"/>
          <p:cNvPicPr preferRelativeResize="0"/>
          <p:nvPr>
            <p:ph idx="1" type="body"/>
          </p:nvPr>
        </p:nvPicPr>
        <p:blipFill rotWithShape="1">
          <a:blip r:embed="rId3">
            <a:alphaModFix/>
          </a:blip>
          <a:srcRect b="0" l="0" r="0" t="0"/>
          <a:stretch/>
        </p:blipFill>
        <p:spPr>
          <a:xfrm>
            <a:off x="685800" y="2057400"/>
            <a:ext cx="6629400" cy="990600"/>
          </a:xfrm>
          <a:prstGeom prst="rect">
            <a:avLst/>
          </a:prstGeom>
          <a:noFill/>
          <a:ln>
            <a:noFill/>
          </a:ln>
        </p:spPr>
      </p:pic>
      <p:pic>
        <p:nvPicPr>
          <p:cNvPr id="2396" name="Google Shape;2396;p292"/>
          <p:cNvPicPr preferRelativeResize="0"/>
          <p:nvPr/>
        </p:nvPicPr>
        <p:blipFill rotWithShape="1">
          <a:blip r:embed="rId4">
            <a:alphaModFix/>
          </a:blip>
          <a:srcRect b="0" l="0" r="0" t="0"/>
          <a:stretch/>
        </p:blipFill>
        <p:spPr>
          <a:xfrm>
            <a:off x="685800" y="3429000"/>
            <a:ext cx="6629400" cy="18430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29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Relationship with one-to-one</a:t>
            </a:r>
            <a:endParaRPr/>
          </a:p>
        </p:txBody>
      </p:sp>
      <p:sp>
        <p:nvSpPr>
          <p:cNvPr id="2402" name="Google Shape;2402;p29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A function that is either strictly increasing or strictly decreasing must be one-to-one.</a:t>
            </a:r>
            <a:endParaRPr/>
          </a:p>
          <a:p>
            <a:pPr indent="0" lvl="0" marL="0" rtl="0" algn="l">
              <a:spcBef>
                <a:spcPts val="520"/>
              </a:spcBef>
              <a:spcAft>
                <a:spcPts val="0"/>
              </a:spcAft>
              <a:buSzPts val="2470"/>
              <a:buNone/>
            </a:pPr>
            <a:r>
              <a:rPr lang="en-US"/>
              <a:t>    Why?</a:t>
            </a:r>
            <a:endParaRPr/>
          </a:p>
          <a:p>
            <a:pPr indent="-274320" lvl="0" marL="274320" rtl="0" algn="l">
              <a:spcBef>
                <a:spcPts val="520"/>
              </a:spcBef>
              <a:spcAft>
                <a:spcPts val="0"/>
              </a:spcAft>
              <a:buSzPts val="2470"/>
              <a:buChar char="⚫"/>
            </a:pPr>
            <a:r>
              <a:rPr lang="en-US"/>
              <a:t>One-to-one function: A function is one-to-one if and only if f(x) ≠ f(y), whenever x ≠ y.</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Char char="⚫"/>
            </a:pPr>
            <a:r>
              <a:rPr lang="en-US"/>
              <a:t>A function that is increasing, but not strictly increasing, or decreasing, but not strictly decreasing, is not one-to-one.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29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The </a:t>
            </a:r>
            <a:r>
              <a:rPr i="1" lang="en-US"/>
              <a:t>identity function</a:t>
            </a:r>
            <a:endParaRPr/>
          </a:p>
        </p:txBody>
      </p:sp>
      <p:sp>
        <p:nvSpPr>
          <p:cNvPr id="2408" name="Google Shape;2408;p29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Let </a:t>
            </a:r>
            <a:r>
              <a:rPr i="1" lang="en-US"/>
              <a:t>A </a:t>
            </a:r>
            <a:r>
              <a:rPr lang="en-US"/>
              <a:t>be a set. The </a:t>
            </a:r>
            <a:r>
              <a:rPr i="1" lang="en-US"/>
              <a:t>identity function </a:t>
            </a:r>
            <a:r>
              <a:rPr lang="en-US"/>
              <a:t>on </a:t>
            </a:r>
            <a:r>
              <a:rPr i="1" lang="en-US"/>
              <a:t>A </a:t>
            </a:r>
            <a:r>
              <a:rPr lang="en-US"/>
              <a:t>is the function </a:t>
            </a:r>
            <a:r>
              <a:rPr i="1" lang="en-US"/>
              <a:t>i A </a:t>
            </a:r>
            <a:r>
              <a:rPr lang="en-US"/>
              <a:t>: </a:t>
            </a:r>
            <a:r>
              <a:rPr i="1" lang="en-US"/>
              <a:t>A </a:t>
            </a:r>
            <a:r>
              <a:rPr lang="en-US"/>
              <a:t>→ </a:t>
            </a:r>
            <a:r>
              <a:rPr i="1" lang="en-US"/>
              <a:t>A</a:t>
            </a:r>
            <a:r>
              <a:rPr lang="en-US"/>
              <a:t>, where</a:t>
            </a:r>
            <a:endParaRPr/>
          </a:p>
          <a:p>
            <a:pPr indent="0" lvl="0" marL="0" rtl="0" algn="l">
              <a:spcBef>
                <a:spcPts val="520"/>
              </a:spcBef>
              <a:spcAft>
                <a:spcPts val="0"/>
              </a:spcAft>
              <a:buSzPts val="2470"/>
              <a:buNone/>
            </a:pPr>
            <a:r>
              <a:rPr i="1" lang="en-US"/>
              <a:t>			i A(x) </a:t>
            </a:r>
            <a:r>
              <a:rPr lang="en-US"/>
              <a:t>= </a:t>
            </a:r>
            <a:r>
              <a:rPr i="1" lang="en-US"/>
              <a:t>x</a:t>
            </a:r>
            <a:endParaRPr/>
          </a:p>
          <a:p>
            <a:pPr indent="-274320" lvl="0" marL="274320" rtl="0" algn="l">
              <a:spcBef>
                <a:spcPts val="520"/>
              </a:spcBef>
              <a:spcAft>
                <a:spcPts val="0"/>
              </a:spcAft>
              <a:buSzPts val="2470"/>
              <a:buChar char="⚫"/>
            </a:pPr>
            <a:r>
              <a:rPr lang="en-US"/>
              <a:t>for all </a:t>
            </a:r>
            <a:r>
              <a:rPr i="1" lang="en-US"/>
              <a:t>x </a:t>
            </a:r>
            <a:r>
              <a:rPr lang="en-US"/>
              <a:t>∈ </a:t>
            </a:r>
            <a:r>
              <a:rPr i="1" lang="en-US"/>
              <a:t>A</a:t>
            </a:r>
            <a:r>
              <a:rPr lang="en-US"/>
              <a:t>.</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Char char="⚫"/>
            </a:pPr>
            <a:r>
              <a:rPr lang="en-US"/>
              <a:t>The function </a:t>
            </a:r>
            <a:r>
              <a:rPr i="1" lang="en-US"/>
              <a:t> i A </a:t>
            </a:r>
            <a:r>
              <a:rPr lang="en-US"/>
              <a:t>is one-to-one and onto, so it is a bijection.</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9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The </a:t>
            </a:r>
            <a:r>
              <a:rPr i="1" lang="en-US"/>
              <a:t>identity function</a:t>
            </a:r>
            <a:endParaRPr/>
          </a:p>
        </p:txBody>
      </p:sp>
      <p:sp>
        <p:nvSpPr>
          <p:cNvPr id="2414" name="Google Shape;2414;p295"/>
          <p:cNvSpPr txBox="1"/>
          <p:nvPr>
            <p:ph idx="1" type="body"/>
          </p:nvPr>
        </p:nvSpPr>
        <p:spPr>
          <a:xfrm>
            <a:off x="990600" y="1935480"/>
            <a:ext cx="5791200" cy="43891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i="1" lang="en-US"/>
              <a:t>Example:</a:t>
            </a:r>
            <a:endParaRPr/>
          </a:p>
          <a:p>
            <a:pPr indent="-274320" lvl="0" marL="274320" rtl="0" algn="l">
              <a:spcBef>
                <a:spcPts val="560"/>
              </a:spcBef>
              <a:spcAft>
                <a:spcPts val="0"/>
              </a:spcAft>
              <a:buSzPts val="2660"/>
              <a:buChar char="⚫"/>
            </a:pPr>
            <a:r>
              <a:rPr i="1" lang="en-US" sz="2800"/>
              <a:t>Let A ={1, 2, 3}</a:t>
            </a:r>
            <a:r>
              <a:rPr i="1" lang="en-US"/>
              <a:t>			</a:t>
            </a:r>
            <a:endParaRPr/>
          </a:p>
          <a:p>
            <a:pPr indent="0" lvl="0" marL="0" rtl="0" algn="l">
              <a:spcBef>
                <a:spcPts val="520"/>
              </a:spcBef>
              <a:spcAft>
                <a:spcPts val="0"/>
              </a:spcAft>
              <a:buSzPts val="2470"/>
              <a:buNone/>
            </a:pPr>
            <a:r>
              <a:rPr i="1" lang="en-US"/>
              <a:t>Solution:</a:t>
            </a:r>
            <a:endParaRPr/>
          </a:p>
          <a:p>
            <a:pPr indent="0" lvl="0" marL="0" rtl="0" algn="l">
              <a:spcBef>
                <a:spcPts val="520"/>
              </a:spcBef>
              <a:spcAft>
                <a:spcPts val="0"/>
              </a:spcAft>
              <a:buSzPts val="2470"/>
              <a:buNone/>
            </a:pPr>
            <a:r>
              <a:t/>
            </a:r>
            <a:endParaRPr i="1"/>
          </a:p>
          <a:p>
            <a:pPr indent="0" lvl="0" marL="0" rtl="0" algn="l">
              <a:spcBef>
                <a:spcPts val="640"/>
              </a:spcBef>
              <a:spcAft>
                <a:spcPts val="0"/>
              </a:spcAft>
              <a:buSzPts val="3040"/>
              <a:buNone/>
            </a:pPr>
            <a:r>
              <a:rPr i="1" lang="en-US" sz="3200"/>
              <a:t>i A(1) </a:t>
            </a:r>
            <a:r>
              <a:rPr lang="en-US" sz="3200"/>
              <a:t>= </a:t>
            </a:r>
            <a:r>
              <a:rPr i="1" lang="en-US" sz="3200"/>
              <a:t>1</a:t>
            </a:r>
            <a:endParaRPr sz="3200"/>
          </a:p>
          <a:p>
            <a:pPr indent="0" lvl="0" marL="0" rtl="0" algn="l">
              <a:spcBef>
                <a:spcPts val="640"/>
              </a:spcBef>
              <a:spcAft>
                <a:spcPts val="0"/>
              </a:spcAft>
              <a:buSzPts val="3040"/>
              <a:buNone/>
            </a:pPr>
            <a:r>
              <a:rPr i="1" lang="en-US" sz="3200"/>
              <a:t>i A(2) </a:t>
            </a:r>
            <a:r>
              <a:rPr lang="en-US" sz="3200"/>
              <a:t>= </a:t>
            </a:r>
            <a:r>
              <a:rPr i="1" lang="en-US" sz="3200"/>
              <a:t>2</a:t>
            </a:r>
            <a:endParaRPr sz="3200"/>
          </a:p>
          <a:p>
            <a:pPr indent="0" lvl="0" marL="0" rtl="0" algn="l">
              <a:spcBef>
                <a:spcPts val="640"/>
              </a:spcBef>
              <a:spcAft>
                <a:spcPts val="0"/>
              </a:spcAft>
              <a:buSzPts val="3040"/>
              <a:buNone/>
            </a:pPr>
            <a:r>
              <a:rPr i="1" lang="en-US" sz="3200"/>
              <a:t>i A(3) </a:t>
            </a:r>
            <a:r>
              <a:rPr lang="en-US" sz="3200"/>
              <a:t>= </a:t>
            </a:r>
            <a:r>
              <a:rPr i="1" lang="en-US" sz="3200"/>
              <a:t>3</a:t>
            </a:r>
            <a:endParaRPr sz="3200"/>
          </a:p>
          <a:p>
            <a:pPr indent="0" lvl="0" marL="0" rtl="0" algn="l">
              <a:spcBef>
                <a:spcPts val="520"/>
              </a:spcBef>
              <a:spcAft>
                <a:spcPts val="0"/>
              </a:spcAft>
              <a:buSzPts val="2470"/>
              <a:buNone/>
            </a:pPr>
            <a:r>
              <a:t/>
            </a:r>
            <a:endParaRPr/>
          </a:p>
          <a:p>
            <a:pPr indent="0" lvl="0" marL="0" rtl="0" algn="l">
              <a:spcBef>
                <a:spcPts val="520"/>
              </a:spcBef>
              <a:spcAft>
                <a:spcPts val="0"/>
              </a:spcAft>
              <a:buSzPts val="247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29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Inverse Functions</a:t>
            </a:r>
            <a:endParaRPr/>
          </a:p>
        </p:txBody>
      </p:sp>
      <p:sp>
        <p:nvSpPr>
          <p:cNvPr id="2420" name="Google Shape;2420;p29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Let </a:t>
            </a:r>
            <a:r>
              <a:rPr i="1" lang="en-US"/>
              <a:t>f</a:t>
            </a:r>
            <a:r>
              <a:rPr lang="en-US"/>
              <a:t> be a bijection from </a:t>
            </a:r>
            <a:r>
              <a:rPr i="1" lang="en-US"/>
              <a:t>A</a:t>
            </a:r>
            <a:r>
              <a:rPr lang="en-US"/>
              <a:t> to </a:t>
            </a:r>
            <a:r>
              <a:rPr i="1" lang="en-US"/>
              <a:t>B</a:t>
            </a:r>
            <a:r>
              <a:rPr lang="en-US"/>
              <a:t>. Then the </a:t>
            </a:r>
            <a:r>
              <a:rPr i="1" lang="en-US"/>
              <a:t>inverse</a:t>
            </a:r>
            <a:r>
              <a:rPr lang="en-US"/>
              <a:t> of </a:t>
            </a:r>
            <a:r>
              <a:rPr i="1" lang="en-US"/>
              <a:t>f</a:t>
            </a:r>
            <a:r>
              <a:rPr lang="en-US"/>
              <a:t>, denoted          , is the function from </a:t>
            </a:r>
            <a:r>
              <a:rPr i="1" lang="en-US"/>
              <a:t>B</a:t>
            </a:r>
            <a:r>
              <a:rPr lang="en-US"/>
              <a:t> to </a:t>
            </a:r>
            <a:r>
              <a:rPr i="1" lang="en-US"/>
              <a:t>A</a:t>
            </a:r>
            <a:r>
              <a:rPr b="1" lang="en-US"/>
              <a:t> </a:t>
            </a:r>
            <a:r>
              <a:rPr lang="en-US"/>
              <a:t>defined as</a:t>
            </a:r>
            <a:endParaRPr b="1"/>
          </a:p>
          <a:p>
            <a:pPr indent="-274320" lvl="0" marL="274320" rtl="0" algn="l">
              <a:spcBef>
                <a:spcPts val="520"/>
              </a:spcBef>
              <a:spcAft>
                <a:spcPts val="0"/>
              </a:spcAft>
              <a:buSzPts val="2470"/>
              <a:buNone/>
            </a:pPr>
            <a:r>
              <a:rPr lang="en-US"/>
              <a:t>   No inverse exists unless </a:t>
            </a:r>
            <a:r>
              <a:rPr i="1" lang="en-US"/>
              <a:t>f</a:t>
            </a:r>
            <a:r>
              <a:rPr lang="en-US"/>
              <a:t> is a bijection. Why?</a:t>
            </a:r>
            <a:endParaRPr/>
          </a:p>
          <a:p>
            <a:pPr indent="-274320" lvl="0" marL="274320" rtl="0" algn="l">
              <a:spcBef>
                <a:spcPts val="520"/>
              </a:spcBef>
              <a:spcAft>
                <a:spcPts val="0"/>
              </a:spcAft>
              <a:buSzPts val="2470"/>
              <a:buNone/>
            </a:pPr>
            <a:r>
              <a:rPr lang="en-US"/>
              <a:t>      </a:t>
            </a:r>
            <a:endParaRPr/>
          </a:p>
        </p:txBody>
      </p:sp>
      <p:pic>
        <p:nvPicPr>
          <p:cNvPr descr="addin_tmp.png" id="2421" name="Google Shape;2421;p296"/>
          <p:cNvPicPr preferRelativeResize="0"/>
          <p:nvPr/>
        </p:nvPicPr>
        <p:blipFill rotWithShape="1">
          <a:blip r:embed="rId3">
            <a:alphaModFix/>
          </a:blip>
          <a:srcRect b="0" l="0" r="0" t="0"/>
          <a:stretch/>
        </p:blipFill>
        <p:spPr>
          <a:xfrm>
            <a:off x="3886200" y="2438400"/>
            <a:ext cx="571500" cy="388620"/>
          </a:xfrm>
          <a:prstGeom prst="rect">
            <a:avLst/>
          </a:prstGeom>
          <a:noFill/>
          <a:ln>
            <a:noFill/>
          </a:ln>
        </p:spPr>
      </p:pic>
      <p:pic>
        <p:nvPicPr>
          <p:cNvPr descr="addin_tmp.png" id="2422" name="Google Shape;2422;p296"/>
          <p:cNvPicPr preferRelativeResize="0"/>
          <p:nvPr/>
        </p:nvPicPr>
        <p:blipFill rotWithShape="1">
          <a:blip r:embed="rId4">
            <a:alphaModFix/>
          </a:blip>
          <a:srcRect b="0" l="0" r="0" t="0"/>
          <a:stretch/>
        </p:blipFill>
        <p:spPr>
          <a:xfrm>
            <a:off x="2743200" y="2819400"/>
            <a:ext cx="3803333" cy="408623"/>
          </a:xfrm>
          <a:prstGeom prst="rect">
            <a:avLst/>
          </a:prstGeom>
          <a:noFill/>
          <a:ln>
            <a:noFill/>
          </a:ln>
        </p:spPr>
      </p:pic>
      <p:pic>
        <p:nvPicPr>
          <p:cNvPr descr="0217.jpg" id="2423" name="Google Shape;2423;p296"/>
          <p:cNvPicPr preferRelativeResize="0"/>
          <p:nvPr/>
        </p:nvPicPr>
        <p:blipFill rotWithShape="1">
          <a:blip r:embed="rId5">
            <a:alphaModFix/>
          </a:blip>
          <a:srcRect b="0" l="0" r="0" t="0"/>
          <a:stretch/>
        </p:blipFill>
        <p:spPr>
          <a:xfrm>
            <a:off x="2743200" y="4038600"/>
            <a:ext cx="4495800" cy="2197729"/>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29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Inverse Functions </a:t>
            </a:r>
            <a:endParaRPr/>
          </a:p>
        </p:txBody>
      </p:sp>
      <p:grpSp>
        <p:nvGrpSpPr>
          <p:cNvPr id="2429" name="Google Shape;2429;p297"/>
          <p:cNvGrpSpPr/>
          <p:nvPr/>
        </p:nvGrpSpPr>
        <p:grpSpPr>
          <a:xfrm>
            <a:off x="533400" y="1905000"/>
            <a:ext cx="3429000" cy="4495800"/>
            <a:chOff x="3048000" y="1219200"/>
            <a:chExt cx="3429000" cy="4495800"/>
          </a:xfrm>
        </p:grpSpPr>
        <p:sp>
          <p:nvSpPr>
            <p:cNvPr id="2430" name="Google Shape;2430;p297"/>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31" name="Google Shape;2431;p297"/>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32" name="Google Shape;2432;p297"/>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33" name="Google Shape;2433;p297"/>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34" name="Google Shape;2434;p297"/>
            <p:cNvSpPr/>
            <p:nvPr/>
          </p:nvSpPr>
          <p:spPr>
            <a:xfrm>
              <a:off x="5791200" y="19812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35" name="Google Shape;2435;p297"/>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36" name="Google Shape;2436;p297"/>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37" name="Google Shape;2437;p297"/>
            <p:cNvSpPr txBox="1"/>
            <p:nvPr/>
          </p:nvSpPr>
          <p:spPr>
            <a:xfrm>
              <a:off x="30480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438" name="Google Shape;2438;p297"/>
            <p:cNvSpPr txBox="1"/>
            <p:nvPr/>
          </p:nvSpPr>
          <p:spPr>
            <a:xfrm>
              <a:off x="57912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439" name="Google Shape;2439;p297"/>
            <p:cNvSpPr txBox="1"/>
            <p:nvPr/>
          </p:nvSpPr>
          <p:spPr>
            <a:xfrm>
              <a:off x="3200400" y="2133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440" name="Google Shape;2440;p297"/>
            <p:cNvSpPr txBox="1"/>
            <p:nvPr/>
          </p:nvSpPr>
          <p:spPr>
            <a:xfrm>
              <a:off x="3200400" y="3048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441" name="Google Shape;2441;p297"/>
            <p:cNvSpPr txBox="1"/>
            <p:nvPr/>
          </p:nvSpPr>
          <p:spPr>
            <a:xfrm>
              <a:off x="3200400" y="3810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442" name="Google Shape;2442;p297"/>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443" name="Google Shape;2443;p297"/>
            <p:cNvSpPr txBox="1"/>
            <p:nvPr/>
          </p:nvSpPr>
          <p:spPr>
            <a:xfrm>
              <a:off x="5867400" y="20574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V</a:t>
              </a:r>
              <a:endParaRPr/>
            </a:p>
          </p:txBody>
        </p:sp>
        <p:sp>
          <p:nvSpPr>
            <p:cNvPr id="2444" name="Google Shape;2444;p297"/>
            <p:cNvSpPr txBox="1"/>
            <p:nvPr/>
          </p:nvSpPr>
          <p:spPr>
            <a:xfrm>
              <a:off x="5791200" y="3352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W</a:t>
              </a:r>
              <a:endParaRPr/>
            </a:p>
          </p:txBody>
        </p:sp>
        <p:sp>
          <p:nvSpPr>
            <p:cNvPr id="2445" name="Google Shape;2445;p297"/>
            <p:cNvSpPr txBox="1"/>
            <p:nvPr/>
          </p:nvSpPr>
          <p:spPr>
            <a:xfrm>
              <a:off x="5791200" y="4419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cxnSp>
          <p:nvCxnSpPr>
            <p:cNvPr id="2446" name="Google Shape;2446;p297"/>
            <p:cNvCxnSpPr/>
            <p:nvPr/>
          </p:nvCxnSpPr>
          <p:spPr>
            <a:xfrm>
              <a:off x="3657600" y="3200400"/>
              <a:ext cx="1981200" cy="304800"/>
            </a:xfrm>
            <a:prstGeom prst="straightConnector1">
              <a:avLst/>
            </a:prstGeom>
            <a:noFill/>
            <a:ln cap="flat" cmpd="sng" w="9525">
              <a:solidFill>
                <a:srgbClr val="075192"/>
              </a:solidFill>
              <a:prstDash val="solid"/>
              <a:round/>
              <a:headEnd len="sm" w="sm" type="none"/>
              <a:tailEnd len="med" w="med" type="stealth"/>
            </a:ln>
          </p:spPr>
        </p:cxnSp>
        <p:sp>
          <p:nvSpPr>
            <p:cNvPr id="2447" name="Google Shape;2447;p297"/>
            <p:cNvSpPr/>
            <p:nvPr/>
          </p:nvSpPr>
          <p:spPr>
            <a:xfrm>
              <a:off x="5791200" y="5257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48" name="Google Shape;2448;p297"/>
            <p:cNvSpPr txBox="1"/>
            <p:nvPr/>
          </p:nvSpPr>
          <p:spPr>
            <a:xfrm>
              <a:off x="5867400" y="5334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cxnSp>
          <p:nvCxnSpPr>
            <p:cNvPr id="2449" name="Google Shape;2449;p297"/>
            <p:cNvCxnSpPr/>
            <p:nvPr/>
          </p:nvCxnSpPr>
          <p:spPr>
            <a:xfrm flipH="1" rot="-5400000">
              <a:off x="3352800" y="2819400"/>
              <a:ext cx="2743200" cy="2133600"/>
            </a:xfrm>
            <a:prstGeom prst="straightConnector1">
              <a:avLst/>
            </a:prstGeom>
            <a:noFill/>
            <a:ln cap="flat" cmpd="sng" w="9525">
              <a:solidFill>
                <a:srgbClr val="075192"/>
              </a:solidFill>
              <a:prstDash val="solid"/>
              <a:round/>
              <a:headEnd len="sm" w="sm" type="none"/>
              <a:tailEnd len="med" w="med" type="stealth"/>
            </a:ln>
          </p:spPr>
        </p:cxnSp>
        <p:cxnSp>
          <p:nvCxnSpPr>
            <p:cNvPr id="2450" name="Google Shape;2450;p297"/>
            <p:cNvCxnSpPr/>
            <p:nvPr/>
          </p:nvCxnSpPr>
          <p:spPr>
            <a:xfrm rot="-5400000">
              <a:off x="3619500" y="2476500"/>
              <a:ext cx="2286000" cy="2209800"/>
            </a:xfrm>
            <a:prstGeom prst="straightConnector1">
              <a:avLst/>
            </a:prstGeom>
            <a:noFill/>
            <a:ln cap="flat" cmpd="sng" w="9525">
              <a:solidFill>
                <a:srgbClr val="075192"/>
              </a:solidFill>
              <a:prstDash val="solid"/>
              <a:round/>
              <a:headEnd len="sm" w="sm" type="none"/>
              <a:tailEnd len="med" w="med" type="stealth"/>
            </a:ln>
          </p:spPr>
        </p:cxnSp>
        <p:cxnSp>
          <p:nvCxnSpPr>
            <p:cNvPr id="2451" name="Google Shape;2451;p297"/>
            <p:cNvCxnSpPr/>
            <p:nvPr/>
          </p:nvCxnSpPr>
          <p:spPr>
            <a:xfrm>
              <a:off x="3657600" y="3962400"/>
              <a:ext cx="1981200" cy="457200"/>
            </a:xfrm>
            <a:prstGeom prst="straightConnector1">
              <a:avLst/>
            </a:prstGeom>
            <a:noFill/>
            <a:ln cap="flat" cmpd="sng" w="9525">
              <a:solidFill>
                <a:srgbClr val="075192"/>
              </a:solidFill>
              <a:prstDash val="solid"/>
              <a:round/>
              <a:headEnd len="sm" w="sm" type="none"/>
              <a:tailEnd len="med" w="med" type="stealth"/>
            </a:ln>
          </p:spPr>
        </p:cxnSp>
        <p:cxnSp>
          <p:nvCxnSpPr>
            <p:cNvPr id="2452" name="Google Shape;2452;p297"/>
            <p:cNvCxnSpPr/>
            <p:nvPr/>
          </p:nvCxnSpPr>
          <p:spPr>
            <a:xfrm>
              <a:off x="3657600" y="1524000"/>
              <a:ext cx="1981200" cy="1588"/>
            </a:xfrm>
            <a:prstGeom prst="straightConnector1">
              <a:avLst/>
            </a:prstGeom>
            <a:noFill/>
            <a:ln cap="flat" cmpd="sng" w="28575">
              <a:solidFill>
                <a:srgbClr val="075192"/>
              </a:solidFill>
              <a:prstDash val="dot"/>
              <a:round/>
              <a:headEnd len="sm" w="sm" type="none"/>
              <a:tailEnd len="med" w="med" type="stealth"/>
            </a:ln>
          </p:spPr>
        </p:cxnSp>
        <p:sp>
          <p:nvSpPr>
            <p:cNvPr id="2453" name="Google Shape;2453;p297"/>
            <p:cNvSpPr txBox="1"/>
            <p:nvPr/>
          </p:nvSpPr>
          <p:spPr>
            <a:xfrm>
              <a:off x="4419600" y="1600200"/>
              <a:ext cx="533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1" lang="en-US" sz="2400" u="none" cap="none" strike="noStrike">
                  <a:solidFill>
                    <a:srgbClr val="000000"/>
                  </a:solidFill>
                  <a:latin typeface="Constantia"/>
                  <a:ea typeface="Constantia"/>
                  <a:cs typeface="Constantia"/>
                  <a:sym typeface="Constantia"/>
                </a:rPr>
                <a:t>f</a:t>
              </a:r>
              <a:endParaRPr/>
            </a:p>
          </p:txBody>
        </p:sp>
      </p:grpSp>
      <p:grpSp>
        <p:nvGrpSpPr>
          <p:cNvPr id="2454" name="Google Shape;2454;p297"/>
          <p:cNvGrpSpPr/>
          <p:nvPr/>
        </p:nvGrpSpPr>
        <p:grpSpPr>
          <a:xfrm>
            <a:off x="4876800" y="1981200"/>
            <a:ext cx="3429000" cy="4495800"/>
            <a:chOff x="3048000" y="1219200"/>
            <a:chExt cx="3429000" cy="4495800"/>
          </a:xfrm>
        </p:grpSpPr>
        <p:sp>
          <p:nvSpPr>
            <p:cNvPr id="2455" name="Google Shape;2455;p297"/>
            <p:cNvSpPr/>
            <p:nvPr/>
          </p:nvSpPr>
          <p:spPr>
            <a:xfrm>
              <a:off x="3124200" y="2971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56" name="Google Shape;2456;p297"/>
            <p:cNvSpPr/>
            <p:nvPr/>
          </p:nvSpPr>
          <p:spPr>
            <a:xfrm>
              <a:off x="3124200" y="3733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57" name="Google Shape;2457;p297"/>
            <p:cNvSpPr/>
            <p:nvPr/>
          </p:nvSpPr>
          <p:spPr>
            <a:xfrm>
              <a:off x="3124200" y="2057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58" name="Google Shape;2458;p297"/>
            <p:cNvSpPr/>
            <p:nvPr/>
          </p:nvSpPr>
          <p:spPr>
            <a:xfrm>
              <a:off x="3124200" y="4495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59" name="Google Shape;2459;p297"/>
            <p:cNvSpPr/>
            <p:nvPr/>
          </p:nvSpPr>
          <p:spPr>
            <a:xfrm>
              <a:off x="5791200" y="19812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60" name="Google Shape;2460;p297"/>
            <p:cNvSpPr/>
            <p:nvPr/>
          </p:nvSpPr>
          <p:spPr>
            <a:xfrm>
              <a:off x="5715000" y="32766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61" name="Google Shape;2461;p297"/>
            <p:cNvSpPr/>
            <p:nvPr/>
          </p:nvSpPr>
          <p:spPr>
            <a:xfrm>
              <a:off x="5715000" y="43434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62" name="Google Shape;2462;p297"/>
            <p:cNvSpPr txBox="1"/>
            <p:nvPr/>
          </p:nvSpPr>
          <p:spPr>
            <a:xfrm>
              <a:off x="30480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463" name="Google Shape;2463;p297"/>
            <p:cNvSpPr txBox="1"/>
            <p:nvPr/>
          </p:nvSpPr>
          <p:spPr>
            <a:xfrm>
              <a:off x="5791200" y="12192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464" name="Google Shape;2464;p297"/>
            <p:cNvSpPr txBox="1"/>
            <p:nvPr/>
          </p:nvSpPr>
          <p:spPr>
            <a:xfrm>
              <a:off x="3200400" y="2133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465" name="Google Shape;2465;p297"/>
            <p:cNvSpPr txBox="1"/>
            <p:nvPr/>
          </p:nvSpPr>
          <p:spPr>
            <a:xfrm>
              <a:off x="3200400" y="3048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466" name="Google Shape;2466;p297"/>
            <p:cNvSpPr txBox="1"/>
            <p:nvPr/>
          </p:nvSpPr>
          <p:spPr>
            <a:xfrm>
              <a:off x="3200400" y="3810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467" name="Google Shape;2467;p297"/>
            <p:cNvSpPr txBox="1"/>
            <p:nvPr/>
          </p:nvSpPr>
          <p:spPr>
            <a:xfrm>
              <a:off x="3200400" y="4495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468" name="Google Shape;2468;p297"/>
            <p:cNvSpPr txBox="1"/>
            <p:nvPr/>
          </p:nvSpPr>
          <p:spPr>
            <a:xfrm>
              <a:off x="5867400" y="20574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V</a:t>
              </a:r>
              <a:endParaRPr/>
            </a:p>
          </p:txBody>
        </p:sp>
        <p:sp>
          <p:nvSpPr>
            <p:cNvPr id="2469" name="Google Shape;2469;p297"/>
            <p:cNvSpPr txBox="1"/>
            <p:nvPr/>
          </p:nvSpPr>
          <p:spPr>
            <a:xfrm>
              <a:off x="5791200" y="3352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W</a:t>
              </a:r>
              <a:endParaRPr/>
            </a:p>
          </p:txBody>
        </p:sp>
        <p:sp>
          <p:nvSpPr>
            <p:cNvPr id="2470" name="Google Shape;2470;p297"/>
            <p:cNvSpPr txBox="1"/>
            <p:nvPr/>
          </p:nvSpPr>
          <p:spPr>
            <a:xfrm>
              <a:off x="5791200" y="4419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cxnSp>
          <p:nvCxnSpPr>
            <p:cNvPr id="2471" name="Google Shape;2471;p297"/>
            <p:cNvCxnSpPr/>
            <p:nvPr/>
          </p:nvCxnSpPr>
          <p:spPr>
            <a:xfrm>
              <a:off x="3657600" y="3200400"/>
              <a:ext cx="1981200" cy="304800"/>
            </a:xfrm>
            <a:prstGeom prst="straightConnector1">
              <a:avLst/>
            </a:prstGeom>
            <a:noFill/>
            <a:ln cap="flat" cmpd="sng" w="9525">
              <a:solidFill>
                <a:srgbClr val="075192"/>
              </a:solidFill>
              <a:prstDash val="solid"/>
              <a:round/>
              <a:headEnd len="med" w="med" type="stealth"/>
              <a:tailEnd len="sm" w="sm" type="none"/>
            </a:ln>
          </p:spPr>
        </p:cxnSp>
        <p:sp>
          <p:nvSpPr>
            <p:cNvPr id="2472" name="Google Shape;2472;p297"/>
            <p:cNvSpPr/>
            <p:nvPr/>
          </p:nvSpPr>
          <p:spPr>
            <a:xfrm>
              <a:off x="5791200" y="5257800"/>
              <a:ext cx="457200" cy="45720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73" name="Google Shape;2473;p297"/>
            <p:cNvSpPr txBox="1"/>
            <p:nvPr/>
          </p:nvSpPr>
          <p:spPr>
            <a:xfrm>
              <a:off x="5867400" y="53340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cxnSp>
          <p:nvCxnSpPr>
            <p:cNvPr id="2474" name="Google Shape;2474;p297"/>
            <p:cNvCxnSpPr/>
            <p:nvPr/>
          </p:nvCxnSpPr>
          <p:spPr>
            <a:xfrm flipH="1" rot="-5400000">
              <a:off x="3352800" y="2819400"/>
              <a:ext cx="2743200" cy="2133600"/>
            </a:xfrm>
            <a:prstGeom prst="straightConnector1">
              <a:avLst/>
            </a:prstGeom>
            <a:noFill/>
            <a:ln cap="flat" cmpd="sng" w="9525">
              <a:solidFill>
                <a:srgbClr val="075192"/>
              </a:solidFill>
              <a:prstDash val="solid"/>
              <a:round/>
              <a:headEnd len="med" w="med" type="stealth"/>
              <a:tailEnd len="sm" w="sm" type="none"/>
            </a:ln>
          </p:spPr>
        </p:cxnSp>
        <p:cxnSp>
          <p:nvCxnSpPr>
            <p:cNvPr id="2475" name="Google Shape;2475;p297"/>
            <p:cNvCxnSpPr/>
            <p:nvPr/>
          </p:nvCxnSpPr>
          <p:spPr>
            <a:xfrm rot="-5400000">
              <a:off x="3619500" y="2476500"/>
              <a:ext cx="2286000" cy="2209800"/>
            </a:xfrm>
            <a:prstGeom prst="straightConnector1">
              <a:avLst/>
            </a:prstGeom>
            <a:noFill/>
            <a:ln cap="flat" cmpd="sng" w="9525">
              <a:solidFill>
                <a:srgbClr val="075192"/>
              </a:solidFill>
              <a:prstDash val="solid"/>
              <a:round/>
              <a:headEnd len="med" w="med" type="stealth"/>
              <a:tailEnd len="sm" w="sm" type="none"/>
            </a:ln>
          </p:spPr>
        </p:cxnSp>
        <p:cxnSp>
          <p:nvCxnSpPr>
            <p:cNvPr id="2476" name="Google Shape;2476;p297"/>
            <p:cNvCxnSpPr/>
            <p:nvPr/>
          </p:nvCxnSpPr>
          <p:spPr>
            <a:xfrm>
              <a:off x="3657600" y="3962400"/>
              <a:ext cx="1981200" cy="457200"/>
            </a:xfrm>
            <a:prstGeom prst="straightConnector1">
              <a:avLst/>
            </a:prstGeom>
            <a:noFill/>
            <a:ln cap="flat" cmpd="sng" w="9525">
              <a:solidFill>
                <a:srgbClr val="075192"/>
              </a:solidFill>
              <a:prstDash val="solid"/>
              <a:round/>
              <a:headEnd len="med" w="med" type="stealth"/>
              <a:tailEnd len="sm" w="sm" type="none"/>
            </a:ln>
          </p:spPr>
        </p:cxnSp>
        <p:cxnSp>
          <p:nvCxnSpPr>
            <p:cNvPr id="2477" name="Google Shape;2477;p297"/>
            <p:cNvCxnSpPr/>
            <p:nvPr/>
          </p:nvCxnSpPr>
          <p:spPr>
            <a:xfrm>
              <a:off x="3657600" y="1524000"/>
              <a:ext cx="1981200" cy="1588"/>
            </a:xfrm>
            <a:prstGeom prst="straightConnector1">
              <a:avLst/>
            </a:prstGeom>
            <a:noFill/>
            <a:ln cap="flat" cmpd="sng" w="28575">
              <a:solidFill>
                <a:srgbClr val="075192"/>
              </a:solidFill>
              <a:prstDash val="dot"/>
              <a:round/>
              <a:headEnd len="med" w="med" type="stealth"/>
              <a:tailEnd len="sm" w="sm" type="none"/>
            </a:ln>
          </p:spPr>
        </p:cxnSp>
        <p:sp>
          <p:nvSpPr>
            <p:cNvPr id="2478" name="Google Shape;2478;p297"/>
            <p:cNvSpPr txBox="1"/>
            <p:nvPr/>
          </p:nvSpPr>
          <p:spPr>
            <a:xfrm>
              <a:off x="4419600" y="1600200"/>
              <a:ext cx="533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1" sz="2400" u="none" cap="none" strike="noStrike">
                <a:solidFill>
                  <a:srgbClr val="000000"/>
                </a:solidFill>
                <a:latin typeface="Constantia"/>
                <a:ea typeface="Constantia"/>
                <a:cs typeface="Constantia"/>
                <a:sym typeface="Constantia"/>
              </a:endParaRPr>
            </a:p>
          </p:txBody>
        </p:sp>
      </p:grpSp>
      <p:pic>
        <p:nvPicPr>
          <p:cNvPr descr="addin_tmp.png" id="2479" name="Google Shape;2479;p297"/>
          <p:cNvPicPr preferRelativeResize="0"/>
          <p:nvPr/>
        </p:nvPicPr>
        <p:blipFill rotWithShape="1">
          <a:blip r:embed="rId3">
            <a:alphaModFix/>
          </a:blip>
          <a:srcRect b="0" l="0" r="0" t="0"/>
          <a:stretch/>
        </p:blipFill>
        <p:spPr>
          <a:xfrm>
            <a:off x="6324600" y="1905000"/>
            <a:ext cx="571500" cy="38862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29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Questions</a:t>
            </a:r>
            <a:endParaRPr/>
          </a:p>
        </p:txBody>
      </p:sp>
      <p:sp>
        <p:nvSpPr>
          <p:cNvPr id="2485" name="Google Shape;2485;p298"/>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1</a:t>
            </a:r>
            <a:r>
              <a:rPr lang="en-US"/>
              <a:t>: Let </a:t>
            </a:r>
            <a:r>
              <a:rPr i="1" lang="en-US"/>
              <a:t>f</a:t>
            </a:r>
            <a:r>
              <a:rPr lang="en-US"/>
              <a:t> be the function from {</a:t>
            </a:r>
            <a:r>
              <a:rPr i="1" lang="en-US"/>
              <a:t>a,b,c</a:t>
            </a:r>
            <a:r>
              <a:rPr lang="en-US"/>
              <a:t>} to {1,2,3} such that </a:t>
            </a:r>
            <a:r>
              <a:rPr i="1" lang="en-US"/>
              <a:t>f</a:t>
            </a:r>
            <a:r>
              <a:rPr lang="en-US"/>
              <a:t>(</a:t>
            </a:r>
            <a:r>
              <a:rPr i="1" lang="en-US"/>
              <a:t>a</a:t>
            </a:r>
            <a:r>
              <a:rPr lang="en-US"/>
              <a:t>)</a:t>
            </a:r>
            <a:r>
              <a:rPr i="1" lang="en-US"/>
              <a:t> = </a:t>
            </a:r>
            <a:r>
              <a:rPr lang="en-US">
                <a:latin typeface="Cambria Math"/>
                <a:ea typeface="Cambria Math"/>
                <a:cs typeface="Cambria Math"/>
                <a:sym typeface="Cambria Math"/>
              </a:rPr>
              <a:t>2</a:t>
            </a:r>
            <a:r>
              <a:rPr lang="en-US"/>
              <a:t>, </a:t>
            </a:r>
            <a:r>
              <a:rPr i="1" lang="en-US"/>
              <a:t>f</a:t>
            </a:r>
            <a:r>
              <a:rPr lang="en-US"/>
              <a:t>(</a:t>
            </a:r>
            <a:r>
              <a:rPr i="1" lang="en-US"/>
              <a:t>b</a:t>
            </a:r>
            <a:r>
              <a:rPr lang="en-US"/>
              <a:t>) </a:t>
            </a:r>
            <a:r>
              <a:rPr i="1" lang="en-US"/>
              <a:t>= </a:t>
            </a:r>
            <a:r>
              <a:rPr lang="en-US">
                <a:latin typeface="Cambria Math"/>
                <a:ea typeface="Cambria Math"/>
                <a:cs typeface="Cambria Math"/>
                <a:sym typeface="Cambria Math"/>
              </a:rPr>
              <a:t>3</a:t>
            </a:r>
            <a:r>
              <a:rPr lang="en-US"/>
              <a:t>, and </a:t>
            </a:r>
            <a:r>
              <a:rPr i="1" lang="en-US"/>
              <a:t>f</a:t>
            </a:r>
            <a:r>
              <a:rPr lang="en-US"/>
              <a:t>(</a:t>
            </a:r>
            <a:r>
              <a:rPr i="1" lang="en-US"/>
              <a:t>c</a:t>
            </a:r>
            <a:r>
              <a:rPr lang="en-US"/>
              <a:t>)</a:t>
            </a:r>
            <a:r>
              <a:rPr i="1" lang="en-US"/>
              <a:t> = </a:t>
            </a:r>
            <a:r>
              <a:rPr lang="en-US">
                <a:latin typeface="Cambria Math"/>
                <a:ea typeface="Cambria Math"/>
                <a:cs typeface="Cambria Math"/>
                <a:sym typeface="Cambria Math"/>
              </a:rPr>
              <a:t>1</a:t>
            </a:r>
            <a:r>
              <a:rPr lang="en-US"/>
              <a:t>. Is f invertible and if so what is its inverse?</a:t>
            </a:r>
            <a:endParaRPr/>
          </a:p>
        </p:txBody>
      </p:sp>
      <p:sp>
        <p:nvSpPr>
          <p:cNvPr id="2486" name="Google Shape;2486;p298"/>
          <p:cNvSpPr txBox="1"/>
          <p:nvPr/>
        </p:nvSpPr>
        <p:spPr>
          <a:xfrm>
            <a:off x="457200" y="4114800"/>
            <a:ext cx="7924800" cy="18158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Constantia"/>
              <a:buNone/>
            </a:pPr>
            <a:r>
              <a:rPr b="1" i="0" lang="en-US" sz="2800" u="none" cap="none" strike="noStrike">
                <a:solidFill>
                  <a:srgbClr val="000000"/>
                </a:solidFill>
                <a:latin typeface="Constantia"/>
                <a:ea typeface="Constantia"/>
                <a:cs typeface="Constantia"/>
                <a:sym typeface="Constantia"/>
              </a:rPr>
              <a:t>Solution</a:t>
            </a:r>
            <a:r>
              <a:rPr b="0" i="0" lang="en-US" sz="2800" u="none" cap="none" strike="noStrike">
                <a:solidFill>
                  <a:srgbClr val="000000"/>
                </a:solidFill>
                <a:latin typeface="Constantia"/>
                <a:ea typeface="Constantia"/>
                <a:cs typeface="Constantia"/>
                <a:sym typeface="Constantia"/>
              </a:rPr>
              <a:t>: The function </a:t>
            </a:r>
            <a:r>
              <a:rPr b="0" i="1" lang="en-US" sz="2800" u="none" cap="none" strike="noStrike">
                <a:solidFill>
                  <a:srgbClr val="000000"/>
                </a:solidFill>
                <a:latin typeface="Constantia"/>
                <a:ea typeface="Constantia"/>
                <a:cs typeface="Constantia"/>
                <a:sym typeface="Constantia"/>
              </a:rPr>
              <a:t>f</a:t>
            </a:r>
            <a:r>
              <a:rPr b="0" i="0" lang="en-US" sz="2800" u="none" cap="none" strike="noStrike">
                <a:solidFill>
                  <a:srgbClr val="000000"/>
                </a:solidFill>
                <a:latin typeface="Constantia"/>
                <a:ea typeface="Constantia"/>
                <a:cs typeface="Constantia"/>
                <a:sym typeface="Constantia"/>
              </a:rPr>
              <a:t> is invertible because it is a one-to-one correspondence. The inverse function </a:t>
            </a:r>
            <a:r>
              <a:rPr b="0" i="1" lang="en-US" sz="2800" u="none" cap="none" strike="noStrike">
                <a:solidFill>
                  <a:srgbClr val="000000"/>
                </a:solidFill>
                <a:latin typeface="Constantia"/>
                <a:ea typeface="Constantia"/>
                <a:cs typeface="Constantia"/>
                <a:sym typeface="Constantia"/>
              </a:rPr>
              <a:t>f</a:t>
            </a:r>
            <a:r>
              <a:rPr b="0" baseline="30000" i="1" lang="en-US" sz="2800" u="none" cap="none" strike="noStrike">
                <a:solidFill>
                  <a:srgbClr val="000000"/>
                </a:solidFill>
                <a:latin typeface="Constantia"/>
                <a:ea typeface="Constantia"/>
                <a:cs typeface="Constantia"/>
                <a:sym typeface="Constantia"/>
              </a:rPr>
              <a:t>-1</a:t>
            </a:r>
            <a:r>
              <a:rPr b="0" baseline="30000" i="0" lang="en-US" sz="2800" u="none" cap="none" strike="noStrike">
                <a:solidFill>
                  <a:srgbClr val="000000"/>
                </a:solidFill>
                <a:latin typeface="Constantia"/>
                <a:ea typeface="Constantia"/>
                <a:cs typeface="Constantia"/>
                <a:sym typeface="Constantia"/>
              </a:rPr>
              <a:t> </a:t>
            </a:r>
            <a:r>
              <a:rPr b="0" i="0" lang="en-US" sz="2800" u="none" cap="none" strike="noStrike">
                <a:solidFill>
                  <a:srgbClr val="000000"/>
                </a:solidFill>
                <a:latin typeface="Constantia"/>
                <a:ea typeface="Constantia"/>
                <a:cs typeface="Constantia"/>
                <a:sym typeface="Constantia"/>
              </a:rPr>
              <a:t> reverses the correspondence given by </a:t>
            </a:r>
            <a:r>
              <a:rPr b="0" i="1" lang="en-US" sz="2800" u="none" cap="none" strike="noStrike">
                <a:solidFill>
                  <a:srgbClr val="000000"/>
                </a:solidFill>
                <a:latin typeface="Constantia"/>
                <a:ea typeface="Constantia"/>
                <a:cs typeface="Constantia"/>
                <a:sym typeface="Constantia"/>
              </a:rPr>
              <a:t>f</a:t>
            </a:r>
            <a:r>
              <a:rPr b="0" i="0" lang="en-US" sz="2800" u="none" cap="none" strike="noStrike">
                <a:solidFill>
                  <a:srgbClr val="000000"/>
                </a:solidFill>
                <a:latin typeface="Constantia"/>
                <a:ea typeface="Constantia"/>
                <a:cs typeface="Constantia"/>
                <a:sym typeface="Constantia"/>
              </a:rPr>
              <a:t>, so </a:t>
            </a:r>
            <a:r>
              <a:rPr b="0" i="1" lang="en-US" sz="2800" u="none" cap="none" strike="noStrike">
                <a:solidFill>
                  <a:srgbClr val="000000"/>
                </a:solidFill>
                <a:latin typeface="Constantia"/>
                <a:ea typeface="Constantia"/>
                <a:cs typeface="Constantia"/>
                <a:sym typeface="Constantia"/>
              </a:rPr>
              <a:t>f</a:t>
            </a:r>
            <a:r>
              <a:rPr b="0" baseline="30000" i="1" lang="en-US" sz="2800" u="none" cap="none" strike="noStrike">
                <a:solidFill>
                  <a:srgbClr val="000000"/>
                </a:solidFill>
                <a:latin typeface="Constantia"/>
                <a:ea typeface="Constantia"/>
                <a:cs typeface="Constantia"/>
                <a:sym typeface="Constantia"/>
              </a:rPr>
              <a:t>-</a:t>
            </a:r>
            <a:r>
              <a:rPr b="0" baseline="30000" i="0" lang="en-US" sz="2800" u="none" cap="none" strike="noStrike">
                <a:solidFill>
                  <a:srgbClr val="000000"/>
                </a:solidFill>
                <a:latin typeface="Constantia"/>
                <a:ea typeface="Constantia"/>
                <a:cs typeface="Constantia"/>
                <a:sym typeface="Constantia"/>
              </a:rPr>
              <a:t>1</a:t>
            </a:r>
            <a:r>
              <a:rPr b="0" baseline="30000" i="1" lang="en-US" sz="2800" u="none" cap="none" strike="noStrike">
                <a:solidFill>
                  <a:srgbClr val="000000"/>
                </a:solidFill>
                <a:latin typeface="Constantia"/>
                <a:ea typeface="Constantia"/>
                <a:cs typeface="Constantia"/>
                <a:sym typeface="Constantia"/>
              </a:rPr>
              <a:t> </a:t>
            </a:r>
            <a:r>
              <a:rPr b="0" i="0" lang="en-US" sz="2800" u="none" cap="none" strike="noStrike">
                <a:solidFill>
                  <a:srgbClr val="000000"/>
                </a:solidFill>
                <a:latin typeface="Constantia"/>
                <a:ea typeface="Constantia"/>
                <a:cs typeface="Constantia"/>
                <a:sym typeface="Constantia"/>
              </a:rPr>
              <a:t>(</a:t>
            </a:r>
            <a:r>
              <a:rPr b="0" i="0" lang="en-US" sz="2800" u="none" cap="none" strike="noStrike">
                <a:solidFill>
                  <a:srgbClr val="000000"/>
                </a:solidFill>
                <a:latin typeface="Cambria Math"/>
                <a:ea typeface="Cambria Math"/>
                <a:cs typeface="Cambria Math"/>
                <a:sym typeface="Cambria Math"/>
              </a:rPr>
              <a:t>1</a:t>
            </a:r>
            <a:r>
              <a:rPr b="0" i="0" lang="en-US" sz="2800" u="none" cap="none" strike="noStrike">
                <a:solidFill>
                  <a:srgbClr val="000000"/>
                </a:solidFill>
                <a:latin typeface="Constantia"/>
                <a:ea typeface="Constantia"/>
                <a:cs typeface="Constantia"/>
                <a:sym typeface="Constantia"/>
              </a:rPr>
              <a:t>) </a:t>
            </a:r>
            <a:r>
              <a:rPr b="0" i="1" lang="en-US" sz="2800" u="none" cap="none" strike="noStrike">
                <a:solidFill>
                  <a:srgbClr val="000000"/>
                </a:solidFill>
                <a:latin typeface="Constantia"/>
                <a:ea typeface="Constantia"/>
                <a:cs typeface="Constantia"/>
                <a:sym typeface="Constantia"/>
              </a:rPr>
              <a:t>= c</a:t>
            </a:r>
            <a:r>
              <a:rPr b="0" i="0" lang="en-US" sz="2800" u="none" cap="none" strike="noStrike">
                <a:solidFill>
                  <a:srgbClr val="000000"/>
                </a:solidFill>
                <a:latin typeface="Cambria Math"/>
                <a:ea typeface="Cambria Math"/>
                <a:cs typeface="Cambria Math"/>
                <a:sym typeface="Cambria Math"/>
              </a:rPr>
              <a:t>,    </a:t>
            </a:r>
            <a:r>
              <a:rPr b="0" i="1" lang="en-US" sz="2800" u="none" cap="none" strike="noStrike">
                <a:solidFill>
                  <a:srgbClr val="000000"/>
                </a:solidFill>
                <a:latin typeface="Constantia"/>
                <a:ea typeface="Constantia"/>
                <a:cs typeface="Constantia"/>
                <a:sym typeface="Constantia"/>
              </a:rPr>
              <a:t>f</a:t>
            </a:r>
            <a:r>
              <a:rPr b="0" baseline="30000" i="1" lang="en-US" sz="2800" u="none" cap="none" strike="noStrike">
                <a:solidFill>
                  <a:srgbClr val="000000"/>
                </a:solidFill>
                <a:latin typeface="Constantia"/>
                <a:ea typeface="Constantia"/>
                <a:cs typeface="Constantia"/>
                <a:sym typeface="Constantia"/>
              </a:rPr>
              <a:t>-</a:t>
            </a:r>
            <a:r>
              <a:rPr b="0" baseline="30000" i="0" lang="en-US" sz="2800" u="none" cap="none" strike="noStrike">
                <a:solidFill>
                  <a:srgbClr val="000000"/>
                </a:solidFill>
                <a:latin typeface="Constantia"/>
                <a:ea typeface="Constantia"/>
                <a:cs typeface="Constantia"/>
                <a:sym typeface="Constantia"/>
              </a:rPr>
              <a:t>1</a:t>
            </a:r>
            <a:r>
              <a:rPr b="0" baseline="30000" i="1" lang="en-US" sz="2800" u="none" cap="none" strike="noStrike">
                <a:solidFill>
                  <a:srgbClr val="000000"/>
                </a:solidFill>
                <a:latin typeface="Constantia"/>
                <a:ea typeface="Constantia"/>
                <a:cs typeface="Constantia"/>
                <a:sym typeface="Constantia"/>
              </a:rPr>
              <a:t> </a:t>
            </a:r>
            <a:r>
              <a:rPr b="0" i="1" lang="en-US" sz="2800" u="none" cap="none" strike="noStrike">
                <a:solidFill>
                  <a:srgbClr val="000000"/>
                </a:solidFill>
                <a:latin typeface="Constantia"/>
                <a:ea typeface="Constantia"/>
                <a:cs typeface="Constantia"/>
                <a:sym typeface="Constantia"/>
              </a:rPr>
              <a:t>(</a:t>
            </a:r>
            <a:r>
              <a:rPr b="0" i="0" lang="en-US" sz="2800" u="none" cap="none" strike="noStrike">
                <a:solidFill>
                  <a:srgbClr val="000000"/>
                </a:solidFill>
                <a:latin typeface="Cambria Math"/>
                <a:ea typeface="Cambria Math"/>
                <a:cs typeface="Cambria Math"/>
                <a:sym typeface="Cambria Math"/>
              </a:rPr>
              <a:t>2</a:t>
            </a:r>
            <a:r>
              <a:rPr b="0" i="0" lang="en-US" sz="2800" u="none" cap="none" strike="noStrike">
                <a:solidFill>
                  <a:srgbClr val="000000"/>
                </a:solidFill>
                <a:latin typeface="Constantia"/>
                <a:ea typeface="Constantia"/>
                <a:cs typeface="Constantia"/>
                <a:sym typeface="Constantia"/>
              </a:rPr>
              <a:t>)</a:t>
            </a:r>
            <a:r>
              <a:rPr b="0" i="1" lang="en-US" sz="2800" u="none" cap="none" strike="noStrike">
                <a:solidFill>
                  <a:srgbClr val="000000"/>
                </a:solidFill>
                <a:latin typeface="Constantia"/>
                <a:ea typeface="Constantia"/>
                <a:cs typeface="Constantia"/>
                <a:sym typeface="Constantia"/>
              </a:rPr>
              <a:t> = a,  </a:t>
            </a:r>
            <a:r>
              <a:rPr b="0" i="0" lang="en-US" sz="2800" u="none" cap="none" strike="noStrike">
                <a:solidFill>
                  <a:srgbClr val="000000"/>
                </a:solidFill>
                <a:latin typeface="Constantia"/>
                <a:ea typeface="Constantia"/>
                <a:cs typeface="Constantia"/>
                <a:sym typeface="Constantia"/>
              </a:rPr>
              <a:t>and</a:t>
            </a:r>
            <a:r>
              <a:rPr b="0" i="1" lang="en-US" sz="2800" u="none" cap="none" strike="noStrike">
                <a:solidFill>
                  <a:srgbClr val="000000"/>
                </a:solidFill>
                <a:latin typeface="Constantia"/>
                <a:ea typeface="Constantia"/>
                <a:cs typeface="Constantia"/>
                <a:sym typeface="Constantia"/>
              </a:rPr>
              <a:t> f</a:t>
            </a:r>
            <a:r>
              <a:rPr b="0" baseline="30000" i="1" lang="en-US" sz="2800" u="none" cap="none" strike="noStrike">
                <a:solidFill>
                  <a:srgbClr val="000000"/>
                </a:solidFill>
                <a:latin typeface="Constantia"/>
                <a:ea typeface="Constantia"/>
                <a:cs typeface="Constantia"/>
                <a:sym typeface="Constantia"/>
              </a:rPr>
              <a:t>-</a:t>
            </a:r>
            <a:r>
              <a:rPr b="0" baseline="30000" i="0" lang="en-US" sz="2800" u="none" cap="none" strike="noStrike">
                <a:solidFill>
                  <a:srgbClr val="000000"/>
                </a:solidFill>
                <a:latin typeface="Constantia"/>
                <a:ea typeface="Constantia"/>
                <a:cs typeface="Constantia"/>
                <a:sym typeface="Constantia"/>
              </a:rPr>
              <a:t>1</a:t>
            </a:r>
            <a:r>
              <a:rPr b="0" baseline="30000" i="1" lang="en-US" sz="2800" u="none" cap="none" strike="noStrike">
                <a:solidFill>
                  <a:srgbClr val="000000"/>
                </a:solidFill>
                <a:latin typeface="Constantia"/>
                <a:ea typeface="Constantia"/>
                <a:cs typeface="Constantia"/>
                <a:sym typeface="Constantia"/>
              </a:rPr>
              <a:t> </a:t>
            </a:r>
            <a:r>
              <a:rPr b="0" i="1" lang="en-US" sz="2800" u="none" cap="none" strike="noStrike">
                <a:solidFill>
                  <a:srgbClr val="000000"/>
                </a:solidFill>
                <a:latin typeface="Constantia"/>
                <a:ea typeface="Constantia"/>
                <a:cs typeface="Constantia"/>
                <a:sym typeface="Constantia"/>
              </a:rPr>
              <a:t>(</a:t>
            </a:r>
            <a:r>
              <a:rPr b="0" i="0" lang="en-US" sz="2800" u="none" cap="none" strike="noStrike">
                <a:solidFill>
                  <a:srgbClr val="000000"/>
                </a:solidFill>
                <a:latin typeface="Cambria Math"/>
                <a:ea typeface="Cambria Math"/>
                <a:cs typeface="Cambria Math"/>
                <a:sym typeface="Cambria Math"/>
              </a:rPr>
              <a:t>3</a:t>
            </a:r>
            <a:r>
              <a:rPr b="0" i="0" lang="en-US" sz="2800" u="none" cap="none" strike="noStrike">
                <a:solidFill>
                  <a:srgbClr val="000000"/>
                </a:solidFill>
                <a:latin typeface="Constantia"/>
                <a:ea typeface="Constantia"/>
                <a:cs typeface="Constantia"/>
                <a:sym typeface="Constantia"/>
              </a:rPr>
              <a:t>)</a:t>
            </a:r>
            <a:r>
              <a:rPr b="0" i="1" lang="en-US" sz="2800" u="none" cap="none" strike="noStrike">
                <a:solidFill>
                  <a:srgbClr val="000000"/>
                </a:solidFill>
                <a:latin typeface="Constantia"/>
                <a:ea typeface="Constantia"/>
                <a:cs typeface="Constantia"/>
                <a:sym typeface="Constantia"/>
              </a:rPr>
              <a:t> = b.</a:t>
            </a:r>
            <a:endParaRPr b="0" i="0" sz="2800" u="none" cap="none" strike="noStrike">
              <a:solidFill>
                <a:srgbClr val="000000"/>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458" name="Google Shape;458;p56"/>
          <p:cNvPicPr preferRelativeResize="0"/>
          <p:nvPr>
            <p:ph idx="1" type="body"/>
          </p:nvPr>
        </p:nvPicPr>
        <p:blipFill rotWithShape="1">
          <a:blip r:embed="rId3">
            <a:alphaModFix/>
          </a:blip>
          <a:srcRect b="0" l="0" r="0" t="0"/>
          <a:stretch/>
        </p:blipFill>
        <p:spPr>
          <a:xfrm>
            <a:off x="34925" y="152400"/>
            <a:ext cx="7431088" cy="4429125"/>
          </a:xfrm>
          <a:prstGeom prst="rect">
            <a:avLst/>
          </a:prstGeom>
          <a:noFill/>
          <a:ln>
            <a:noFill/>
          </a:ln>
        </p:spPr>
      </p:pic>
      <p:sp>
        <p:nvSpPr>
          <p:cNvPr id="459" name="Google Shape;459;p5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29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Questions</a:t>
            </a:r>
            <a:endParaRPr/>
          </a:p>
        </p:txBody>
      </p:sp>
      <p:sp>
        <p:nvSpPr>
          <p:cNvPr id="2492" name="Google Shape;2492;p299"/>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2</a:t>
            </a:r>
            <a:r>
              <a:rPr lang="en-US">
                <a:latin typeface="Cambria Math"/>
                <a:ea typeface="Cambria Math"/>
                <a:cs typeface="Cambria Math"/>
                <a:sym typeface="Cambria Math"/>
              </a:rPr>
              <a:t>:</a:t>
            </a:r>
            <a:r>
              <a:rPr b="1" lang="en-US">
                <a:latin typeface="Cambria Math"/>
                <a:ea typeface="Cambria Math"/>
                <a:cs typeface="Cambria Math"/>
                <a:sym typeface="Cambria Math"/>
              </a:rPr>
              <a:t> </a:t>
            </a:r>
            <a:r>
              <a:rPr lang="en-US"/>
              <a:t>Let </a:t>
            </a:r>
            <a:r>
              <a:rPr i="1" lang="en-US"/>
              <a:t>f: </a:t>
            </a:r>
            <a:r>
              <a:rPr b="1" lang="en-US"/>
              <a:t>Z </a:t>
            </a:r>
            <a:r>
              <a:rPr i="1" lang="en-US"/>
              <a:t>🡪 </a:t>
            </a:r>
            <a:r>
              <a:rPr b="1" lang="en-US"/>
              <a:t>Z</a:t>
            </a:r>
            <a:r>
              <a:rPr i="1" lang="en-US"/>
              <a:t> </a:t>
            </a:r>
            <a:r>
              <a:rPr lang="en-US"/>
              <a:t>be such that </a:t>
            </a:r>
            <a:r>
              <a:rPr i="1" lang="en-US"/>
              <a:t>f(x) = x + </a:t>
            </a:r>
            <a:r>
              <a:rPr lang="en-US">
                <a:latin typeface="Cambria Math"/>
                <a:ea typeface="Cambria Math"/>
                <a:cs typeface="Cambria Math"/>
                <a:sym typeface="Cambria Math"/>
              </a:rPr>
              <a:t>1</a:t>
            </a:r>
            <a:r>
              <a:rPr lang="en-US"/>
              <a:t>. Is </a:t>
            </a:r>
            <a:r>
              <a:rPr i="1" lang="en-US"/>
              <a:t>f</a:t>
            </a:r>
            <a:r>
              <a:rPr lang="en-US"/>
              <a:t> invertible, and if so, what is its inverse? </a:t>
            </a:r>
            <a:endParaRPr/>
          </a:p>
        </p:txBody>
      </p:sp>
      <p:sp>
        <p:nvSpPr>
          <p:cNvPr id="2493" name="Google Shape;2493;p299"/>
          <p:cNvSpPr txBox="1"/>
          <p:nvPr/>
        </p:nvSpPr>
        <p:spPr>
          <a:xfrm>
            <a:off x="685800" y="2971801"/>
            <a:ext cx="8153400" cy="206210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Constantia"/>
              <a:buNone/>
            </a:pPr>
            <a:r>
              <a:rPr b="1" i="0" lang="en-US" sz="3200" u="none" cap="none" strike="noStrike">
                <a:solidFill>
                  <a:srgbClr val="000000"/>
                </a:solidFill>
                <a:latin typeface="Constantia"/>
                <a:ea typeface="Constantia"/>
                <a:cs typeface="Constantia"/>
                <a:sym typeface="Constantia"/>
              </a:rPr>
              <a:t>Solution</a:t>
            </a:r>
            <a:r>
              <a:rPr b="0" i="0" lang="en-US" sz="3200" u="none" cap="none" strike="noStrike">
                <a:solidFill>
                  <a:srgbClr val="000000"/>
                </a:solidFill>
                <a:latin typeface="Constantia"/>
                <a:ea typeface="Constantia"/>
                <a:cs typeface="Constantia"/>
                <a:sym typeface="Constantia"/>
              </a:rPr>
              <a:t>: The function </a:t>
            </a:r>
            <a:r>
              <a:rPr b="0" i="1" lang="en-US" sz="3200" u="none" cap="none" strike="noStrike">
                <a:solidFill>
                  <a:srgbClr val="000000"/>
                </a:solidFill>
                <a:latin typeface="Constantia"/>
                <a:ea typeface="Constantia"/>
                <a:cs typeface="Constantia"/>
                <a:sym typeface="Constantia"/>
              </a:rPr>
              <a:t>f</a:t>
            </a:r>
            <a:r>
              <a:rPr b="0" i="0" lang="en-US" sz="3200" u="none" cap="none" strike="noStrike">
                <a:solidFill>
                  <a:srgbClr val="000000"/>
                </a:solidFill>
                <a:latin typeface="Constantia"/>
                <a:ea typeface="Constantia"/>
                <a:cs typeface="Constantia"/>
                <a:sym typeface="Constantia"/>
              </a:rPr>
              <a:t> is invertible because it is a one-to-one correspondence. The inverse function </a:t>
            </a:r>
            <a:r>
              <a:rPr b="0" i="1" lang="en-US" sz="3200" u="none" cap="none" strike="noStrike">
                <a:solidFill>
                  <a:srgbClr val="000000"/>
                </a:solidFill>
                <a:latin typeface="Constantia"/>
                <a:ea typeface="Constantia"/>
                <a:cs typeface="Constantia"/>
                <a:sym typeface="Constantia"/>
              </a:rPr>
              <a:t>f</a:t>
            </a:r>
            <a:r>
              <a:rPr b="0" baseline="30000" i="1" lang="en-US" sz="3200" u="none" cap="none" strike="noStrike">
                <a:solidFill>
                  <a:srgbClr val="000000"/>
                </a:solidFill>
                <a:latin typeface="Constantia"/>
                <a:ea typeface="Constantia"/>
                <a:cs typeface="Constantia"/>
                <a:sym typeface="Constantia"/>
              </a:rPr>
              <a:t>-1</a:t>
            </a:r>
            <a:r>
              <a:rPr b="0" baseline="30000" i="0" lang="en-US" sz="3200" u="none" cap="none" strike="noStrike">
                <a:solidFill>
                  <a:srgbClr val="000000"/>
                </a:solidFill>
                <a:latin typeface="Constantia"/>
                <a:ea typeface="Constantia"/>
                <a:cs typeface="Constantia"/>
                <a:sym typeface="Constantia"/>
              </a:rPr>
              <a:t> </a:t>
            </a:r>
            <a:r>
              <a:rPr b="0" i="0" lang="en-US" sz="3200" u="none" cap="none" strike="noStrike">
                <a:solidFill>
                  <a:srgbClr val="000000"/>
                </a:solidFill>
                <a:latin typeface="Constantia"/>
                <a:ea typeface="Constantia"/>
                <a:cs typeface="Constantia"/>
                <a:sym typeface="Constantia"/>
              </a:rPr>
              <a:t> reverses the correspondence  so </a:t>
            </a:r>
            <a:r>
              <a:rPr b="0" i="1" lang="en-US" sz="3200" u="none" cap="none" strike="noStrike">
                <a:solidFill>
                  <a:srgbClr val="000000"/>
                </a:solidFill>
                <a:latin typeface="Constantia"/>
                <a:ea typeface="Constantia"/>
                <a:cs typeface="Constantia"/>
                <a:sym typeface="Constantia"/>
              </a:rPr>
              <a:t>f</a:t>
            </a:r>
            <a:r>
              <a:rPr b="0" baseline="30000" i="1" lang="en-US" sz="3200" u="none" cap="none" strike="noStrike">
                <a:solidFill>
                  <a:srgbClr val="000000"/>
                </a:solidFill>
                <a:latin typeface="Constantia"/>
                <a:ea typeface="Constantia"/>
                <a:cs typeface="Constantia"/>
                <a:sym typeface="Constantia"/>
              </a:rPr>
              <a:t>-</a:t>
            </a:r>
            <a:r>
              <a:rPr b="0" baseline="30000" i="0" lang="en-US" sz="3200" u="none" cap="none" strike="noStrike">
                <a:solidFill>
                  <a:srgbClr val="000000"/>
                </a:solidFill>
                <a:latin typeface="Constantia"/>
                <a:ea typeface="Constantia"/>
                <a:cs typeface="Constantia"/>
                <a:sym typeface="Constantia"/>
              </a:rPr>
              <a:t>1</a:t>
            </a:r>
            <a:r>
              <a:rPr b="0" baseline="30000" i="1" lang="en-US" sz="3200" u="none" cap="none" strike="noStrike">
                <a:solidFill>
                  <a:srgbClr val="000000"/>
                </a:solidFill>
                <a:latin typeface="Constantia"/>
                <a:ea typeface="Constantia"/>
                <a:cs typeface="Constantia"/>
                <a:sym typeface="Constantia"/>
              </a:rPr>
              <a:t> </a:t>
            </a:r>
            <a:r>
              <a:rPr b="0" i="1" lang="en-US" sz="3200" u="none" cap="none" strike="noStrike">
                <a:solidFill>
                  <a:srgbClr val="000000"/>
                </a:solidFill>
                <a:latin typeface="Constantia"/>
                <a:ea typeface="Constantia"/>
                <a:cs typeface="Constantia"/>
                <a:sym typeface="Constantia"/>
              </a:rPr>
              <a:t>(y) = y – </a:t>
            </a:r>
            <a:r>
              <a:rPr b="0" i="0" lang="en-US" sz="3200" u="none" cap="none" strike="noStrike">
                <a:solidFill>
                  <a:srgbClr val="000000"/>
                </a:solidFill>
                <a:latin typeface="Cambria Math"/>
                <a:ea typeface="Cambria Math"/>
                <a:cs typeface="Cambria Math"/>
                <a:sym typeface="Cambria Math"/>
              </a:rPr>
              <a:t>1.   </a:t>
            </a:r>
            <a:endParaRPr b="0" i="0" sz="3200" u="none" cap="none" strike="noStrike">
              <a:solidFill>
                <a:srgbClr val="000000"/>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30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Questions</a:t>
            </a:r>
            <a:endParaRPr/>
          </a:p>
        </p:txBody>
      </p:sp>
      <p:sp>
        <p:nvSpPr>
          <p:cNvPr id="2499" name="Google Shape;2499;p300"/>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3</a:t>
            </a:r>
            <a:r>
              <a:rPr lang="en-US">
                <a:latin typeface="Cambria Math"/>
                <a:ea typeface="Cambria Math"/>
                <a:cs typeface="Cambria Math"/>
                <a:sym typeface="Cambria Math"/>
              </a:rPr>
              <a:t>: </a:t>
            </a:r>
            <a:r>
              <a:rPr lang="en-US"/>
              <a:t>Let </a:t>
            </a:r>
            <a:r>
              <a:rPr i="1" lang="en-US"/>
              <a:t>f: </a:t>
            </a:r>
            <a:r>
              <a:rPr b="1" lang="en-US"/>
              <a:t>R</a:t>
            </a:r>
            <a:r>
              <a:rPr i="1" lang="en-US"/>
              <a:t> </a:t>
            </a:r>
            <a:r>
              <a:rPr i="1" lang="en-US">
                <a:latin typeface="Cambria Math"/>
                <a:ea typeface="Cambria Math"/>
                <a:cs typeface="Cambria Math"/>
                <a:sym typeface="Cambria Math"/>
              </a:rPr>
              <a:t>→</a:t>
            </a:r>
            <a:r>
              <a:rPr i="1" lang="en-US"/>
              <a:t> </a:t>
            </a:r>
            <a:r>
              <a:rPr b="1" lang="en-US"/>
              <a:t>R</a:t>
            </a:r>
            <a:r>
              <a:rPr i="1" lang="en-US"/>
              <a:t> </a:t>
            </a:r>
            <a:r>
              <a:rPr lang="en-US"/>
              <a:t>be such that </a:t>
            </a:r>
            <a:r>
              <a:rPr i="1" lang="en-US"/>
              <a:t>                   </a:t>
            </a:r>
            <a:r>
              <a:rPr lang="en-US"/>
              <a:t>.    Is </a:t>
            </a:r>
            <a:r>
              <a:rPr i="1" lang="en-US"/>
              <a:t>f</a:t>
            </a:r>
            <a:r>
              <a:rPr lang="en-US"/>
              <a:t> invertible, and if so, what is its inverse? </a:t>
            </a:r>
            <a:endParaRPr/>
          </a:p>
        </p:txBody>
      </p:sp>
      <p:pic>
        <p:nvPicPr>
          <p:cNvPr descr="addin_tmp.png" id="2500" name="Google Shape;2500;p300"/>
          <p:cNvPicPr preferRelativeResize="0"/>
          <p:nvPr/>
        </p:nvPicPr>
        <p:blipFill rotWithShape="1">
          <a:blip r:embed="rId3">
            <a:alphaModFix/>
          </a:blip>
          <a:srcRect b="0" l="0" r="0" t="0"/>
          <a:stretch/>
        </p:blipFill>
        <p:spPr>
          <a:xfrm>
            <a:off x="6172200" y="1981200"/>
            <a:ext cx="1577340" cy="408623"/>
          </a:xfrm>
          <a:prstGeom prst="rect">
            <a:avLst/>
          </a:prstGeom>
          <a:noFill/>
          <a:ln>
            <a:noFill/>
          </a:ln>
        </p:spPr>
      </p:pic>
      <p:sp>
        <p:nvSpPr>
          <p:cNvPr id="2501" name="Google Shape;2501;p300"/>
          <p:cNvSpPr txBox="1"/>
          <p:nvPr/>
        </p:nvSpPr>
        <p:spPr>
          <a:xfrm>
            <a:off x="914400" y="3114377"/>
            <a:ext cx="70866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nstantia"/>
              <a:buNone/>
            </a:pPr>
            <a:r>
              <a:rPr b="1" i="0" lang="en-US" sz="3200" u="none" cap="none" strike="noStrike">
                <a:solidFill>
                  <a:srgbClr val="000000"/>
                </a:solidFill>
                <a:latin typeface="Constantia"/>
                <a:ea typeface="Constantia"/>
                <a:cs typeface="Constantia"/>
                <a:sym typeface="Constantia"/>
              </a:rPr>
              <a:t>Solution</a:t>
            </a:r>
            <a:r>
              <a:rPr b="0" i="0" lang="en-US" sz="2800" u="none" cap="none" strike="noStrike">
                <a:solidFill>
                  <a:srgbClr val="000000"/>
                </a:solidFill>
                <a:latin typeface="Constantia"/>
                <a:ea typeface="Constantia"/>
                <a:cs typeface="Constantia"/>
                <a:sym typeface="Constantia"/>
              </a:rPr>
              <a:t>: The function </a:t>
            </a:r>
            <a:r>
              <a:rPr b="0" i="1" lang="en-US" sz="2800" u="none" cap="none" strike="noStrike">
                <a:solidFill>
                  <a:srgbClr val="000000"/>
                </a:solidFill>
                <a:latin typeface="Constantia"/>
                <a:ea typeface="Constantia"/>
                <a:cs typeface="Constantia"/>
                <a:sym typeface="Constantia"/>
              </a:rPr>
              <a:t>f</a:t>
            </a:r>
            <a:r>
              <a:rPr b="0" i="0" lang="en-US" sz="2800" u="none" cap="none" strike="noStrike">
                <a:solidFill>
                  <a:srgbClr val="000000"/>
                </a:solidFill>
                <a:latin typeface="Constantia"/>
                <a:ea typeface="Constantia"/>
                <a:cs typeface="Constantia"/>
                <a:sym typeface="Constantia"/>
              </a:rPr>
              <a:t> is not invertible because it is not one-to-one .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301"/>
          <p:cNvSpPr txBox="1"/>
          <p:nvPr>
            <p:ph type="title"/>
          </p:nvPr>
        </p:nvSpPr>
        <p:spPr>
          <a:xfrm>
            <a:off x="457200" y="381000"/>
            <a:ext cx="8229600" cy="9144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Composition</a:t>
            </a:r>
            <a:endParaRPr/>
          </a:p>
        </p:txBody>
      </p:sp>
      <p:sp>
        <p:nvSpPr>
          <p:cNvPr id="2507" name="Google Shape;2507;p301"/>
          <p:cNvSpPr txBox="1"/>
          <p:nvPr>
            <p:ph idx="1" type="body"/>
          </p:nvPr>
        </p:nvSpPr>
        <p:spPr>
          <a:xfrm>
            <a:off x="457200" y="1447800"/>
            <a:ext cx="8229600" cy="4939937"/>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b="1" lang="en-US"/>
              <a:t>Definition</a:t>
            </a:r>
            <a:r>
              <a:rPr lang="en-US"/>
              <a:t>: Let </a:t>
            </a:r>
            <a:r>
              <a:rPr i="1" lang="en-US"/>
              <a:t>f</a:t>
            </a:r>
            <a:r>
              <a:rPr lang="en-US"/>
              <a:t>: </a:t>
            </a:r>
            <a:r>
              <a:rPr i="1" lang="en-US"/>
              <a:t>B</a:t>
            </a:r>
            <a:r>
              <a:rPr lang="en-US"/>
              <a:t> </a:t>
            </a:r>
            <a:r>
              <a:rPr lang="en-US">
                <a:latin typeface="Cambria Math"/>
                <a:ea typeface="Cambria Math"/>
                <a:cs typeface="Cambria Math"/>
                <a:sym typeface="Cambria Math"/>
              </a:rPr>
              <a:t>→</a:t>
            </a:r>
            <a:r>
              <a:rPr lang="en-US"/>
              <a:t> </a:t>
            </a:r>
            <a:r>
              <a:rPr i="1" lang="en-US"/>
              <a:t>C</a:t>
            </a:r>
            <a:r>
              <a:rPr lang="en-US"/>
              <a:t>, </a:t>
            </a:r>
            <a:r>
              <a:rPr i="1" lang="en-US"/>
              <a:t>g</a:t>
            </a:r>
            <a:r>
              <a:rPr lang="en-US"/>
              <a:t>: </a:t>
            </a:r>
            <a:r>
              <a:rPr i="1" lang="en-US"/>
              <a:t>A</a:t>
            </a:r>
            <a:r>
              <a:rPr lang="en-US"/>
              <a:t> </a:t>
            </a:r>
            <a:r>
              <a:rPr lang="en-US">
                <a:latin typeface="Cambria Math"/>
                <a:ea typeface="Cambria Math"/>
                <a:cs typeface="Cambria Math"/>
                <a:sym typeface="Cambria Math"/>
              </a:rPr>
              <a:t>→</a:t>
            </a:r>
            <a:r>
              <a:rPr lang="en-US"/>
              <a:t> </a:t>
            </a:r>
            <a:r>
              <a:rPr i="1" lang="en-US"/>
              <a:t>B</a:t>
            </a:r>
            <a:r>
              <a:rPr lang="en-US"/>
              <a:t>. The </a:t>
            </a:r>
            <a:r>
              <a:rPr i="1" lang="en-US"/>
              <a:t>composition of f with g</a:t>
            </a:r>
            <a:r>
              <a:rPr lang="en-US"/>
              <a:t>, denoted            is the function from </a:t>
            </a:r>
            <a:r>
              <a:rPr i="1" lang="en-US"/>
              <a:t>A</a:t>
            </a:r>
            <a:r>
              <a:rPr lang="en-US"/>
              <a:t> to </a:t>
            </a:r>
            <a:r>
              <a:rPr i="1" lang="en-US"/>
              <a:t>C </a:t>
            </a:r>
            <a:r>
              <a:rPr lang="en-US"/>
              <a:t>defined by</a:t>
            </a:r>
            <a:endParaRPr/>
          </a:p>
          <a:p>
            <a:pPr indent="-274320" lvl="0" marL="274320" rtl="0" algn="l">
              <a:spcBef>
                <a:spcPts val="520"/>
              </a:spcBef>
              <a:spcAft>
                <a:spcPts val="0"/>
              </a:spcAft>
              <a:buSzPts val="2470"/>
              <a:buNone/>
            </a:pPr>
            <a:r>
              <a:t/>
            </a:r>
            <a:endParaRPr/>
          </a:p>
        </p:txBody>
      </p:sp>
      <p:pic>
        <p:nvPicPr>
          <p:cNvPr descr="addin_tmp.png" id="2508" name="Google Shape;2508;p301"/>
          <p:cNvPicPr preferRelativeResize="0"/>
          <p:nvPr/>
        </p:nvPicPr>
        <p:blipFill rotWithShape="1">
          <a:blip r:embed="rId3">
            <a:alphaModFix/>
          </a:blip>
          <a:srcRect b="0" l="0" r="0" t="0"/>
          <a:stretch/>
        </p:blipFill>
        <p:spPr>
          <a:xfrm>
            <a:off x="3276600" y="1864042"/>
            <a:ext cx="745808" cy="345758"/>
          </a:xfrm>
          <a:prstGeom prst="rect">
            <a:avLst/>
          </a:prstGeom>
          <a:noFill/>
          <a:ln>
            <a:noFill/>
          </a:ln>
        </p:spPr>
      </p:pic>
      <p:pic>
        <p:nvPicPr>
          <p:cNvPr descr="addin_tmp.png" id="2509" name="Google Shape;2509;p301"/>
          <p:cNvPicPr preferRelativeResize="0"/>
          <p:nvPr/>
        </p:nvPicPr>
        <p:blipFill rotWithShape="1">
          <a:blip r:embed="rId4">
            <a:alphaModFix/>
          </a:blip>
          <a:srcRect b="0" l="0" r="0" t="0"/>
          <a:stretch/>
        </p:blipFill>
        <p:spPr>
          <a:xfrm>
            <a:off x="2743200" y="2406968"/>
            <a:ext cx="3186113" cy="382905"/>
          </a:xfrm>
          <a:prstGeom prst="rect">
            <a:avLst/>
          </a:prstGeom>
          <a:noFill/>
          <a:ln>
            <a:noFill/>
          </a:ln>
        </p:spPr>
      </p:pic>
      <p:pic>
        <p:nvPicPr>
          <p:cNvPr descr="0218.jpg" id="2510" name="Google Shape;2510;p301"/>
          <p:cNvPicPr preferRelativeResize="0"/>
          <p:nvPr/>
        </p:nvPicPr>
        <p:blipFill rotWithShape="1">
          <a:blip r:embed="rId5">
            <a:alphaModFix/>
          </a:blip>
          <a:srcRect b="0" l="0" r="0" t="0"/>
          <a:stretch/>
        </p:blipFill>
        <p:spPr>
          <a:xfrm>
            <a:off x="914400" y="2987041"/>
            <a:ext cx="7620000" cy="3413759"/>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302"/>
          <p:cNvSpPr txBox="1"/>
          <p:nvPr>
            <p:ph type="title"/>
          </p:nvPr>
        </p:nvSpPr>
        <p:spPr>
          <a:xfrm>
            <a:off x="457200" y="152400"/>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Composition </a:t>
            </a:r>
            <a:endParaRPr/>
          </a:p>
        </p:txBody>
      </p:sp>
      <p:sp>
        <p:nvSpPr>
          <p:cNvPr id="2516" name="Google Shape;2516;p302"/>
          <p:cNvSpPr/>
          <p:nvPr/>
        </p:nvSpPr>
        <p:spPr>
          <a:xfrm>
            <a:off x="5176520" y="2784529"/>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17" name="Google Shape;2517;p302"/>
          <p:cNvSpPr/>
          <p:nvPr/>
        </p:nvSpPr>
        <p:spPr>
          <a:xfrm>
            <a:off x="5176520" y="3365715"/>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18" name="Google Shape;2518;p302"/>
          <p:cNvSpPr/>
          <p:nvPr/>
        </p:nvSpPr>
        <p:spPr>
          <a:xfrm>
            <a:off x="5176520" y="2087105"/>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19" name="Google Shape;2519;p302"/>
          <p:cNvSpPr/>
          <p:nvPr/>
        </p:nvSpPr>
        <p:spPr>
          <a:xfrm>
            <a:off x="5176520" y="3946902"/>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20" name="Google Shape;2520;p302"/>
          <p:cNvSpPr/>
          <p:nvPr/>
        </p:nvSpPr>
        <p:spPr>
          <a:xfrm>
            <a:off x="7620000" y="2438400"/>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21" name="Google Shape;2521;p302"/>
          <p:cNvSpPr/>
          <p:nvPr/>
        </p:nvSpPr>
        <p:spPr>
          <a:xfrm>
            <a:off x="7696200" y="3124200"/>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22" name="Google Shape;2522;p302"/>
          <p:cNvSpPr txBox="1"/>
          <p:nvPr/>
        </p:nvSpPr>
        <p:spPr>
          <a:xfrm>
            <a:off x="5105400" y="1524000"/>
            <a:ext cx="640080" cy="5399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523" name="Google Shape;2523;p302"/>
          <p:cNvSpPr txBox="1"/>
          <p:nvPr/>
        </p:nvSpPr>
        <p:spPr>
          <a:xfrm>
            <a:off x="7620000" y="1524000"/>
            <a:ext cx="64008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C</a:t>
            </a:r>
            <a:endParaRPr/>
          </a:p>
        </p:txBody>
      </p:sp>
      <p:sp>
        <p:nvSpPr>
          <p:cNvPr id="2524" name="Google Shape;2524;p302"/>
          <p:cNvSpPr txBox="1"/>
          <p:nvPr/>
        </p:nvSpPr>
        <p:spPr>
          <a:xfrm>
            <a:off x="5257800" y="2133600"/>
            <a:ext cx="284480" cy="2816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525" name="Google Shape;2525;p302"/>
          <p:cNvSpPr txBox="1"/>
          <p:nvPr/>
        </p:nvSpPr>
        <p:spPr>
          <a:xfrm>
            <a:off x="5247640" y="2842647"/>
            <a:ext cx="284480" cy="2816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526" name="Google Shape;2526;p302"/>
          <p:cNvSpPr txBox="1"/>
          <p:nvPr/>
        </p:nvSpPr>
        <p:spPr>
          <a:xfrm>
            <a:off x="5247640" y="3423834"/>
            <a:ext cx="284480" cy="2816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527" name="Google Shape;2527;p302"/>
          <p:cNvSpPr txBox="1"/>
          <p:nvPr/>
        </p:nvSpPr>
        <p:spPr>
          <a:xfrm>
            <a:off x="5247640" y="3946902"/>
            <a:ext cx="284480" cy="2816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528" name="Google Shape;2528;p302"/>
          <p:cNvSpPr txBox="1"/>
          <p:nvPr/>
        </p:nvSpPr>
        <p:spPr>
          <a:xfrm>
            <a:off x="7772400" y="3124200"/>
            <a:ext cx="2844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i</a:t>
            </a:r>
            <a:endParaRPr/>
          </a:p>
        </p:txBody>
      </p:sp>
      <p:sp>
        <p:nvSpPr>
          <p:cNvPr id="2529" name="Google Shape;2529;p302"/>
          <p:cNvSpPr txBox="1"/>
          <p:nvPr/>
        </p:nvSpPr>
        <p:spPr>
          <a:xfrm>
            <a:off x="7665720" y="3888783"/>
            <a:ext cx="2844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a:t>
            </a:r>
            <a:endParaRPr/>
          </a:p>
        </p:txBody>
      </p:sp>
      <p:sp>
        <p:nvSpPr>
          <p:cNvPr id="2530" name="Google Shape;2530;p302"/>
          <p:cNvSpPr/>
          <p:nvPr/>
        </p:nvSpPr>
        <p:spPr>
          <a:xfrm>
            <a:off x="7543800" y="3962400"/>
            <a:ext cx="426720" cy="348712"/>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31" name="Google Shape;2531;p302"/>
          <p:cNvSpPr txBox="1"/>
          <p:nvPr/>
        </p:nvSpPr>
        <p:spPr>
          <a:xfrm>
            <a:off x="7696200" y="2438400"/>
            <a:ext cx="2844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h</a:t>
            </a:r>
            <a:endParaRPr/>
          </a:p>
        </p:txBody>
      </p:sp>
      <p:cxnSp>
        <p:nvCxnSpPr>
          <p:cNvPr id="2532" name="Google Shape;2532;p302"/>
          <p:cNvCxnSpPr/>
          <p:nvPr/>
        </p:nvCxnSpPr>
        <p:spPr>
          <a:xfrm>
            <a:off x="5638800" y="1905000"/>
            <a:ext cx="1849120" cy="1211"/>
          </a:xfrm>
          <a:prstGeom prst="straightConnector1">
            <a:avLst/>
          </a:prstGeom>
          <a:noFill/>
          <a:ln cap="flat" cmpd="sng" w="28575">
            <a:solidFill>
              <a:srgbClr val="075192"/>
            </a:solidFill>
            <a:prstDash val="dot"/>
            <a:round/>
            <a:headEnd len="sm" w="sm" type="none"/>
            <a:tailEnd len="med" w="med" type="stealth"/>
          </a:ln>
        </p:spPr>
      </p:cxnSp>
      <p:sp>
        <p:nvSpPr>
          <p:cNvPr id="2533" name="Google Shape;2533;p302"/>
          <p:cNvSpPr txBox="1"/>
          <p:nvPr/>
        </p:nvSpPr>
        <p:spPr>
          <a:xfrm>
            <a:off x="6385560" y="1738393"/>
            <a:ext cx="497840" cy="3521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1" sz="2400" u="none" cap="none" strike="noStrike">
              <a:solidFill>
                <a:srgbClr val="000000"/>
              </a:solidFill>
              <a:latin typeface="Constantia"/>
              <a:ea typeface="Constantia"/>
              <a:cs typeface="Constantia"/>
              <a:sym typeface="Constantia"/>
            </a:endParaRPr>
          </a:p>
        </p:txBody>
      </p:sp>
      <p:pic>
        <p:nvPicPr>
          <p:cNvPr descr="addin_tmp.png" id="2534" name="Google Shape;2534;p302"/>
          <p:cNvPicPr preferRelativeResize="0"/>
          <p:nvPr/>
        </p:nvPicPr>
        <p:blipFill rotWithShape="1">
          <a:blip r:embed="rId3">
            <a:alphaModFix/>
          </a:blip>
          <a:srcRect b="0" l="0" r="0" t="0"/>
          <a:stretch/>
        </p:blipFill>
        <p:spPr>
          <a:xfrm>
            <a:off x="6172200" y="1524000"/>
            <a:ext cx="745808" cy="345758"/>
          </a:xfrm>
          <a:prstGeom prst="rect">
            <a:avLst/>
          </a:prstGeom>
          <a:noFill/>
          <a:ln>
            <a:noFill/>
          </a:ln>
        </p:spPr>
      </p:pic>
      <p:cxnSp>
        <p:nvCxnSpPr>
          <p:cNvPr id="2535" name="Google Shape;2535;p302"/>
          <p:cNvCxnSpPr/>
          <p:nvPr/>
        </p:nvCxnSpPr>
        <p:spPr>
          <a:xfrm>
            <a:off x="5715000" y="2362200"/>
            <a:ext cx="1828800" cy="1600200"/>
          </a:xfrm>
          <a:prstGeom prst="straightConnector1">
            <a:avLst/>
          </a:prstGeom>
          <a:noFill/>
          <a:ln cap="flat" cmpd="sng" w="9525">
            <a:solidFill>
              <a:srgbClr val="075192"/>
            </a:solidFill>
            <a:prstDash val="solid"/>
            <a:round/>
            <a:headEnd len="sm" w="sm" type="none"/>
            <a:tailEnd len="med" w="med" type="stealth"/>
          </a:ln>
        </p:spPr>
      </p:cxnSp>
      <p:cxnSp>
        <p:nvCxnSpPr>
          <p:cNvPr id="2536" name="Google Shape;2536;p302"/>
          <p:cNvCxnSpPr/>
          <p:nvPr/>
        </p:nvCxnSpPr>
        <p:spPr>
          <a:xfrm flipH="1" rot="10800000">
            <a:off x="5715000" y="2819400"/>
            <a:ext cx="1905000" cy="1219200"/>
          </a:xfrm>
          <a:prstGeom prst="straightConnector1">
            <a:avLst/>
          </a:prstGeom>
          <a:noFill/>
          <a:ln cap="flat" cmpd="sng" w="9525">
            <a:solidFill>
              <a:srgbClr val="075192"/>
            </a:solidFill>
            <a:prstDash val="solid"/>
            <a:round/>
            <a:headEnd len="sm" w="sm" type="none"/>
            <a:tailEnd len="med" w="med" type="stealth"/>
          </a:ln>
        </p:spPr>
      </p:cxnSp>
      <p:cxnSp>
        <p:nvCxnSpPr>
          <p:cNvPr id="2537" name="Google Shape;2537;p302"/>
          <p:cNvCxnSpPr/>
          <p:nvPr/>
        </p:nvCxnSpPr>
        <p:spPr>
          <a:xfrm flipH="1" rot="10800000">
            <a:off x="5715000" y="2743200"/>
            <a:ext cx="1828800" cy="228600"/>
          </a:xfrm>
          <a:prstGeom prst="straightConnector1">
            <a:avLst/>
          </a:prstGeom>
          <a:noFill/>
          <a:ln cap="flat" cmpd="sng" w="9525">
            <a:solidFill>
              <a:srgbClr val="075192"/>
            </a:solidFill>
            <a:prstDash val="solid"/>
            <a:round/>
            <a:headEnd len="sm" w="sm" type="none"/>
            <a:tailEnd len="med" w="med" type="stealth"/>
          </a:ln>
        </p:spPr>
      </p:cxnSp>
      <p:cxnSp>
        <p:nvCxnSpPr>
          <p:cNvPr id="2538" name="Google Shape;2538;p302"/>
          <p:cNvCxnSpPr>
            <a:endCxn id="2521" idx="2"/>
          </p:cNvCxnSpPr>
          <p:nvPr/>
        </p:nvCxnSpPr>
        <p:spPr>
          <a:xfrm flipH="1" rot="10800000">
            <a:off x="5715000" y="3298556"/>
            <a:ext cx="1981200" cy="206700"/>
          </a:xfrm>
          <a:prstGeom prst="straightConnector1">
            <a:avLst/>
          </a:prstGeom>
          <a:noFill/>
          <a:ln cap="flat" cmpd="sng" w="9525">
            <a:solidFill>
              <a:srgbClr val="075192"/>
            </a:solidFill>
            <a:prstDash val="solid"/>
            <a:round/>
            <a:headEnd len="sm" w="sm" type="none"/>
            <a:tailEnd len="med" w="med" type="stealth"/>
          </a:ln>
        </p:spPr>
      </p:cxnSp>
      <p:grpSp>
        <p:nvGrpSpPr>
          <p:cNvPr id="2539" name="Google Shape;2539;p302"/>
          <p:cNvGrpSpPr/>
          <p:nvPr/>
        </p:nvGrpSpPr>
        <p:grpSpPr>
          <a:xfrm>
            <a:off x="304800" y="1524000"/>
            <a:ext cx="4495800" cy="2971800"/>
            <a:chOff x="304800" y="990600"/>
            <a:chExt cx="4495800" cy="2971800"/>
          </a:xfrm>
        </p:grpSpPr>
        <p:sp>
          <p:nvSpPr>
            <p:cNvPr id="2540" name="Google Shape;2540;p302"/>
            <p:cNvSpPr txBox="1"/>
            <p:nvPr/>
          </p:nvSpPr>
          <p:spPr>
            <a:xfrm>
              <a:off x="304800" y="9906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A</a:t>
              </a:r>
              <a:endParaRPr/>
            </a:p>
          </p:txBody>
        </p:sp>
        <p:sp>
          <p:nvSpPr>
            <p:cNvPr id="2541" name="Google Shape;2541;p302"/>
            <p:cNvSpPr txBox="1"/>
            <p:nvPr/>
          </p:nvSpPr>
          <p:spPr>
            <a:xfrm>
              <a:off x="2133600" y="9906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B</a:t>
              </a:r>
              <a:endParaRPr/>
            </a:p>
          </p:txBody>
        </p:sp>
        <p:sp>
          <p:nvSpPr>
            <p:cNvPr id="2542" name="Google Shape;2542;p302"/>
            <p:cNvSpPr txBox="1"/>
            <p:nvPr/>
          </p:nvSpPr>
          <p:spPr>
            <a:xfrm>
              <a:off x="4114800" y="1066800"/>
              <a:ext cx="6858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onstantia"/>
                <a:buNone/>
              </a:pPr>
              <a:r>
                <a:rPr b="1" i="0" lang="en-US" sz="4000" u="none" cap="none" strike="noStrike">
                  <a:solidFill>
                    <a:srgbClr val="000000"/>
                  </a:solidFill>
                  <a:latin typeface="Constantia"/>
                  <a:ea typeface="Constantia"/>
                  <a:cs typeface="Constantia"/>
                  <a:sym typeface="Constantia"/>
                </a:rPr>
                <a:t>C</a:t>
              </a:r>
              <a:endParaRPr/>
            </a:p>
          </p:txBody>
        </p:sp>
        <p:sp>
          <p:nvSpPr>
            <p:cNvPr id="2543" name="Google Shape;2543;p302"/>
            <p:cNvSpPr/>
            <p:nvPr/>
          </p:nvSpPr>
          <p:spPr>
            <a:xfrm>
              <a:off x="457200" y="231648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44" name="Google Shape;2544;p302"/>
            <p:cNvSpPr/>
            <p:nvPr/>
          </p:nvSpPr>
          <p:spPr>
            <a:xfrm>
              <a:off x="457200" y="277368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45" name="Google Shape;2545;p302"/>
            <p:cNvSpPr/>
            <p:nvPr/>
          </p:nvSpPr>
          <p:spPr>
            <a:xfrm>
              <a:off x="457200" y="176784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46" name="Google Shape;2546;p302"/>
            <p:cNvSpPr/>
            <p:nvPr/>
          </p:nvSpPr>
          <p:spPr>
            <a:xfrm>
              <a:off x="457200" y="323088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47" name="Google Shape;2547;p302"/>
            <p:cNvSpPr/>
            <p:nvPr/>
          </p:nvSpPr>
          <p:spPr>
            <a:xfrm>
              <a:off x="2235200" y="172212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48" name="Google Shape;2548;p302"/>
            <p:cNvSpPr/>
            <p:nvPr/>
          </p:nvSpPr>
          <p:spPr>
            <a:xfrm>
              <a:off x="2184400" y="249936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49" name="Google Shape;2549;p302"/>
            <p:cNvSpPr/>
            <p:nvPr/>
          </p:nvSpPr>
          <p:spPr>
            <a:xfrm>
              <a:off x="2184400" y="313944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50" name="Google Shape;2550;p302"/>
            <p:cNvSpPr txBox="1"/>
            <p:nvPr/>
          </p:nvSpPr>
          <p:spPr>
            <a:xfrm>
              <a:off x="457200" y="17526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a</a:t>
              </a:r>
              <a:endParaRPr/>
            </a:p>
          </p:txBody>
        </p:sp>
        <p:sp>
          <p:nvSpPr>
            <p:cNvPr id="2551" name="Google Shape;2551;p302"/>
            <p:cNvSpPr txBox="1"/>
            <p:nvPr/>
          </p:nvSpPr>
          <p:spPr>
            <a:xfrm>
              <a:off x="457200" y="22860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b</a:t>
              </a:r>
              <a:endParaRPr/>
            </a:p>
          </p:txBody>
        </p:sp>
        <p:sp>
          <p:nvSpPr>
            <p:cNvPr id="2552" name="Google Shape;2552;p302"/>
            <p:cNvSpPr txBox="1"/>
            <p:nvPr/>
          </p:nvSpPr>
          <p:spPr>
            <a:xfrm>
              <a:off x="457200" y="27432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a:t>
              </a:r>
              <a:endParaRPr/>
            </a:p>
          </p:txBody>
        </p:sp>
        <p:sp>
          <p:nvSpPr>
            <p:cNvPr id="2553" name="Google Shape;2553;p302"/>
            <p:cNvSpPr txBox="1"/>
            <p:nvPr/>
          </p:nvSpPr>
          <p:spPr>
            <a:xfrm>
              <a:off x="457200" y="32004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d</a:t>
              </a:r>
              <a:endParaRPr/>
            </a:p>
          </p:txBody>
        </p:sp>
        <p:sp>
          <p:nvSpPr>
            <p:cNvPr id="2554" name="Google Shape;2554;p302"/>
            <p:cNvSpPr txBox="1"/>
            <p:nvPr/>
          </p:nvSpPr>
          <p:spPr>
            <a:xfrm>
              <a:off x="2209800" y="1676400"/>
              <a:ext cx="228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V</a:t>
              </a:r>
              <a:endParaRPr/>
            </a:p>
          </p:txBody>
        </p:sp>
        <p:sp>
          <p:nvSpPr>
            <p:cNvPr id="2555" name="Google Shape;2555;p302"/>
            <p:cNvSpPr txBox="1"/>
            <p:nvPr/>
          </p:nvSpPr>
          <p:spPr>
            <a:xfrm>
              <a:off x="2133600" y="25146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W</a:t>
              </a:r>
              <a:endParaRPr/>
            </a:p>
          </p:txBody>
        </p:sp>
        <p:sp>
          <p:nvSpPr>
            <p:cNvPr id="2556" name="Google Shape;2556;p302"/>
            <p:cNvSpPr txBox="1"/>
            <p:nvPr/>
          </p:nvSpPr>
          <p:spPr>
            <a:xfrm>
              <a:off x="2235200" y="3124200"/>
              <a:ext cx="127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X</a:t>
              </a:r>
              <a:endParaRPr/>
            </a:p>
          </p:txBody>
        </p:sp>
        <p:cxnSp>
          <p:nvCxnSpPr>
            <p:cNvPr id="2557" name="Google Shape;2557;p302"/>
            <p:cNvCxnSpPr/>
            <p:nvPr/>
          </p:nvCxnSpPr>
          <p:spPr>
            <a:xfrm>
              <a:off x="812800" y="2453640"/>
              <a:ext cx="1320800" cy="182880"/>
            </a:xfrm>
            <a:prstGeom prst="straightConnector1">
              <a:avLst/>
            </a:prstGeom>
            <a:noFill/>
            <a:ln cap="flat" cmpd="sng" w="9525">
              <a:solidFill>
                <a:srgbClr val="075192"/>
              </a:solidFill>
              <a:prstDash val="solid"/>
              <a:round/>
              <a:headEnd len="sm" w="sm" type="none"/>
              <a:tailEnd len="med" w="med" type="stealth"/>
            </a:ln>
          </p:spPr>
        </p:cxnSp>
        <p:sp>
          <p:nvSpPr>
            <p:cNvPr id="2558" name="Google Shape;2558;p302"/>
            <p:cNvSpPr/>
            <p:nvPr/>
          </p:nvSpPr>
          <p:spPr>
            <a:xfrm>
              <a:off x="2235200" y="368808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59" name="Google Shape;2559;p302"/>
            <p:cNvSpPr txBox="1"/>
            <p:nvPr/>
          </p:nvSpPr>
          <p:spPr>
            <a:xfrm>
              <a:off x="2286000" y="36576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Y</a:t>
              </a:r>
              <a:endParaRPr/>
            </a:p>
          </p:txBody>
        </p:sp>
        <p:cxnSp>
          <p:nvCxnSpPr>
            <p:cNvPr id="2560" name="Google Shape;2560;p302"/>
            <p:cNvCxnSpPr/>
            <p:nvPr/>
          </p:nvCxnSpPr>
          <p:spPr>
            <a:xfrm flipH="1" rot="-5400000">
              <a:off x="701040" y="2153920"/>
              <a:ext cx="1645920" cy="1422400"/>
            </a:xfrm>
            <a:prstGeom prst="straightConnector1">
              <a:avLst/>
            </a:prstGeom>
            <a:noFill/>
            <a:ln cap="flat" cmpd="sng" w="9525">
              <a:solidFill>
                <a:srgbClr val="075192"/>
              </a:solidFill>
              <a:prstDash val="solid"/>
              <a:round/>
              <a:headEnd len="sm" w="sm" type="none"/>
              <a:tailEnd len="med" w="med" type="stealth"/>
            </a:ln>
          </p:spPr>
        </p:cxnSp>
        <p:cxnSp>
          <p:nvCxnSpPr>
            <p:cNvPr id="2561" name="Google Shape;2561;p302"/>
            <p:cNvCxnSpPr/>
            <p:nvPr/>
          </p:nvCxnSpPr>
          <p:spPr>
            <a:xfrm>
              <a:off x="812800" y="2910840"/>
              <a:ext cx="1320800" cy="274320"/>
            </a:xfrm>
            <a:prstGeom prst="straightConnector1">
              <a:avLst/>
            </a:prstGeom>
            <a:noFill/>
            <a:ln cap="flat" cmpd="sng" w="9525">
              <a:solidFill>
                <a:srgbClr val="075192"/>
              </a:solidFill>
              <a:prstDash val="solid"/>
              <a:round/>
              <a:headEnd len="sm" w="sm" type="none"/>
              <a:tailEnd len="med" w="med" type="stealth"/>
            </a:ln>
          </p:spPr>
        </p:cxnSp>
        <p:cxnSp>
          <p:nvCxnSpPr>
            <p:cNvPr id="2562" name="Google Shape;2562;p302"/>
            <p:cNvCxnSpPr/>
            <p:nvPr/>
          </p:nvCxnSpPr>
          <p:spPr>
            <a:xfrm>
              <a:off x="812800" y="1447800"/>
              <a:ext cx="1320800" cy="953"/>
            </a:xfrm>
            <a:prstGeom prst="straightConnector1">
              <a:avLst/>
            </a:prstGeom>
            <a:noFill/>
            <a:ln cap="flat" cmpd="sng" w="28575">
              <a:solidFill>
                <a:srgbClr val="075192"/>
              </a:solidFill>
              <a:prstDash val="dot"/>
              <a:round/>
              <a:headEnd len="sm" w="sm" type="none"/>
              <a:tailEnd len="med" w="med" type="stealth"/>
            </a:ln>
          </p:spPr>
        </p:cxnSp>
        <p:sp>
          <p:nvSpPr>
            <p:cNvPr id="2563" name="Google Shape;2563;p302"/>
            <p:cNvSpPr txBox="1"/>
            <p:nvPr/>
          </p:nvSpPr>
          <p:spPr>
            <a:xfrm>
              <a:off x="1371600" y="990600"/>
              <a:ext cx="3556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1" lang="en-US" sz="2400" u="none" cap="none" strike="noStrike">
                  <a:solidFill>
                    <a:srgbClr val="000000"/>
                  </a:solidFill>
                  <a:latin typeface="Constantia"/>
                  <a:ea typeface="Constantia"/>
                  <a:cs typeface="Constantia"/>
                  <a:sym typeface="Constantia"/>
                </a:rPr>
                <a:t>g</a:t>
              </a:r>
              <a:endParaRPr/>
            </a:p>
          </p:txBody>
        </p:sp>
        <p:cxnSp>
          <p:nvCxnSpPr>
            <p:cNvPr id="2564" name="Google Shape;2564;p302"/>
            <p:cNvCxnSpPr/>
            <p:nvPr/>
          </p:nvCxnSpPr>
          <p:spPr>
            <a:xfrm>
              <a:off x="2743200" y="1447800"/>
              <a:ext cx="1320800" cy="953"/>
            </a:xfrm>
            <a:prstGeom prst="straightConnector1">
              <a:avLst/>
            </a:prstGeom>
            <a:noFill/>
            <a:ln cap="flat" cmpd="sng" w="28575">
              <a:solidFill>
                <a:srgbClr val="075192"/>
              </a:solidFill>
              <a:prstDash val="dot"/>
              <a:round/>
              <a:headEnd len="sm" w="sm" type="none"/>
              <a:tailEnd len="med" w="med" type="stealth"/>
            </a:ln>
          </p:spPr>
        </p:cxnSp>
        <p:sp>
          <p:nvSpPr>
            <p:cNvPr id="2565" name="Google Shape;2565;p302"/>
            <p:cNvSpPr/>
            <p:nvPr/>
          </p:nvSpPr>
          <p:spPr>
            <a:xfrm>
              <a:off x="4165600" y="185928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66" name="Google Shape;2566;p302"/>
            <p:cNvSpPr/>
            <p:nvPr/>
          </p:nvSpPr>
          <p:spPr>
            <a:xfrm>
              <a:off x="4216400" y="236220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67" name="Google Shape;2567;p302"/>
            <p:cNvSpPr/>
            <p:nvPr/>
          </p:nvSpPr>
          <p:spPr>
            <a:xfrm>
              <a:off x="4267200" y="3139440"/>
              <a:ext cx="304800" cy="274320"/>
            </a:xfrm>
            <a:prstGeom prst="flowChartConnector">
              <a:avLst/>
            </a:prstGeom>
            <a:solidFill>
              <a:srgbClr val="4F81BD">
                <a:alpha val="27058"/>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568" name="Google Shape;2568;p302"/>
            <p:cNvSpPr txBox="1"/>
            <p:nvPr/>
          </p:nvSpPr>
          <p:spPr>
            <a:xfrm>
              <a:off x="4191000" y="18288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h</a:t>
              </a:r>
              <a:endParaRPr/>
            </a:p>
          </p:txBody>
        </p:sp>
        <p:sp>
          <p:nvSpPr>
            <p:cNvPr id="2569" name="Google Shape;2569;p302"/>
            <p:cNvSpPr txBox="1"/>
            <p:nvPr/>
          </p:nvSpPr>
          <p:spPr>
            <a:xfrm>
              <a:off x="4267200" y="3048000"/>
              <a:ext cx="228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a:t>
              </a:r>
              <a:endParaRPr/>
            </a:p>
          </p:txBody>
        </p:sp>
        <p:sp>
          <p:nvSpPr>
            <p:cNvPr id="2570" name="Google Shape;2570;p302"/>
            <p:cNvSpPr txBox="1"/>
            <p:nvPr/>
          </p:nvSpPr>
          <p:spPr>
            <a:xfrm>
              <a:off x="4267200" y="2286000"/>
              <a:ext cx="203200" cy="221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i</a:t>
              </a:r>
              <a:endParaRPr/>
            </a:p>
          </p:txBody>
        </p:sp>
        <p:cxnSp>
          <p:nvCxnSpPr>
            <p:cNvPr id="2571" name="Google Shape;2571;p302"/>
            <p:cNvCxnSpPr/>
            <p:nvPr/>
          </p:nvCxnSpPr>
          <p:spPr>
            <a:xfrm>
              <a:off x="2590800" y="1767840"/>
              <a:ext cx="1574800" cy="640080"/>
            </a:xfrm>
            <a:prstGeom prst="straightConnector1">
              <a:avLst/>
            </a:prstGeom>
            <a:noFill/>
            <a:ln cap="flat" cmpd="sng" w="9525">
              <a:solidFill>
                <a:srgbClr val="075192"/>
              </a:solidFill>
              <a:prstDash val="solid"/>
              <a:round/>
              <a:headEnd len="sm" w="sm" type="none"/>
              <a:tailEnd len="med" w="med" type="stealth"/>
            </a:ln>
          </p:spPr>
        </p:cxnSp>
        <p:cxnSp>
          <p:nvCxnSpPr>
            <p:cNvPr id="2572" name="Google Shape;2572;p302"/>
            <p:cNvCxnSpPr/>
            <p:nvPr/>
          </p:nvCxnSpPr>
          <p:spPr>
            <a:xfrm flipH="1" rot="10800000">
              <a:off x="2540000" y="2545080"/>
              <a:ext cx="1625600" cy="685800"/>
            </a:xfrm>
            <a:prstGeom prst="straightConnector1">
              <a:avLst/>
            </a:prstGeom>
            <a:noFill/>
            <a:ln cap="flat" cmpd="sng" w="9525">
              <a:solidFill>
                <a:srgbClr val="075192"/>
              </a:solidFill>
              <a:prstDash val="solid"/>
              <a:round/>
              <a:headEnd len="sm" w="sm" type="none"/>
              <a:tailEnd len="med" w="med" type="stealth"/>
            </a:ln>
          </p:spPr>
        </p:cxnSp>
        <p:cxnSp>
          <p:nvCxnSpPr>
            <p:cNvPr id="2573" name="Google Shape;2573;p302"/>
            <p:cNvCxnSpPr>
              <a:stCxn id="2558" idx="6"/>
            </p:cNvCxnSpPr>
            <p:nvPr/>
          </p:nvCxnSpPr>
          <p:spPr>
            <a:xfrm flipH="1" rot="10800000">
              <a:off x="2540000" y="3322440"/>
              <a:ext cx="1676400" cy="502800"/>
            </a:xfrm>
            <a:prstGeom prst="straightConnector1">
              <a:avLst/>
            </a:prstGeom>
            <a:noFill/>
            <a:ln cap="flat" cmpd="sng" w="9525">
              <a:solidFill>
                <a:srgbClr val="075192"/>
              </a:solidFill>
              <a:prstDash val="solid"/>
              <a:round/>
              <a:headEnd len="sm" w="sm" type="none"/>
              <a:tailEnd len="med" w="med" type="stealth"/>
            </a:ln>
          </p:spPr>
        </p:cxnSp>
        <p:cxnSp>
          <p:nvCxnSpPr>
            <p:cNvPr id="2574" name="Google Shape;2574;p302"/>
            <p:cNvCxnSpPr/>
            <p:nvPr/>
          </p:nvCxnSpPr>
          <p:spPr>
            <a:xfrm flipH="1" rot="10800000">
              <a:off x="2540000" y="2042160"/>
              <a:ext cx="1574800" cy="548640"/>
            </a:xfrm>
            <a:prstGeom prst="straightConnector1">
              <a:avLst/>
            </a:prstGeom>
            <a:noFill/>
            <a:ln cap="flat" cmpd="sng" w="9525">
              <a:solidFill>
                <a:srgbClr val="075192"/>
              </a:solidFill>
              <a:prstDash val="solid"/>
              <a:round/>
              <a:headEnd len="sm" w="sm" type="none"/>
              <a:tailEnd len="med" w="med" type="stealth"/>
            </a:ln>
          </p:spPr>
        </p:cxnSp>
        <p:sp>
          <p:nvSpPr>
            <p:cNvPr id="2575" name="Google Shape;2575;p302"/>
            <p:cNvSpPr txBox="1"/>
            <p:nvPr/>
          </p:nvSpPr>
          <p:spPr>
            <a:xfrm>
              <a:off x="3124200" y="990600"/>
              <a:ext cx="355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1" lang="en-US" sz="2400" u="none" cap="none" strike="noStrike">
                  <a:solidFill>
                    <a:srgbClr val="000000"/>
                  </a:solidFill>
                  <a:latin typeface="Constantia"/>
                  <a:ea typeface="Constantia"/>
                  <a:cs typeface="Constantia"/>
                  <a:sym typeface="Constantia"/>
                </a:rPr>
                <a:t>f</a:t>
              </a:r>
              <a:endParaRPr/>
            </a:p>
          </p:txBody>
        </p:sp>
        <p:cxnSp>
          <p:nvCxnSpPr>
            <p:cNvPr id="2576" name="Google Shape;2576;p302"/>
            <p:cNvCxnSpPr>
              <a:endCxn id="2548" idx="3"/>
            </p:cNvCxnSpPr>
            <p:nvPr/>
          </p:nvCxnSpPr>
          <p:spPr>
            <a:xfrm flipH="1" rot="10800000">
              <a:off x="838237" y="2733507"/>
              <a:ext cx="1390800" cy="619200"/>
            </a:xfrm>
            <a:prstGeom prst="straightConnector1">
              <a:avLst/>
            </a:prstGeom>
            <a:noFill/>
            <a:ln cap="flat" cmpd="sng" w="9525">
              <a:solidFill>
                <a:srgbClr val="075192"/>
              </a:solidFill>
              <a:prstDash val="solid"/>
              <a:round/>
              <a:headEnd len="sm" w="sm" type="none"/>
              <a:tailEnd len="med" w="med" type="stealth"/>
            </a:ln>
          </p:spPr>
        </p:cxnSp>
      </p:gr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30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Composition Questions</a:t>
            </a:r>
            <a:endParaRPr/>
          </a:p>
        </p:txBody>
      </p:sp>
      <p:sp>
        <p:nvSpPr>
          <p:cNvPr id="2582" name="Google Shape;2582;p30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fontScale="92500" lnSpcReduction="10000"/>
          </a:bodyPr>
          <a:lstStyle/>
          <a:p>
            <a:pPr indent="-274320" lvl="0" marL="274320" rtl="0" algn="just">
              <a:spcBef>
                <a:spcPts val="0"/>
              </a:spcBef>
              <a:spcAft>
                <a:spcPts val="0"/>
              </a:spcAft>
              <a:buSzPct val="95000"/>
              <a:buNone/>
            </a:pPr>
            <a:r>
              <a:rPr b="1" lang="en-US"/>
              <a:t>   Example </a:t>
            </a:r>
            <a:r>
              <a:rPr b="1" lang="en-US">
                <a:latin typeface="Cambria Math"/>
                <a:ea typeface="Cambria Math"/>
                <a:cs typeface="Cambria Math"/>
                <a:sym typeface="Cambria Math"/>
              </a:rPr>
              <a:t>2</a:t>
            </a:r>
            <a:r>
              <a:rPr lang="en-US"/>
              <a:t>: Let </a:t>
            </a:r>
            <a:r>
              <a:rPr i="1" lang="en-US"/>
              <a:t>g</a:t>
            </a:r>
            <a:r>
              <a:rPr lang="en-US"/>
              <a:t> be the function from the set {</a:t>
            </a:r>
            <a:r>
              <a:rPr i="1" lang="en-US"/>
              <a:t>a,b,c</a:t>
            </a:r>
            <a:r>
              <a:rPr lang="en-US"/>
              <a:t>}</a:t>
            </a:r>
            <a:r>
              <a:rPr i="1" lang="en-US"/>
              <a:t> </a:t>
            </a:r>
            <a:r>
              <a:rPr lang="en-US"/>
              <a:t>to itself such that </a:t>
            </a:r>
            <a:r>
              <a:rPr i="1" lang="en-US"/>
              <a:t>g</a:t>
            </a:r>
            <a:r>
              <a:rPr lang="en-US"/>
              <a:t>(</a:t>
            </a:r>
            <a:r>
              <a:rPr i="1" lang="en-US"/>
              <a:t>a</a:t>
            </a:r>
            <a:r>
              <a:rPr lang="en-US"/>
              <a:t>)</a:t>
            </a:r>
            <a:r>
              <a:rPr i="1" lang="en-US"/>
              <a:t> = b</a:t>
            </a:r>
            <a:r>
              <a:rPr lang="en-US"/>
              <a:t>, </a:t>
            </a:r>
            <a:r>
              <a:rPr i="1" lang="en-US"/>
              <a:t>g</a:t>
            </a:r>
            <a:r>
              <a:rPr lang="en-US"/>
              <a:t>(</a:t>
            </a:r>
            <a:r>
              <a:rPr i="1" lang="en-US"/>
              <a:t>b</a:t>
            </a:r>
            <a:r>
              <a:rPr lang="en-US"/>
              <a:t>)</a:t>
            </a:r>
            <a:r>
              <a:rPr i="1" lang="en-US"/>
              <a:t> = c</a:t>
            </a:r>
            <a:r>
              <a:rPr lang="en-US"/>
              <a:t>, and </a:t>
            </a:r>
            <a:r>
              <a:rPr i="1" lang="en-US"/>
              <a:t>g</a:t>
            </a:r>
            <a:r>
              <a:rPr lang="en-US"/>
              <a:t>(</a:t>
            </a:r>
            <a:r>
              <a:rPr i="1" lang="en-US"/>
              <a:t>c</a:t>
            </a:r>
            <a:r>
              <a:rPr lang="en-US"/>
              <a:t>)</a:t>
            </a:r>
            <a:r>
              <a:rPr i="1" lang="en-US"/>
              <a:t> = a</a:t>
            </a:r>
            <a:r>
              <a:rPr lang="en-US"/>
              <a:t>. Let  </a:t>
            </a:r>
            <a:r>
              <a:rPr i="1" lang="en-US"/>
              <a:t>f</a:t>
            </a:r>
            <a:r>
              <a:rPr lang="en-US"/>
              <a:t> be the function from the set {</a:t>
            </a:r>
            <a:r>
              <a:rPr i="1" lang="en-US"/>
              <a:t>a,b,c</a:t>
            </a:r>
            <a:r>
              <a:rPr lang="en-US"/>
              <a:t>}</a:t>
            </a:r>
            <a:r>
              <a:rPr i="1" lang="en-US"/>
              <a:t> </a:t>
            </a:r>
            <a:r>
              <a:rPr lang="en-US"/>
              <a:t>to the set {</a:t>
            </a:r>
            <a:r>
              <a:rPr lang="en-US">
                <a:latin typeface="Cambria Math"/>
                <a:ea typeface="Cambria Math"/>
                <a:cs typeface="Cambria Math"/>
                <a:sym typeface="Cambria Math"/>
              </a:rPr>
              <a:t>1,2,3</a:t>
            </a:r>
            <a:r>
              <a:rPr lang="en-US"/>
              <a:t>}</a:t>
            </a:r>
            <a:r>
              <a:rPr i="1" lang="en-US"/>
              <a:t> </a:t>
            </a:r>
            <a:r>
              <a:rPr lang="en-US"/>
              <a:t>such that     </a:t>
            </a:r>
            <a:r>
              <a:rPr i="1" lang="en-US"/>
              <a:t>f</a:t>
            </a:r>
            <a:r>
              <a:rPr lang="en-US"/>
              <a:t>(</a:t>
            </a:r>
            <a:r>
              <a:rPr i="1" lang="en-US"/>
              <a:t>a</a:t>
            </a:r>
            <a:r>
              <a:rPr lang="en-US"/>
              <a:t>)</a:t>
            </a:r>
            <a:r>
              <a:rPr i="1" lang="en-US"/>
              <a:t> = </a:t>
            </a:r>
            <a:r>
              <a:rPr lang="en-US">
                <a:latin typeface="Cambria Math"/>
                <a:ea typeface="Cambria Math"/>
                <a:cs typeface="Cambria Math"/>
                <a:sym typeface="Cambria Math"/>
              </a:rPr>
              <a:t>3</a:t>
            </a:r>
            <a:r>
              <a:rPr lang="en-US"/>
              <a:t>, </a:t>
            </a:r>
            <a:r>
              <a:rPr i="1" lang="en-US"/>
              <a:t>f</a:t>
            </a:r>
            <a:r>
              <a:rPr lang="en-US"/>
              <a:t>(</a:t>
            </a:r>
            <a:r>
              <a:rPr i="1" lang="en-US"/>
              <a:t>b</a:t>
            </a:r>
            <a:r>
              <a:rPr lang="en-US"/>
              <a:t>)</a:t>
            </a:r>
            <a:r>
              <a:rPr i="1" lang="en-US"/>
              <a:t> = </a:t>
            </a:r>
            <a:r>
              <a:rPr lang="en-US">
                <a:latin typeface="Cambria Math"/>
                <a:ea typeface="Cambria Math"/>
                <a:cs typeface="Cambria Math"/>
                <a:sym typeface="Cambria Math"/>
              </a:rPr>
              <a:t>2</a:t>
            </a:r>
            <a:r>
              <a:rPr lang="en-US"/>
              <a:t>, and </a:t>
            </a:r>
            <a:r>
              <a:rPr i="1" lang="en-US"/>
              <a:t>f</a:t>
            </a:r>
            <a:r>
              <a:rPr lang="en-US"/>
              <a:t>(</a:t>
            </a:r>
            <a:r>
              <a:rPr i="1" lang="en-US"/>
              <a:t>c</a:t>
            </a:r>
            <a:r>
              <a:rPr lang="en-US"/>
              <a:t>)</a:t>
            </a:r>
            <a:r>
              <a:rPr i="1" lang="en-US"/>
              <a:t> =</a:t>
            </a:r>
            <a:r>
              <a:rPr i="1" lang="en-US">
                <a:latin typeface="Cambria Math"/>
                <a:ea typeface="Cambria Math"/>
                <a:cs typeface="Cambria Math"/>
                <a:sym typeface="Cambria Math"/>
              </a:rPr>
              <a:t> </a:t>
            </a:r>
            <a:r>
              <a:rPr lang="en-US">
                <a:latin typeface="Cambria Math"/>
                <a:ea typeface="Cambria Math"/>
                <a:cs typeface="Cambria Math"/>
                <a:sym typeface="Cambria Math"/>
              </a:rPr>
              <a:t>1</a:t>
            </a:r>
            <a:r>
              <a:rPr lang="en-US"/>
              <a:t>.</a:t>
            </a:r>
            <a:endParaRPr/>
          </a:p>
          <a:p>
            <a:pPr indent="-274320" lvl="0" marL="274320" rtl="0" algn="just">
              <a:spcBef>
                <a:spcPts val="481"/>
              </a:spcBef>
              <a:spcAft>
                <a:spcPts val="0"/>
              </a:spcAft>
              <a:buSzPct val="95000"/>
              <a:buNone/>
            </a:pPr>
            <a:r>
              <a:rPr lang="en-US"/>
              <a:t>    What is the composition of </a:t>
            </a:r>
            <a:r>
              <a:rPr i="1" lang="en-US"/>
              <a:t>f</a:t>
            </a:r>
            <a:r>
              <a:rPr lang="en-US"/>
              <a:t> and </a:t>
            </a:r>
            <a:r>
              <a:rPr i="1" lang="en-US"/>
              <a:t>g</a:t>
            </a:r>
            <a:r>
              <a:rPr lang="en-US"/>
              <a:t>, and what is the composition of </a:t>
            </a:r>
            <a:r>
              <a:rPr i="1" lang="en-US"/>
              <a:t>g </a:t>
            </a:r>
            <a:r>
              <a:rPr lang="en-US"/>
              <a:t>and </a:t>
            </a:r>
            <a:r>
              <a:rPr i="1" lang="en-US"/>
              <a:t>f</a:t>
            </a:r>
            <a:r>
              <a:rPr lang="en-US"/>
              <a:t>.</a:t>
            </a:r>
            <a:endParaRPr/>
          </a:p>
          <a:p>
            <a:pPr indent="-274320" lvl="0" marL="274320" rtl="0" algn="just">
              <a:spcBef>
                <a:spcPts val="481"/>
              </a:spcBef>
              <a:spcAft>
                <a:spcPts val="0"/>
              </a:spcAft>
              <a:buSzPct val="95000"/>
              <a:buNone/>
            </a:pPr>
            <a:r>
              <a:rPr b="1" lang="en-US"/>
              <a:t>    Solution:  </a:t>
            </a:r>
            <a:r>
              <a:rPr lang="en-US"/>
              <a:t>The composition </a:t>
            </a:r>
            <a:r>
              <a:rPr i="1" lang="en-US"/>
              <a:t>f</a:t>
            </a:r>
            <a:r>
              <a:rPr i="1" lang="en-US">
                <a:latin typeface="Cambria Math"/>
                <a:ea typeface="Cambria Math"/>
                <a:cs typeface="Cambria Math"/>
                <a:sym typeface="Cambria Math"/>
              </a:rPr>
              <a:t>∘g</a:t>
            </a:r>
            <a:r>
              <a:rPr lang="en-US"/>
              <a:t>  is defined by </a:t>
            </a:r>
            <a:endParaRPr/>
          </a:p>
          <a:p>
            <a:pPr indent="-246888" lvl="1" marL="640080" rtl="0" algn="just">
              <a:spcBef>
                <a:spcPts val="444"/>
              </a:spcBef>
              <a:spcAft>
                <a:spcPts val="0"/>
              </a:spcAft>
              <a:buSzPct val="85000"/>
              <a:buNone/>
            </a:pPr>
            <a:r>
              <a:rPr i="1" lang="en-US"/>
              <a:t>f</a:t>
            </a:r>
            <a:r>
              <a:rPr i="1" lang="en-US">
                <a:latin typeface="Cambria Math"/>
                <a:ea typeface="Cambria Math"/>
                <a:cs typeface="Cambria Math"/>
                <a:sym typeface="Cambria Math"/>
              </a:rPr>
              <a:t>∘g  </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f</a:t>
            </a:r>
            <a:r>
              <a:rPr i="1" lang="en-US">
                <a:latin typeface="Cambria Math"/>
                <a:ea typeface="Cambria Math"/>
                <a:cs typeface="Cambria Math"/>
                <a:sym typeface="Cambria Math"/>
              </a:rPr>
              <a:t>(g</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lang="en-US">
                <a:latin typeface="Cambria Math"/>
                <a:ea typeface="Cambria Math"/>
                <a:cs typeface="Cambria Math"/>
                <a:sym typeface="Cambria Math"/>
              </a:rPr>
              <a:t>2</a:t>
            </a:r>
            <a:r>
              <a:rPr i="1" lang="en-US">
                <a:latin typeface="Cambria Math"/>
                <a:ea typeface="Cambria Math"/>
                <a:cs typeface="Cambria Math"/>
                <a:sym typeface="Cambria Math"/>
              </a:rPr>
              <a:t>.</a:t>
            </a:r>
            <a:r>
              <a:rPr lang="en-US"/>
              <a:t> </a:t>
            </a:r>
            <a:endParaRPr/>
          </a:p>
          <a:p>
            <a:pPr indent="-246888" lvl="1" marL="640080" rtl="0" algn="just">
              <a:spcBef>
                <a:spcPts val="444"/>
              </a:spcBef>
              <a:spcAft>
                <a:spcPts val="0"/>
              </a:spcAft>
              <a:buSzPct val="85000"/>
              <a:buNone/>
            </a:pPr>
            <a:r>
              <a:rPr i="1" lang="en-US"/>
              <a:t>f</a:t>
            </a:r>
            <a:r>
              <a:rPr i="1" lang="en-US">
                <a:latin typeface="Cambria Math"/>
                <a:ea typeface="Cambria Math"/>
                <a:cs typeface="Cambria Math"/>
                <a:sym typeface="Cambria Math"/>
              </a:rPr>
              <a:t>∘g  </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g</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 </a:t>
            </a:r>
            <a:r>
              <a:rPr i="1" lang="en-US">
                <a:latin typeface="Cambria Math"/>
                <a:ea typeface="Cambria Math"/>
                <a:cs typeface="Cambria Math"/>
                <a:sym typeface="Cambria Math"/>
              </a:rPr>
              <a:t>=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c</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lang="en-US">
                <a:latin typeface="Cambria Math"/>
                <a:ea typeface="Cambria Math"/>
                <a:cs typeface="Cambria Math"/>
                <a:sym typeface="Cambria Math"/>
              </a:rPr>
              <a:t>1</a:t>
            </a:r>
            <a:r>
              <a:rPr i="1" lang="en-US">
                <a:latin typeface="Cambria Math"/>
                <a:ea typeface="Cambria Math"/>
                <a:cs typeface="Cambria Math"/>
                <a:sym typeface="Cambria Math"/>
              </a:rPr>
              <a:t>.</a:t>
            </a:r>
            <a:r>
              <a:rPr lang="en-US"/>
              <a:t> </a:t>
            </a:r>
            <a:endParaRPr/>
          </a:p>
          <a:p>
            <a:pPr indent="-246888" lvl="1" marL="640080" rtl="0" algn="just">
              <a:spcBef>
                <a:spcPts val="444"/>
              </a:spcBef>
              <a:spcAft>
                <a:spcPts val="0"/>
              </a:spcAft>
              <a:buSzPct val="85000"/>
              <a:buNone/>
            </a:pPr>
            <a:r>
              <a:rPr i="1" lang="en-US"/>
              <a:t>f</a:t>
            </a:r>
            <a:r>
              <a:rPr i="1" lang="en-US">
                <a:latin typeface="Cambria Math"/>
                <a:ea typeface="Cambria Math"/>
                <a:cs typeface="Cambria Math"/>
                <a:sym typeface="Cambria Math"/>
              </a:rPr>
              <a:t>∘g  </a:t>
            </a:r>
            <a:r>
              <a:rPr lang="en-US">
                <a:latin typeface="Cambria Math"/>
                <a:ea typeface="Cambria Math"/>
                <a:cs typeface="Cambria Math"/>
                <a:sym typeface="Cambria Math"/>
              </a:rPr>
              <a:t>(</a:t>
            </a:r>
            <a:r>
              <a:rPr i="1" lang="en-US">
                <a:latin typeface="Cambria Math"/>
                <a:ea typeface="Cambria Math"/>
                <a:cs typeface="Cambria Math"/>
                <a:sym typeface="Cambria Math"/>
              </a:rPr>
              <a:t>c</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g</a:t>
            </a:r>
            <a:r>
              <a:rPr lang="en-US">
                <a:latin typeface="Cambria Math"/>
                <a:ea typeface="Cambria Math"/>
                <a:cs typeface="Cambria Math"/>
                <a:sym typeface="Cambria Math"/>
              </a:rPr>
              <a:t>(</a:t>
            </a:r>
            <a:r>
              <a:rPr i="1" lang="en-US">
                <a:latin typeface="Cambria Math"/>
                <a:ea typeface="Cambria Math"/>
                <a:cs typeface="Cambria Math"/>
                <a:sym typeface="Cambria Math"/>
              </a:rPr>
              <a:t>c</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 = </a:t>
            </a:r>
            <a:r>
              <a:rPr lang="en-US">
                <a:latin typeface="Cambria Math"/>
                <a:ea typeface="Cambria Math"/>
                <a:cs typeface="Cambria Math"/>
                <a:sym typeface="Cambria Math"/>
              </a:rPr>
              <a:t>3</a:t>
            </a:r>
            <a:r>
              <a:rPr i="1" lang="en-US">
                <a:latin typeface="Cambria Math"/>
                <a:ea typeface="Cambria Math"/>
                <a:cs typeface="Cambria Math"/>
                <a:sym typeface="Cambria Math"/>
              </a:rPr>
              <a:t>.</a:t>
            </a:r>
            <a:r>
              <a:rPr lang="en-US"/>
              <a:t> </a:t>
            </a:r>
            <a:endParaRPr/>
          </a:p>
          <a:p>
            <a:pPr indent="-246888" lvl="1" marL="640080" rtl="0" algn="just">
              <a:spcBef>
                <a:spcPts val="444"/>
              </a:spcBef>
              <a:spcAft>
                <a:spcPts val="0"/>
              </a:spcAft>
              <a:buSzPct val="85000"/>
              <a:buNone/>
            </a:pPr>
            <a:r>
              <a:rPr lang="en-US"/>
              <a:t>Note that </a:t>
            </a:r>
            <a:r>
              <a:rPr i="1" lang="en-US"/>
              <a:t>g</a:t>
            </a:r>
            <a:r>
              <a:rPr i="1" lang="en-US">
                <a:latin typeface="Cambria Math"/>
                <a:ea typeface="Cambria Math"/>
                <a:cs typeface="Cambria Math"/>
                <a:sym typeface="Cambria Math"/>
              </a:rPr>
              <a:t>∘f  </a:t>
            </a:r>
            <a:r>
              <a:rPr lang="en-US">
                <a:latin typeface="Cambria Math"/>
                <a:ea typeface="Cambria Math"/>
                <a:cs typeface="Cambria Math"/>
                <a:sym typeface="Cambria Math"/>
              </a:rPr>
              <a:t>is not defined, because the range of </a:t>
            </a:r>
            <a:r>
              <a:rPr i="1" lang="en-US"/>
              <a:t>f</a:t>
            </a:r>
            <a:r>
              <a:rPr lang="en-US">
                <a:latin typeface="Cambria Math"/>
                <a:ea typeface="Cambria Math"/>
                <a:cs typeface="Cambria Math"/>
                <a:sym typeface="Cambria Math"/>
              </a:rPr>
              <a:t> is not a subset of the domain of </a:t>
            </a:r>
            <a:r>
              <a:rPr i="1" lang="en-US"/>
              <a:t>g</a:t>
            </a:r>
            <a:r>
              <a:rPr lang="en-US">
                <a:latin typeface="Cambria Math"/>
                <a:ea typeface="Cambria Math"/>
                <a:cs typeface="Cambria Math"/>
                <a:sym typeface="Cambria Math"/>
              </a:rPr>
              <a:t>. </a:t>
            </a:r>
            <a:endParaRPr/>
          </a:p>
          <a:p>
            <a:pPr indent="-127063" lvl="1" marL="640080" rtl="0" algn="l">
              <a:spcBef>
                <a:spcPts val="444"/>
              </a:spcBef>
              <a:spcAft>
                <a:spcPts val="0"/>
              </a:spcAft>
              <a:buSzPct val="85000"/>
              <a:buNone/>
            </a:pPr>
            <a:r>
              <a:t/>
            </a:r>
            <a:endParaRPr/>
          </a:p>
          <a:p>
            <a:pPr indent="-127063" lvl="1" marL="640080" rtl="0" algn="l">
              <a:spcBef>
                <a:spcPts val="444"/>
              </a:spcBef>
              <a:spcAft>
                <a:spcPts val="0"/>
              </a:spcAft>
              <a:buSzPct val="85000"/>
              <a:buNone/>
            </a:pPr>
            <a:r>
              <a:t/>
            </a:r>
            <a:endParaRPr/>
          </a:p>
          <a:p>
            <a:pPr indent="-127063" lvl="1" marL="640080" rtl="0" algn="l">
              <a:spcBef>
                <a:spcPts val="444"/>
              </a:spcBef>
              <a:spcAft>
                <a:spcPts val="0"/>
              </a:spcAft>
              <a:buSzPct val="85000"/>
              <a:buNone/>
            </a:pPr>
            <a:r>
              <a:t/>
            </a:r>
            <a:endParaRPr/>
          </a:p>
          <a:p>
            <a:pPr indent="-129238" lvl="0" marL="274320" rtl="0" algn="l">
              <a:spcBef>
                <a:spcPts val="481"/>
              </a:spcBef>
              <a:spcAft>
                <a:spcPts val="0"/>
              </a:spcAft>
              <a:buSzPct val="95000"/>
              <a:buNone/>
            </a:pPr>
            <a:r>
              <a:t/>
            </a:r>
            <a:endParaRPr/>
          </a:p>
          <a:p>
            <a:pPr indent="-129238" lvl="0" marL="274320" rtl="0" algn="l">
              <a:spcBef>
                <a:spcPts val="481"/>
              </a:spcBef>
              <a:spcAft>
                <a:spcPts val="0"/>
              </a:spcAft>
              <a:buSzPct val="95000"/>
              <a:buNone/>
            </a:pPr>
            <a:r>
              <a:t/>
            </a:r>
            <a:endParaRPr b="1"/>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sp>
        <p:nvSpPr>
          <p:cNvPr id="2587" name="Google Shape;2587;p30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Composition Questions</a:t>
            </a:r>
            <a:endParaRPr/>
          </a:p>
        </p:txBody>
      </p:sp>
      <p:sp>
        <p:nvSpPr>
          <p:cNvPr id="2588" name="Google Shape;2588;p30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2</a:t>
            </a:r>
            <a:r>
              <a:rPr lang="en-US"/>
              <a:t>: Let f and g be functions from the set of integers to the set of integers defined by  </a:t>
            </a:r>
            <a:r>
              <a:rPr i="1" lang="en-US"/>
              <a:t>f</a:t>
            </a:r>
            <a:r>
              <a:rPr lang="en-US"/>
              <a:t>(</a:t>
            </a:r>
            <a:r>
              <a:rPr i="1" lang="en-US"/>
              <a:t>x</a:t>
            </a:r>
            <a:r>
              <a:rPr lang="en-US"/>
              <a:t>)</a:t>
            </a:r>
            <a:r>
              <a:rPr i="1" lang="en-US"/>
              <a:t> = </a:t>
            </a:r>
            <a:r>
              <a:rPr lang="en-US">
                <a:latin typeface="Cambria Math"/>
                <a:ea typeface="Cambria Math"/>
                <a:cs typeface="Cambria Math"/>
                <a:sym typeface="Cambria Math"/>
              </a:rPr>
              <a:t>2</a:t>
            </a:r>
            <a:r>
              <a:rPr i="1" lang="en-US"/>
              <a:t>x </a:t>
            </a:r>
            <a:r>
              <a:rPr lang="en-US"/>
              <a:t>+</a:t>
            </a:r>
            <a:r>
              <a:rPr i="1" lang="en-US"/>
              <a:t> </a:t>
            </a:r>
            <a:r>
              <a:rPr lang="en-US">
                <a:latin typeface="Cambria Math"/>
                <a:ea typeface="Cambria Math"/>
                <a:cs typeface="Cambria Math"/>
                <a:sym typeface="Cambria Math"/>
              </a:rPr>
              <a:t>3</a:t>
            </a:r>
            <a:r>
              <a:rPr i="1" lang="en-US"/>
              <a:t> </a:t>
            </a:r>
            <a:r>
              <a:rPr lang="en-US"/>
              <a:t>and </a:t>
            </a:r>
            <a:r>
              <a:rPr i="1" lang="en-US"/>
              <a:t>g</a:t>
            </a:r>
            <a:r>
              <a:rPr lang="en-US"/>
              <a:t>(</a:t>
            </a:r>
            <a:r>
              <a:rPr i="1" lang="en-US"/>
              <a:t>x</a:t>
            </a:r>
            <a:r>
              <a:rPr lang="en-US"/>
              <a:t>)</a:t>
            </a:r>
            <a:r>
              <a:rPr i="1" lang="en-US"/>
              <a:t> = </a:t>
            </a:r>
            <a:r>
              <a:rPr lang="en-US">
                <a:latin typeface="Cambria Math"/>
                <a:ea typeface="Cambria Math"/>
                <a:cs typeface="Cambria Math"/>
                <a:sym typeface="Cambria Math"/>
              </a:rPr>
              <a:t>3</a:t>
            </a:r>
            <a:r>
              <a:rPr i="1" lang="en-US"/>
              <a:t>x </a:t>
            </a:r>
            <a:r>
              <a:rPr lang="en-US"/>
              <a:t>+</a:t>
            </a:r>
            <a:r>
              <a:rPr i="1" lang="en-US"/>
              <a:t> </a:t>
            </a:r>
            <a:r>
              <a:rPr lang="en-US">
                <a:latin typeface="Cambria Math"/>
                <a:ea typeface="Cambria Math"/>
                <a:cs typeface="Cambria Math"/>
                <a:sym typeface="Cambria Math"/>
              </a:rPr>
              <a:t>2</a:t>
            </a:r>
            <a:r>
              <a:rPr lang="en-US"/>
              <a:t>. </a:t>
            </a:r>
            <a:endParaRPr/>
          </a:p>
          <a:p>
            <a:pPr indent="-274320" lvl="0" marL="274320" rtl="0" algn="l">
              <a:spcBef>
                <a:spcPts val="520"/>
              </a:spcBef>
              <a:spcAft>
                <a:spcPts val="0"/>
              </a:spcAft>
              <a:buSzPts val="2470"/>
              <a:buNone/>
            </a:pPr>
            <a:r>
              <a:rPr lang="en-US"/>
              <a:t>   What is the composition of </a:t>
            </a:r>
            <a:r>
              <a:rPr i="1" lang="en-US"/>
              <a:t>f</a:t>
            </a:r>
            <a:r>
              <a:rPr lang="en-US"/>
              <a:t> and </a:t>
            </a:r>
            <a:r>
              <a:rPr i="1" lang="en-US"/>
              <a:t>g</a:t>
            </a:r>
            <a:r>
              <a:rPr lang="en-US"/>
              <a:t>, and also the composition of </a:t>
            </a:r>
            <a:r>
              <a:rPr i="1" lang="en-US"/>
              <a:t>g</a:t>
            </a:r>
            <a:r>
              <a:rPr lang="en-US"/>
              <a:t> and </a:t>
            </a:r>
            <a:r>
              <a:rPr i="1" lang="en-US"/>
              <a:t>f </a:t>
            </a:r>
            <a:r>
              <a:rPr lang="en-US"/>
              <a:t>?</a:t>
            </a:r>
            <a:endParaRPr/>
          </a:p>
          <a:p>
            <a:pPr indent="-274320" lvl="0" marL="274320" rtl="0" algn="l">
              <a:spcBef>
                <a:spcPts val="520"/>
              </a:spcBef>
              <a:spcAft>
                <a:spcPts val="0"/>
              </a:spcAft>
              <a:buSzPts val="2470"/>
              <a:buNone/>
            </a:pPr>
            <a:r>
              <a:rPr b="1" lang="en-US"/>
              <a:t>     Solution:</a:t>
            </a:r>
            <a:endParaRPr/>
          </a:p>
          <a:p>
            <a:pPr indent="-246888" lvl="1" marL="640080" rtl="0" algn="l">
              <a:spcBef>
                <a:spcPts val="480"/>
              </a:spcBef>
              <a:spcAft>
                <a:spcPts val="0"/>
              </a:spcAft>
              <a:buSzPts val="2040"/>
              <a:buNone/>
            </a:pPr>
            <a:r>
              <a:rPr i="1" lang="en-US"/>
              <a:t>f</a:t>
            </a:r>
            <a:r>
              <a:rPr i="1" lang="en-US">
                <a:latin typeface="Cambria Math"/>
                <a:ea typeface="Cambria Math"/>
                <a:cs typeface="Cambria Math"/>
                <a:sym typeface="Cambria Math"/>
              </a:rPr>
              <a:t>∘g  </a:t>
            </a:r>
            <a:r>
              <a:rPr lang="en-US">
                <a:latin typeface="Cambria Math"/>
                <a:ea typeface="Cambria Math"/>
                <a:cs typeface="Cambria Math"/>
                <a:sym typeface="Cambria Math"/>
              </a:rPr>
              <a:t>(</a:t>
            </a:r>
            <a:r>
              <a:rPr i="1" lang="en-US"/>
              <a:t>x</a:t>
            </a:r>
            <a:r>
              <a:rPr lang="en-US">
                <a:latin typeface="Cambria Math"/>
                <a:ea typeface="Cambria Math"/>
                <a:cs typeface="Cambria Math"/>
                <a:sym typeface="Cambria Math"/>
              </a:rPr>
              <a:t>)= </a:t>
            </a:r>
            <a:r>
              <a:rPr i="1" lang="en-US"/>
              <a:t>f</a:t>
            </a:r>
            <a:r>
              <a:rPr lang="en-US">
                <a:latin typeface="Cambria Math"/>
                <a:ea typeface="Cambria Math"/>
                <a:cs typeface="Cambria Math"/>
                <a:sym typeface="Cambria Math"/>
              </a:rPr>
              <a:t>(</a:t>
            </a:r>
            <a:r>
              <a:rPr i="1" lang="en-US">
                <a:latin typeface="Cambria Math"/>
                <a:ea typeface="Cambria Math"/>
                <a:cs typeface="Cambria Math"/>
                <a:sym typeface="Cambria Math"/>
              </a:rPr>
              <a:t>g</a:t>
            </a:r>
            <a:r>
              <a:rPr lang="en-US">
                <a:latin typeface="Cambria Math"/>
                <a:ea typeface="Cambria Math"/>
                <a:cs typeface="Cambria Math"/>
                <a:sym typeface="Cambria Math"/>
              </a:rPr>
              <a:t>(</a:t>
            </a:r>
            <a:r>
              <a:rPr i="1" lang="en-US"/>
              <a:t>x</a:t>
            </a:r>
            <a:r>
              <a:rPr lang="en-US">
                <a:latin typeface="Cambria Math"/>
                <a:ea typeface="Cambria Math"/>
                <a:cs typeface="Cambria Math"/>
                <a:sym typeface="Cambria Math"/>
              </a:rPr>
              <a:t>)) =</a:t>
            </a:r>
            <a:r>
              <a:rPr i="1" lang="en-US">
                <a:latin typeface="Cambria Math"/>
                <a:ea typeface="Cambria Math"/>
                <a:cs typeface="Cambria Math"/>
                <a:sym typeface="Cambria Math"/>
              </a:rPr>
              <a:t> </a:t>
            </a:r>
            <a:r>
              <a:rPr i="1" lang="en-US"/>
              <a:t>f</a:t>
            </a:r>
            <a:r>
              <a:rPr lang="en-US">
                <a:latin typeface="Cambria Math"/>
                <a:ea typeface="Cambria Math"/>
                <a:cs typeface="Cambria Math"/>
                <a:sym typeface="Cambria Math"/>
              </a:rPr>
              <a:t>(3</a:t>
            </a:r>
            <a:r>
              <a:rPr i="1" lang="en-US"/>
              <a:t>x</a:t>
            </a:r>
            <a:r>
              <a:rPr i="1" lang="en-US">
                <a:latin typeface="Cambria Math"/>
                <a:ea typeface="Cambria Math"/>
                <a:cs typeface="Cambria Math"/>
                <a:sym typeface="Cambria Math"/>
              </a:rPr>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lang="en-US">
                <a:latin typeface="Cambria Math"/>
                <a:ea typeface="Cambria Math"/>
                <a:cs typeface="Cambria Math"/>
                <a:sym typeface="Cambria Math"/>
              </a:rPr>
              <a:t>2)</a:t>
            </a:r>
            <a:r>
              <a:rPr i="1" lang="en-US">
                <a:latin typeface="Cambria Math"/>
                <a:ea typeface="Cambria Math"/>
                <a:cs typeface="Cambria Math"/>
                <a:sym typeface="Cambria Math"/>
              </a:rPr>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lang="en-US">
                <a:latin typeface="Cambria Math"/>
                <a:ea typeface="Cambria Math"/>
                <a:cs typeface="Cambria Math"/>
                <a:sym typeface="Cambria Math"/>
              </a:rPr>
              <a:t>2(3</a:t>
            </a:r>
            <a:r>
              <a:rPr i="1" lang="en-US"/>
              <a:t>x</a:t>
            </a:r>
            <a:r>
              <a:rPr lang="en-US">
                <a:latin typeface="Cambria Math"/>
                <a:ea typeface="Cambria Math"/>
                <a:cs typeface="Cambria Math"/>
                <a:sym typeface="Cambria Math"/>
              </a:rPr>
              <a:t> +</a:t>
            </a:r>
            <a:r>
              <a:rPr i="1" lang="en-US">
                <a:latin typeface="Cambria Math"/>
                <a:ea typeface="Cambria Math"/>
                <a:cs typeface="Cambria Math"/>
                <a:sym typeface="Cambria Math"/>
              </a:rPr>
              <a:t> </a:t>
            </a:r>
            <a:r>
              <a:rPr lang="en-US">
                <a:latin typeface="Cambria Math"/>
                <a:ea typeface="Cambria Math"/>
                <a:cs typeface="Cambria Math"/>
                <a:sym typeface="Cambria Math"/>
              </a:rPr>
              <a:t>2)</a:t>
            </a:r>
            <a:r>
              <a:rPr i="1" lang="en-US">
                <a:latin typeface="Cambria Math"/>
                <a:ea typeface="Cambria Math"/>
                <a:cs typeface="Cambria Math"/>
                <a:sym typeface="Cambria Math"/>
              </a:rPr>
              <a:t> </a:t>
            </a:r>
            <a:r>
              <a:rPr lang="en-US">
                <a:latin typeface="Cambria Math"/>
                <a:ea typeface="Cambria Math"/>
                <a:cs typeface="Cambria Math"/>
                <a:sym typeface="Cambria Math"/>
              </a:rPr>
              <a:t>+ 3</a:t>
            </a:r>
            <a:r>
              <a:rPr i="1" lang="en-US">
                <a:latin typeface="Cambria Math"/>
                <a:ea typeface="Cambria Math"/>
                <a:cs typeface="Cambria Math"/>
                <a:sym typeface="Cambria Math"/>
              </a:rPr>
              <a:t> = </a:t>
            </a:r>
            <a:r>
              <a:rPr lang="en-US">
                <a:latin typeface="Cambria Math"/>
                <a:ea typeface="Cambria Math"/>
                <a:cs typeface="Cambria Math"/>
                <a:sym typeface="Cambria Math"/>
              </a:rPr>
              <a:t>6</a:t>
            </a:r>
            <a:r>
              <a:rPr i="1" lang="en-US"/>
              <a:t>x</a:t>
            </a:r>
            <a:r>
              <a:rPr i="1" lang="en-US">
                <a:latin typeface="Cambria Math"/>
                <a:ea typeface="Cambria Math"/>
                <a:cs typeface="Cambria Math"/>
                <a:sym typeface="Cambria Math"/>
              </a:rPr>
              <a:t> </a:t>
            </a:r>
            <a:r>
              <a:rPr lang="en-US">
                <a:latin typeface="Cambria Math"/>
                <a:ea typeface="Cambria Math"/>
                <a:cs typeface="Cambria Math"/>
                <a:sym typeface="Cambria Math"/>
              </a:rPr>
              <a:t>+ 7</a:t>
            </a:r>
            <a:endParaRPr/>
          </a:p>
          <a:p>
            <a:pPr indent="-246888" lvl="1" marL="640080" rtl="0" algn="l">
              <a:spcBef>
                <a:spcPts val="480"/>
              </a:spcBef>
              <a:spcAft>
                <a:spcPts val="0"/>
              </a:spcAft>
              <a:buSzPts val="2040"/>
              <a:buNone/>
            </a:pPr>
            <a:r>
              <a:rPr i="1" lang="en-US"/>
              <a:t>g</a:t>
            </a:r>
            <a:r>
              <a:rPr i="1" lang="en-US">
                <a:latin typeface="Cambria Math"/>
                <a:ea typeface="Cambria Math"/>
                <a:cs typeface="Cambria Math"/>
                <a:sym typeface="Cambria Math"/>
              </a:rPr>
              <a:t>∘f  </a:t>
            </a:r>
            <a:r>
              <a:rPr lang="en-US">
                <a:latin typeface="Cambria Math"/>
                <a:ea typeface="Cambria Math"/>
                <a:cs typeface="Cambria Math"/>
                <a:sym typeface="Cambria Math"/>
              </a:rPr>
              <a:t>(</a:t>
            </a:r>
            <a:r>
              <a:rPr i="1" lang="en-US"/>
              <a:t>x</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g</a:t>
            </a:r>
            <a:r>
              <a:rPr lang="en-US">
                <a:latin typeface="Cambria Math"/>
                <a:ea typeface="Cambria Math"/>
                <a:cs typeface="Cambria Math"/>
                <a:sym typeface="Cambria Math"/>
              </a:rPr>
              <a:t>(</a:t>
            </a:r>
            <a:r>
              <a:rPr i="1" lang="en-US">
                <a:latin typeface="Cambria Math"/>
                <a:ea typeface="Cambria Math"/>
                <a:cs typeface="Cambria Math"/>
                <a:sym typeface="Cambria Math"/>
              </a:rPr>
              <a:t>f</a:t>
            </a:r>
            <a:r>
              <a:rPr lang="en-US">
                <a:latin typeface="Cambria Math"/>
                <a:ea typeface="Cambria Math"/>
                <a:cs typeface="Cambria Math"/>
                <a:sym typeface="Cambria Math"/>
              </a:rPr>
              <a:t>(</a:t>
            </a:r>
            <a:r>
              <a:rPr i="1" lang="en-US"/>
              <a:t>x</a:t>
            </a:r>
            <a:r>
              <a:rPr lang="en-US">
                <a:latin typeface="Cambria Math"/>
                <a:ea typeface="Cambria Math"/>
                <a:cs typeface="Cambria Math"/>
                <a:sym typeface="Cambria Math"/>
              </a:rPr>
              <a:t>)) =</a:t>
            </a:r>
            <a:r>
              <a:rPr i="1" lang="en-US">
                <a:latin typeface="Cambria Math"/>
                <a:ea typeface="Cambria Math"/>
                <a:cs typeface="Cambria Math"/>
                <a:sym typeface="Cambria Math"/>
              </a:rPr>
              <a:t> </a:t>
            </a:r>
            <a:r>
              <a:rPr i="1" lang="en-US"/>
              <a:t>g</a:t>
            </a:r>
            <a:r>
              <a:rPr lang="en-US">
                <a:latin typeface="Cambria Math"/>
                <a:ea typeface="Cambria Math"/>
                <a:cs typeface="Cambria Math"/>
                <a:sym typeface="Cambria Math"/>
              </a:rPr>
              <a:t>(2</a:t>
            </a:r>
            <a:r>
              <a:rPr i="1" lang="en-US"/>
              <a:t>x</a:t>
            </a:r>
            <a:r>
              <a:rPr i="1" lang="en-US">
                <a:latin typeface="Cambria Math"/>
                <a:ea typeface="Cambria Math"/>
                <a:cs typeface="Cambria Math"/>
                <a:sym typeface="Cambria Math"/>
              </a:rPr>
              <a:t> </a:t>
            </a:r>
            <a:r>
              <a:rPr lang="en-US">
                <a:latin typeface="Cambria Math"/>
                <a:ea typeface="Cambria Math"/>
                <a:cs typeface="Cambria Math"/>
                <a:sym typeface="Cambria Math"/>
              </a:rPr>
              <a:t>+ 3) = 3(2</a:t>
            </a:r>
            <a:r>
              <a:rPr i="1" lang="en-US"/>
              <a:t>x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lang="en-US">
                <a:latin typeface="Cambria Math"/>
                <a:ea typeface="Cambria Math"/>
                <a:cs typeface="Cambria Math"/>
                <a:sym typeface="Cambria Math"/>
              </a:rPr>
              <a:t>3)</a:t>
            </a:r>
            <a:r>
              <a:rPr i="1" lang="en-US">
                <a:latin typeface="Cambria Math"/>
                <a:ea typeface="Cambria Math"/>
                <a:cs typeface="Cambria Math"/>
                <a:sym typeface="Cambria Math"/>
              </a:rPr>
              <a:t> </a:t>
            </a:r>
            <a:r>
              <a:rPr lang="en-US">
                <a:latin typeface="Cambria Math"/>
                <a:ea typeface="Cambria Math"/>
                <a:cs typeface="Cambria Math"/>
                <a:sym typeface="Cambria Math"/>
              </a:rPr>
              <a:t>+ 2</a:t>
            </a:r>
            <a:r>
              <a:rPr i="1" lang="en-US">
                <a:latin typeface="Cambria Math"/>
                <a:ea typeface="Cambria Math"/>
                <a:cs typeface="Cambria Math"/>
                <a:sym typeface="Cambria Math"/>
              </a:rPr>
              <a:t> = </a:t>
            </a:r>
            <a:r>
              <a:rPr lang="en-US">
                <a:latin typeface="Cambria Math"/>
                <a:ea typeface="Cambria Math"/>
                <a:cs typeface="Cambria Math"/>
                <a:sym typeface="Cambria Math"/>
              </a:rPr>
              <a:t>6</a:t>
            </a:r>
            <a:r>
              <a:rPr i="1" lang="en-US"/>
              <a:t>x</a:t>
            </a:r>
            <a:r>
              <a:rPr i="1" lang="en-US">
                <a:latin typeface="Cambria Math"/>
                <a:ea typeface="Cambria Math"/>
                <a:cs typeface="Cambria Math"/>
                <a:sym typeface="Cambria Math"/>
              </a:rPr>
              <a:t> </a:t>
            </a:r>
            <a:r>
              <a:rPr lang="en-US">
                <a:latin typeface="Cambria Math"/>
                <a:ea typeface="Cambria Math"/>
                <a:cs typeface="Cambria Math"/>
                <a:sym typeface="Cambria Math"/>
              </a:rPr>
              <a:t>+ 11</a:t>
            </a:r>
            <a:r>
              <a:rPr lang="en-US"/>
              <a:t> </a:t>
            </a:r>
            <a:endParaRPr/>
          </a:p>
          <a:p>
            <a:pPr indent="-117475" lvl="0" marL="274320" rtl="0" algn="l">
              <a:spcBef>
                <a:spcPts val="520"/>
              </a:spcBef>
              <a:spcAft>
                <a:spcPts val="0"/>
              </a:spcAft>
              <a:buSzPts val="2470"/>
              <a:buNone/>
            </a:pPr>
            <a:r>
              <a:t/>
            </a:r>
            <a:endParaRPr/>
          </a:p>
          <a:p>
            <a:pPr indent="-117475" lvl="0" marL="274320" rtl="0" algn="l">
              <a:spcBef>
                <a:spcPts val="520"/>
              </a:spcBef>
              <a:spcAft>
                <a:spcPts val="0"/>
              </a:spcAft>
              <a:buSzPts val="2470"/>
              <a:buNone/>
            </a:pPr>
            <a:r>
              <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30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Composition</a:t>
            </a:r>
            <a:endParaRPr/>
          </a:p>
        </p:txBody>
      </p:sp>
      <p:sp>
        <p:nvSpPr>
          <p:cNvPr id="2594" name="Google Shape;2594;p305"/>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1</a:t>
            </a:r>
            <a:r>
              <a:rPr lang="en-US"/>
              <a:t>: If                         and                                  , then </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rPr lang="en-US"/>
              <a:t>     and  </a:t>
            </a:r>
            <a:endParaRPr/>
          </a:p>
        </p:txBody>
      </p:sp>
      <p:pic>
        <p:nvPicPr>
          <p:cNvPr descr="addin_tmp.png" id="2595" name="Google Shape;2595;p305"/>
          <p:cNvPicPr preferRelativeResize="0"/>
          <p:nvPr/>
        </p:nvPicPr>
        <p:blipFill rotWithShape="1">
          <a:blip r:embed="rId3">
            <a:alphaModFix/>
          </a:blip>
          <a:srcRect b="0" l="0" r="0" t="0"/>
          <a:stretch/>
        </p:blipFill>
        <p:spPr>
          <a:xfrm>
            <a:off x="3048000" y="1981200"/>
            <a:ext cx="1577340" cy="408623"/>
          </a:xfrm>
          <a:prstGeom prst="rect">
            <a:avLst/>
          </a:prstGeom>
          <a:noFill/>
          <a:ln>
            <a:noFill/>
          </a:ln>
        </p:spPr>
      </p:pic>
      <p:pic>
        <p:nvPicPr>
          <p:cNvPr descr="addin_tmp.png" id="2596" name="Google Shape;2596;p305"/>
          <p:cNvPicPr preferRelativeResize="0"/>
          <p:nvPr/>
        </p:nvPicPr>
        <p:blipFill rotWithShape="1">
          <a:blip r:embed="rId4">
            <a:alphaModFix/>
          </a:blip>
          <a:srcRect b="0" l="0" r="0" t="0"/>
          <a:stretch/>
        </p:blipFill>
        <p:spPr>
          <a:xfrm>
            <a:off x="5562600" y="1981200"/>
            <a:ext cx="2240280" cy="382905"/>
          </a:xfrm>
          <a:prstGeom prst="rect">
            <a:avLst/>
          </a:prstGeom>
          <a:noFill/>
          <a:ln>
            <a:noFill/>
          </a:ln>
        </p:spPr>
      </p:pic>
      <p:pic>
        <p:nvPicPr>
          <p:cNvPr descr="addin_tmp.png" id="2597" name="Google Shape;2597;p305"/>
          <p:cNvPicPr preferRelativeResize="0"/>
          <p:nvPr/>
        </p:nvPicPr>
        <p:blipFill rotWithShape="1">
          <a:blip r:embed="rId5">
            <a:alphaModFix/>
          </a:blip>
          <a:srcRect b="0" l="0" r="0" t="0"/>
          <a:stretch/>
        </p:blipFill>
        <p:spPr>
          <a:xfrm>
            <a:off x="2667000" y="2819400"/>
            <a:ext cx="3206115" cy="408623"/>
          </a:xfrm>
          <a:prstGeom prst="rect">
            <a:avLst/>
          </a:prstGeom>
          <a:noFill/>
          <a:ln>
            <a:noFill/>
          </a:ln>
        </p:spPr>
      </p:pic>
      <p:pic>
        <p:nvPicPr>
          <p:cNvPr descr="addin_tmp.png" id="2598" name="Google Shape;2598;p305"/>
          <p:cNvPicPr preferRelativeResize="0"/>
          <p:nvPr/>
        </p:nvPicPr>
        <p:blipFill rotWithShape="1">
          <a:blip r:embed="rId6">
            <a:alphaModFix/>
          </a:blip>
          <a:srcRect b="0" l="0" r="0" t="0"/>
          <a:stretch/>
        </p:blipFill>
        <p:spPr>
          <a:xfrm>
            <a:off x="2590800" y="3886200"/>
            <a:ext cx="2931795" cy="408623"/>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306"/>
          <p:cNvSpPr txBox="1"/>
          <p:nvPr>
            <p:ph type="title"/>
          </p:nvPr>
        </p:nvSpPr>
        <p:spPr>
          <a:xfrm>
            <a:off x="457200" y="381000"/>
            <a:ext cx="8229600" cy="9144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Graphs of Functions</a:t>
            </a:r>
            <a:endParaRPr/>
          </a:p>
        </p:txBody>
      </p:sp>
      <p:sp>
        <p:nvSpPr>
          <p:cNvPr id="2604" name="Google Shape;2604;p306"/>
          <p:cNvSpPr txBox="1"/>
          <p:nvPr>
            <p:ph idx="1" type="body"/>
          </p:nvPr>
        </p:nvSpPr>
        <p:spPr>
          <a:xfrm>
            <a:off x="457200" y="1371600"/>
            <a:ext cx="8229600" cy="49530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Let </a:t>
            </a:r>
            <a:r>
              <a:rPr i="1" lang="en-US"/>
              <a:t>f</a:t>
            </a:r>
            <a:r>
              <a:rPr lang="en-US"/>
              <a:t> be a function from the set </a:t>
            </a:r>
            <a:r>
              <a:rPr i="1" lang="en-US"/>
              <a:t>A</a:t>
            </a:r>
            <a:r>
              <a:rPr lang="en-US"/>
              <a:t> to the set </a:t>
            </a:r>
            <a:r>
              <a:rPr i="1" lang="en-US"/>
              <a:t>B</a:t>
            </a:r>
            <a:r>
              <a:rPr lang="en-US"/>
              <a:t>. The </a:t>
            </a:r>
            <a:r>
              <a:rPr i="1" lang="en-US"/>
              <a:t>graph</a:t>
            </a:r>
            <a:r>
              <a:rPr lang="en-US"/>
              <a:t> of the function </a:t>
            </a:r>
            <a:r>
              <a:rPr i="1" lang="en-US"/>
              <a:t>f</a:t>
            </a:r>
            <a:r>
              <a:rPr lang="en-US"/>
              <a:t> is the set of ordered pairs   </a:t>
            </a:r>
            <a:r>
              <a:rPr lang="en-US">
                <a:latin typeface="Cambria Math"/>
                <a:ea typeface="Cambria Math"/>
                <a:cs typeface="Cambria Math"/>
                <a:sym typeface="Cambria Math"/>
              </a:rPr>
              <a:t>{(</a:t>
            </a:r>
            <a:r>
              <a:rPr i="1" lang="en-US"/>
              <a:t>a,b</a:t>
            </a:r>
            <a:r>
              <a:rPr lang="en-US">
                <a:latin typeface="Cambria Math"/>
                <a:ea typeface="Cambria Math"/>
                <a:cs typeface="Cambria Math"/>
                <a:sym typeface="Cambria Math"/>
              </a:rPr>
              <a:t>) | </a:t>
            </a:r>
            <a:r>
              <a:rPr i="1" lang="en-US"/>
              <a:t>a</a:t>
            </a:r>
            <a:r>
              <a:rPr lang="en-US">
                <a:latin typeface="Cambria Math"/>
                <a:ea typeface="Cambria Math"/>
                <a:cs typeface="Cambria Math"/>
                <a:sym typeface="Cambria Math"/>
              </a:rPr>
              <a:t> ∈</a:t>
            </a:r>
            <a:r>
              <a:rPr i="1" lang="en-US">
                <a:latin typeface="Cambria Math"/>
                <a:ea typeface="Cambria Math"/>
                <a:cs typeface="Cambria Math"/>
                <a:sym typeface="Cambria Math"/>
              </a:rPr>
              <a:t>A</a:t>
            </a:r>
            <a:r>
              <a:rPr lang="en-US">
                <a:latin typeface="Cambria Math"/>
                <a:ea typeface="Cambria Math"/>
                <a:cs typeface="Cambria Math"/>
                <a:sym typeface="Cambria Math"/>
              </a:rPr>
              <a:t> and </a:t>
            </a:r>
            <a:r>
              <a:rPr i="1" lang="en-US"/>
              <a:t>f</a:t>
            </a:r>
            <a:r>
              <a:rPr lang="en-US">
                <a:latin typeface="Cambria Math"/>
                <a:ea typeface="Cambria Math"/>
                <a:cs typeface="Cambria Math"/>
                <a:sym typeface="Cambria Math"/>
              </a:rPr>
              <a:t>(</a:t>
            </a:r>
            <a:r>
              <a:rPr i="1" lang="en-US"/>
              <a:t>a</a:t>
            </a:r>
            <a:r>
              <a:rPr lang="en-US">
                <a:latin typeface="Cambria Math"/>
                <a:ea typeface="Cambria Math"/>
                <a:cs typeface="Cambria Math"/>
                <a:sym typeface="Cambria Math"/>
              </a:rPr>
              <a:t>) = </a:t>
            </a:r>
            <a:r>
              <a:rPr i="1" lang="en-US"/>
              <a:t>b</a:t>
            </a:r>
            <a:r>
              <a:rPr lang="en-US">
                <a:latin typeface="Cambria Math"/>
                <a:ea typeface="Cambria Math"/>
                <a:cs typeface="Cambria Math"/>
                <a:sym typeface="Cambria Math"/>
              </a:rPr>
              <a:t>}.</a:t>
            </a:r>
            <a:endParaRPr/>
          </a:p>
        </p:txBody>
      </p:sp>
      <p:pic>
        <p:nvPicPr>
          <p:cNvPr descr="0219.jpg" id="2605" name="Google Shape;2605;p306"/>
          <p:cNvPicPr preferRelativeResize="0"/>
          <p:nvPr/>
        </p:nvPicPr>
        <p:blipFill rotWithShape="1">
          <a:blip r:embed="rId3">
            <a:alphaModFix/>
          </a:blip>
          <a:srcRect b="0" l="0" r="0" t="0"/>
          <a:stretch/>
        </p:blipFill>
        <p:spPr>
          <a:xfrm>
            <a:off x="609601" y="2895600"/>
            <a:ext cx="3762102" cy="3000103"/>
          </a:xfrm>
          <a:prstGeom prst="rect">
            <a:avLst/>
          </a:prstGeom>
          <a:noFill/>
          <a:ln>
            <a:noFill/>
          </a:ln>
        </p:spPr>
      </p:pic>
      <p:pic>
        <p:nvPicPr>
          <p:cNvPr descr="0220.jpg" id="2606" name="Google Shape;2606;p306"/>
          <p:cNvPicPr preferRelativeResize="0"/>
          <p:nvPr/>
        </p:nvPicPr>
        <p:blipFill rotWithShape="1">
          <a:blip r:embed="rId4">
            <a:alphaModFix/>
          </a:blip>
          <a:srcRect b="0" l="0" r="0" t="0"/>
          <a:stretch/>
        </p:blipFill>
        <p:spPr>
          <a:xfrm>
            <a:off x="5029199" y="2895600"/>
            <a:ext cx="3429001" cy="3098540"/>
          </a:xfrm>
          <a:prstGeom prst="rect">
            <a:avLst/>
          </a:prstGeom>
          <a:noFill/>
          <a:ln>
            <a:noFill/>
          </a:ln>
        </p:spPr>
      </p:pic>
      <p:sp>
        <p:nvSpPr>
          <p:cNvPr id="2607" name="Google Shape;2607;p306"/>
          <p:cNvSpPr txBox="1"/>
          <p:nvPr/>
        </p:nvSpPr>
        <p:spPr>
          <a:xfrm>
            <a:off x="1143000" y="5867400"/>
            <a:ext cx="31242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Graph of </a:t>
            </a:r>
            <a:r>
              <a:rPr b="0" i="1" lang="en-US" sz="2400" u="none" cap="none" strike="noStrike">
                <a:solidFill>
                  <a:srgbClr val="000000"/>
                </a:solidFill>
                <a:latin typeface="Constantia"/>
                <a:ea typeface="Constantia"/>
                <a:cs typeface="Constantia"/>
                <a:sym typeface="Constantia"/>
              </a:rPr>
              <a:t>f</a:t>
            </a:r>
            <a:r>
              <a:rPr b="0" i="0" lang="en-US" sz="2400" u="none" cap="none" strike="noStrike">
                <a:solidFill>
                  <a:srgbClr val="000000"/>
                </a:solidFill>
                <a:latin typeface="Constantia"/>
                <a:ea typeface="Constantia"/>
                <a:cs typeface="Constantia"/>
                <a:sym typeface="Constantia"/>
              </a:rPr>
              <a:t>(</a:t>
            </a:r>
            <a:r>
              <a:rPr b="0" i="1" lang="en-US" sz="2400" u="none" cap="none" strike="noStrike">
                <a:solidFill>
                  <a:srgbClr val="000000"/>
                </a:solidFill>
                <a:latin typeface="Constantia"/>
                <a:ea typeface="Constantia"/>
                <a:cs typeface="Constantia"/>
                <a:sym typeface="Constantia"/>
              </a:rPr>
              <a:t>n</a:t>
            </a:r>
            <a:r>
              <a:rPr b="0" i="0" lang="en-US" sz="2400" u="none" cap="none" strike="noStrike">
                <a:solidFill>
                  <a:srgbClr val="000000"/>
                </a:solidFill>
                <a:latin typeface="Constantia"/>
                <a:ea typeface="Constantia"/>
                <a:cs typeface="Constantia"/>
                <a:sym typeface="Constantia"/>
              </a:rPr>
              <a:t>) = </a:t>
            </a:r>
            <a:r>
              <a:rPr b="0" i="0" lang="en-US" sz="2400" u="none" cap="none" strike="noStrike">
                <a:solidFill>
                  <a:srgbClr val="000000"/>
                </a:solidFill>
                <a:latin typeface="Cambria Math"/>
                <a:ea typeface="Cambria Math"/>
                <a:cs typeface="Cambria Math"/>
                <a:sym typeface="Cambria Math"/>
              </a:rPr>
              <a:t>2</a:t>
            </a:r>
            <a:r>
              <a:rPr b="0" i="1" lang="en-US" sz="2400" u="none" cap="none" strike="noStrike">
                <a:solidFill>
                  <a:srgbClr val="000000"/>
                </a:solidFill>
                <a:latin typeface="Constantia"/>
                <a:ea typeface="Constantia"/>
                <a:cs typeface="Constantia"/>
                <a:sym typeface="Constantia"/>
              </a:rPr>
              <a:t>n</a:t>
            </a:r>
            <a:r>
              <a:rPr b="0" i="0" lang="en-US" sz="2400" u="none" cap="none" strike="noStrike">
                <a:solidFill>
                  <a:srgbClr val="000000"/>
                </a:solidFill>
                <a:latin typeface="Constantia"/>
                <a:ea typeface="Constantia"/>
                <a:cs typeface="Constantia"/>
                <a:sym typeface="Constantia"/>
              </a:rPr>
              <a:t> </a:t>
            </a:r>
            <a:r>
              <a:rPr b="0" i="0" lang="en-US" sz="2400" u="none" cap="none" strike="noStrike">
                <a:solidFill>
                  <a:srgbClr val="000000"/>
                </a:solidFill>
                <a:latin typeface="Cambria Math"/>
                <a:ea typeface="Cambria Math"/>
                <a:cs typeface="Cambria Math"/>
                <a:sym typeface="Cambria Math"/>
              </a:rPr>
              <a:t>+ 1 </a:t>
            </a:r>
            <a:endParaRPr/>
          </a:p>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from Z to Z</a:t>
            </a:r>
            <a:endParaRPr/>
          </a:p>
        </p:txBody>
      </p:sp>
      <p:sp>
        <p:nvSpPr>
          <p:cNvPr id="2608" name="Google Shape;2608;p306"/>
          <p:cNvSpPr txBox="1"/>
          <p:nvPr/>
        </p:nvSpPr>
        <p:spPr>
          <a:xfrm>
            <a:off x="4724400" y="6028165"/>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Graph of </a:t>
            </a:r>
            <a:r>
              <a:rPr b="0" i="1" lang="en-US" sz="2400" u="none" cap="none" strike="noStrike">
                <a:solidFill>
                  <a:srgbClr val="000000"/>
                </a:solidFill>
                <a:latin typeface="Constantia"/>
                <a:ea typeface="Constantia"/>
                <a:cs typeface="Constantia"/>
                <a:sym typeface="Constantia"/>
              </a:rPr>
              <a:t>f</a:t>
            </a:r>
            <a:r>
              <a:rPr b="0" i="0" lang="en-US" sz="2400" u="none" cap="none" strike="noStrike">
                <a:solidFill>
                  <a:srgbClr val="000000"/>
                </a:solidFill>
                <a:latin typeface="Constantia"/>
                <a:ea typeface="Constantia"/>
                <a:cs typeface="Constantia"/>
                <a:sym typeface="Constantia"/>
              </a:rPr>
              <a:t>(</a:t>
            </a:r>
            <a:r>
              <a:rPr b="0" i="1" lang="en-US" sz="2400" u="none" cap="none" strike="noStrike">
                <a:solidFill>
                  <a:srgbClr val="000000"/>
                </a:solidFill>
                <a:latin typeface="Constantia"/>
                <a:ea typeface="Constantia"/>
                <a:cs typeface="Constantia"/>
                <a:sym typeface="Constantia"/>
              </a:rPr>
              <a:t>x</a:t>
            </a:r>
            <a:r>
              <a:rPr b="0" i="0" lang="en-US" sz="2400" u="none" cap="none" strike="noStrike">
                <a:solidFill>
                  <a:srgbClr val="000000"/>
                </a:solidFill>
                <a:latin typeface="Constantia"/>
                <a:ea typeface="Constantia"/>
                <a:cs typeface="Constantia"/>
                <a:sym typeface="Constantia"/>
              </a:rPr>
              <a:t>) = </a:t>
            </a:r>
            <a:r>
              <a:rPr b="0" i="1" lang="en-US" sz="2400" u="none" cap="none" strike="noStrike">
                <a:solidFill>
                  <a:srgbClr val="000000"/>
                </a:solidFill>
                <a:latin typeface="Constantia"/>
                <a:ea typeface="Constantia"/>
                <a:cs typeface="Constantia"/>
                <a:sym typeface="Constantia"/>
              </a:rPr>
              <a:t>x</a:t>
            </a:r>
            <a:r>
              <a:rPr b="0" baseline="30000" i="0" lang="en-US" sz="2400" u="none" cap="none" strike="noStrike">
                <a:solidFill>
                  <a:srgbClr val="000000"/>
                </a:solidFill>
                <a:latin typeface="Cambria Math"/>
                <a:ea typeface="Cambria Math"/>
                <a:cs typeface="Cambria Math"/>
                <a:sym typeface="Cambria Math"/>
              </a:rPr>
              <a:t>2</a:t>
            </a:r>
            <a:r>
              <a:rPr b="0" i="0" lang="en-US" sz="2400" u="none" cap="none" strike="noStrike">
                <a:solidFill>
                  <a:srgbClr val="000000"/>
                </a:solidFill>
                <a:latin typeface="Constantia"/>
                <a:ea typeface="Constantia"/>
                <a:cs typeface="Constantia"/>
                <a:sym typeface="Constantia"/>
              </a:rPr>
              <a:t> from Z to Z</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30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Some Important Functions</a:t>
            </a:r>
            <a:endParaRPr/>
          </a:p>
        </p:txBody>
      </p:sp>
      <p:sp>
        <p:nvSpPr>
          <p:cNvPr id="2614" name="Google Shape;2614;p307"/>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The </a:t>
            </a:r>
            <a:r>
              <a:rPr i="1" lang="en-US"/>
              <a:t>floor</a:t>
            </a:r>
            <a:r>
              <a:rPr lang="en-US"/>
              <a:t> function, denoted</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rPr lang="en-US"/>
              <a:t>  is the largest integer less than or equal to </a:t>
            </a:r>
            <a:r>
              <a:rPr i="1" lang="en-US"/>
              <a:t>x</a:t>
            </a:r>
            <a:r>
              <a:rPr lang="en-US"/>
              <a:t>.</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Char char="⚫"/>
            </a:pPr>
            <a:r>
              <a:rPr lang="en-US"/>
              <a:t>The </a:t>
            </a:r>
            <a:r>
              <a:rPr i="1" lang="en-US"/>
              <a:t>ceiling </a:t>
            </a:r>
            <a:r>
              <a:rPr lang="en-US"/>
              <a:t>function, denoted</a:t>
            </a:r>
            <a:endParaRPr/>
          </a:p>
          <a:p>
            <a:pPr indent="-117475"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rPr lang="en-US"/>
              <a:t>  is the smallest integer greater than or  equal to </a:t>
            </a:r>
            <a:r>
              <a:rPr i="1" lang="en-US"/>
              <a:t>x</a:t>
            </a:r>
            <a:endParaRPr/>
          </a:p>
        </p:txBody>
      </p:sp>
      <p:pic>
        <p:nvPicPr>
          <p:cNvPr descr="addin_tmp.png" id="2615" name="Google Shape;2615;p307"/>
          <p:cNvPicPr preferRelativeResize="0"/>
          <p:nvPr/>
        </p:nvPicPr>
        <p:blipFill rotWithShape="1">
          <a:blip r:embed="rId3">
            <a:alphaModFix/>
          </a:blip>
          <a:srcRect b="0" l="0" r="0" t="0"/>
          <a:stretch/>
        </p:blipFill>
        <p:spPr>
          <a:xfrm>
            <a:off x="2438400" y="2362200"/>
            <a:ext cx="1714500" cy="382905"/>
          </a:xfrm>
          <a:prstGeom prst="rect">
            <a:avLst/>
          </a:prstGeom>
          <a:noFill/>
          <a:ln>
            <a:noFill/>
          </a:ln>
        </p:spPr>
      </p:pic>
      <p:pic>
        <p:nvPicPr>
          <p:cNvPr descr="addin_tmp.png" id="2616" name="Google Shape;2616;p307"/>
          <p:cNvPicPr preferRelativeResize="0"/>
          <p:nvPr/>
        </p:nvPicPr>
        <p:blipFill rotWithShape="1">
          <a:blip r:embed="rId4">
            <a:alphaModFix/>
          </a:blip>
          <a:srcRect b="0" l="0" r="0" t="0"/>
          <a:stretch/>
        </p:blipFill>
        <p:spPr>
          <a:xfrm>
            <a:off x="3276600" y="4419600"/>
            <a:ext cx="1714500" cy="382905"/>
          </a:xfrm>
          <a:prstGeom prst="rect">
            <a:avLst/>
          </a:prstGeom>
          <a:noFill/>
          <a:ln>
            <a:noFill/>
          </a:ln>
        </p:spPr>
      </p:pic>
      <p:sp>
        <p:nvSpPr>
          <p:cNvPr id="2617" name="Google Shape;2617;p307"/>
          <p:cNvSpPr txBox="1"/>
          <p:nvPr/>
        </p:nvSpPr>
        <p:spPr>
          <a:xfrm>
            <a:off x="685800" y="5562600"/>
            <a:ext cx="2057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1" i="0" lang="en-US" sz="2400" u="none" cap="none" strike="noStrike">
                <a:solidFill>
                  <a:srgbClr val="000000"/>
                </a:solidFill>
                <a:latin typeface="Constantia"/>
                <a:ea typeface="Constantia"/>
                <a:cs typeface="Constantia"/>
                <a:sym typeface="Constantia"/>
              </a:rPr>
              <a:t>Example:</a:t>
            </a:r>
            <a:endParaRPr/>
          </a:p>
        </p:txBody>
      </p:sp>
      <p:pic>
        <p:nvPicPr>
          <p:cNvPr descr="addin_tmp.png" id="2618" name="Google Shape;2618;p307"/>
          <p:cNvPicPr preferRelativeResize="0"/>
          <p:nvPr/>
        </p:nvPicPr>
        <p:blipFill rotWithShape="1">
          <a:blip r:embed="rId5">
            <a:alphaModFix/>
          </a:blip>
          <a:srcRect b="0" l="0" r="0" t="0"/>
          <a:stretch/>
        </p:blipFill>
        <p:spPr>
          <a:xfrm>
            <a:off x="2667000" y="5486400"/>
            <a:ext cx="1443038" cy="382905"/>
          </a:xfrm>
          <a:prstGeom prst="rect">
            <a:avLst/>
          </a:prstGeom>
          <a:noFill/>
          <a:ln>
            <a:noFill/>
          </a:ln>
        </p:spPr>
      </p:pic>
      <p:pic>
        <p:nvPicPr>
          <p:cNvPr descr="addin_tmp.png" id="2619" name="Google Shape;2619;p307"/>
          <p:cNvPicPr preferRelativeResize="0"/>
          <p:nvPr/>
        </p:nvPicPr>
        <p:blipFill rotWithShape="1">
          <a:blip r:embed="rId6">
            <a:alphaModFix/>
          </a:blip>
          <a:srcRect b="0" l="0" r="0" t="0"/>
          <a:stretch/>
        </p:blipFill>
        <p:spPr>
          <a:xfrm>
            <a:off x="5105400" y="5410200"/>
            <a:ext cx="1437323" cy="382905"/>
          </a:xfrm>
          <a:prstGeom prst="rect">
            <a:avLst/>
          </a:prstGeom>
          <a:noFill/>
          <a:ln>
            <a:noFill/>
          </a:ln>
        </p:spPr>
      </p:pic>
      <p:pic>
        <p:nvPicPr>
          <p:cNvPr descr="addin_tmp.png" id="2620" name="Google Shape;2620;p307"/>
          <p:cNvPicPr preferRelativeResize="0"/>
          <p:nvPr/>
        </p:nvPicPr>
        <p:blipFill rotWithShape="1">
          <a:blip r:embed="rId7">
            <a:alphaModFix/>
          </a:blip>
          <a:srcRect b="0" l="0" r="0" t="0"/>
          <a:stretch/>
        </p:blipFill>
        <p:spPr>
          <a:xfrm>
            <a:off x="2514600" y="6172201"/>
            <a:ext cx="2014538" cy="382905"/>
          </a:xfrm>
          <a:prstGeom prst="rect">
            <a:avLst/>
          </a:prstGeom>
          <a:noFill/>
          <a:ln>
            <a:noFill/>
          </a:ln>
        </p:spPr>
      </p:pic>
      <p:pic>
        <p:nvPicPr>
          <p:cNvPr descr="addin_tmp.png" id="2621" name="Google Shape;2621;p307"/>
          <p:cNvPicPr preferRelativeResize="0"/>
          <p:nvPr/>
        </p:nvPicPr>
        <p:blipFill rotWithShape="1">
          <a:blip r:embed="rId8">
            <a:alphaModFix/>
          </a:blip>
          <a:srcRect b="0" l="0" r="0" t="0"/>
          <a:stretch/>
        </p:blipFill>
        <p:spPr>
          <a:xfrm>
            <a:off x="4953000" y="6172202"/>
            <a:ext cx="2025968" cy="382905"/>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30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Floor and Ceiling Functions </a:t>
            </a:r>
            <a:endParaRPr/>
          </a:p>
        </p:txBody>
      </p:sp>
      <p:pic>
        <p:nvPicPr>
          <p:cNvPr descr="0221.jpg" id="2627" name="Google Shape;2627;p308"/>
          <p:cNvPicPr preferRelativeResize="0"/>
          <p:nvPr/>
        </p:nvPicPr>
        <p:blipFill rotWithShape="1">
          <a:blip r:embed="rId3">
            <a:alphaModFix/>
          </a:blip>
          <a:srcRect b="0" l="0" r="0" t="0"/>
          <a:stretch/>
        </p:blipFill>
        <p:spPr>
          <a:xfrm>
            <a:off x="1905000" y="2514600"/>
            <a:ext cx="5596182" cy="2590800"/>
          </a:xfrm>
          <a:prstGeom prst="rect">
            <a:avLst/>
          </a:prstGeom>
          <a:noFill/>
          <a:ln>
            <a:noFill/>
          </a:ln>
        </p:spPr>
      </p:pic>
      <p:sp>
        <p:nvSpPr>
          <p:cNvPr id="2628" name="Google Shape;2628;p308"/>
          <p:cNvSpPr txBox="1"/>
          <p:nvPr/>
        </p:nvSpPr>
        <p:spPr>
          <a:xfrm>
            <a:off x="1600200" y="5562600"/>
            <a:ext cx="66294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Graph of (a) Floor and (b) Ceiling Functions </a:t>
            </a:r>
            <a:endParaRPr/>
          </a:p>
          <a:p>
            <a:pPr indent="0" lvl="0" marL="0" marR="0" rtl="0" algn="l">
              <a:lnSpc>
                <a:spcPct val="100000"/>
              </a:lnSpc>
              <a:spcBef>
                <a:spcPts val="0"/>
              </a:spcBef>
              <a:spcAft>
                <a:spcPts val="0"/>
              </a:spcAft>
              <a:buClr>
                <a:srgbClr val="000000"/>
              </a:buClr>
              <a:buSzPts val="2400"/>
              <a:buFont typeface="Constantia"/>
              <a:buNone/>
            </a:pPr>
            <a:r>
              <a:rPr b="0" i="0" lang="en-US" sz="2400" u="none" cap="none" strike="noStrike">
                <a:solidFill>
                  <a:srgbClr val="000000"/>
                </a:solidFill>
                <a:latin typeface="Constantia"/>
                <a:ea typeface="Constantia"/>
                <a:cs typeface="Constantia"/>
                <a:sym typeface="Constantia"/>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4. Exclusive OR:</a:t>
            </a:r>
            <a:endParaRPr/>
          </a:p>
        </p:txBody>
      </p:sp>
      <p:graphicFrame>
        <p:nvGraphicFramePr>
          <p:cNvPr id="465" name="Google Shape;465;p57"/>
          <p:cNvGraphicFramePr/>
          <p:nvPr/>
        </p:nvGraphicFramePr>
        <p:xfrm>
          <a:off x="6019800" y="3429000"/>
          <a:ext cx="3000000" cy="3000000"/>
        </p:xfrm>
        <a:graphic>
          <a:graphicData uri="http://schemas.openxmlformats.org/drawingml/2006/table">
            <a:tbl>
              <a:tblPr>
                <a:noFill/>
                <a:tableStyleId>{B8C21D3B-2451-4451-8867-7A4002511FC3}</a:tableStyleId>
              </a:tblPr>
              <a:tblGrid>
                <a:gridCol w="1485900"/>
                <a:gridCol w="1485900"/>
              </a:tblGrid>
              <a:tr h="1005725">
                <a:tc gridSpan="2">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The Truth Table for the Exclusive </a:t>
                      </a:r>
                      <a:r>
                        <a:rPr b="0" i="1" lang="en-US" sz="2000" u="none" cap="none" strike="noStrike">
                          <a:solidFill>
                            <a:schemeClr val="dk1"/>
                          </a:solidFill>
                          <a:latin typeface="Arial"/>
                          <a:ea typeface="Arial"/>
                          <a:cs typeface="Arial"/>
                          <a:sym typeface="Arial"/>
                        </a:rPr>
                        <a:t>Or</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XOR</a:t>
                      </a:r>
                      <a:r>
                        <a:rPr b="0" i="0" lang="en-US" sz="2000" u="none" cap="none" strike="noStrike">
                          <a:solidFill>
                            <a:schemeClr val="dk1"/>
                          </a:solidFill>
                          <a:latin typeface="Arial"/>
                          <a:ea typeface="Arial"/>
                          <a:cs typeface="Arial"/>
                          <a:sym typeface="Arial"/>
                        </a:rPr>
                        <a:t>) of Two Propositions.</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4044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q</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 q</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93400">
                <a:tc>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T</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F</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T</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F</a:t>
                      </a:r>
                      <a:endParaRPr b="0" i="0" sz="2000" u="none" cap="none" strike="noStrike">
                        <a:solidFill>
                          <a:schemeClr val="dk1"/>
                        </a:solidFill>
                        <a:latin typeface="Arial"/>
                        <a:ea typeface="Arial"/>
                        <a:cs typeface="Arial"/>
                        <a:sym typeface="Arial"/>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466" name="Google Shape;466;p57"/>
          <p:cNvPicPr preferRelativeResize="0"/>
          <p:nvPr/>
        </p:nvPicPr>
        <p:blipFill rotWithShape="1">
          <a:blip r:embed="rId3">
            <a:alphaModFix/>
          </a:blip>
          <a:srcRect b="0" l="0" r="0" t="0"/>
          <a:stretch/>
        </p:blipFill>
        <p:spPr>
          <a:xfrm>
            <a:off x="6584950" y="2605088"/>
            <a:ext cx="165100" cy="177800"/>
          </a:xfrm>
          <a:prstGeom prst="rect">
            <a:avLst/>
          </a:prstGeom>
          <a:noFill/>
          <a:ln>
            <a:noFill/>
          </a:ln>
        </p:spPr>
      </p:pic>
      <p:graphicFrame>
        <p:nvGraphicFramePr>
          <p:cNvPr id="467" name="Google Shape;467;p57"/>
          <p:cNvGraphicFramePr/>
          <p:nvPr/>
        </p:nvGraphicFramePr>
        <p:xfrm>
          <a:off x="381000" y="3429000"/>
          <a:ext cx="3000000" cy="3000000"/>
        </p:xfrm>
        <a:graphic>
          <a:graphicData uri="http://schemas.openxmlformats.org/drawingml/2006/table">
            <a:tbl>
              <a:tblPr>
                <a:noFill/>
                <a:tableStyleId>{B8C21D3B-2451-4451-8867-7A4002511FC3}</a:tableStyleId>
              </a:tblPr>
              <a:tblGrid>
                <a:gridCol w="1219200"/>
                <a:gridCol w="1219200"/>
              </a:tblGrid>
              <a:tr h="711200">
                <a:tc gridSpan="2">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The Truth Table for the Conjunction of Two Propositions.</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3286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q</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Λ</a:t>
                      </a:r>
                      <a:r>
                        <a:rPr b="0" i="1" lang="en-US" sz="2000" u="none" cap="none" strike="noStrike">
                          <a:solidFill>
                            <a:schemeClr val="dk1"/>
                          </a:solidFill>
                          <a:latin typeface="Arial"/>
                          <a:ea typeface="Arial"/>
                          <a:cs typeface="Arial"/>
                          <a:sym typeface="Arial"/>
                        </a:rPr>
                        <a:t> q</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66750">
                <a:tc>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T</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F</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T</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F</a:t>
                      </a:r>
                      <a:endParaRPr b="0" i="0" sz="2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68" name="Google Shape;468;p57"/>
          <p:cNvGraphicFramePr/>
          <p:nvPr/>
        </p:nvGraphicFramePr>
        <p:xfrm>
          <a:off x="3200400" y="3429000"/>
          <a:ext cx="3000000" cy="3000000"/>
        </p:xfrm>
        <a:graphic>
          <a:graphicData uri="http://schemas.openxmlformats.org/drawingml/2006/table">
            <a:tbl>
              <a:tblPr>
                <a:noFill/>
                <a:tableStyleId>{B8C21D3B-2451-4451-8867-7A4002511FC3}</a:tableStyleId>
              </a:tblPr>
              <a:tblGrid>
                <a:gridCol w="1333500"/>
                <a:gridCol w="1181100"/>
              </a:tblGrid>
              <a:tr h="990600">
                <a:tc gridSpan="2">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The Truth Table for the Disjunction of Two Propositions.</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3667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q</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 </a:t>
                      </a:r>
                      <a:r>
                        <a:rPr b="0" i="0" lang="en-US" sz="2000" u="none" cap="none" strike="noStrike">
                          <a:solidFill>
                            <a:schemeClr val="dk1"/>
                          </a:solidFill>
                          <a:latin typeface="Arial"/>
                          <a:ea typeface="Arial"/>
                          <a:cs typeface="Arial"/>
                          <a:sym typeface="Arial"/>
                        </a:rPr>
                        <a:t>ν</a:t>
                      </a:r>
                      <a:r>
                        <a:rPr b="0" i="1" lang="en-US" sz="2000" u="none" cap="none" strike="noStrike">
                          <a:solidFill>
                            <a:schemeClr val="dk1"/>
                          </a:solidFill>
                          <a:latin typeface="Arial"/>
                          <a:ea typeface="Arial"/>
                          <a:cs typeface="Arial"/>
                          <a:sym typeface="Arial"/>
                        </a:rPr>
                        <a:t> q</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19225">
                <a:tc>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T</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T      F</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T</a:t>
                      </a:r>
                      <a:endParaRPr/>
                    </a:p>
                    <a:p>
                      <a:pPr indent="0" lvl="0" marL="0" marR="0" rtl="0" algn="l">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F      F</a:t>
                      </a:r>
                      <a:endParaRPr b="0" i="0" sz="2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69" name="Google Shape;469;p5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70" name="Google Shape;470;p57"/>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71" name="Google Shape;471;p57"/>
          <p:cNvSpPr txBox="1"/>
          <p:nvPr/>
        </p:nvSpPr>
        <p:spPr>
          <a:xfrm>
            <a:off x="685800" y="1481138"/>
            <a:ext cx="8229600" cy="1322387"/>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4</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be propositions. The </a:t>
            </a:r>
            <a:r>
              <a:rPr b="0" i="1" lang="en-US" sz="1800" u="none" cap="none" strike="noStrike">
                <a:solidFill>
                  <a:schemeClr val="dk1"/>
                </a:solidFill>
                <a:latin typeface="Arial"/>
                <a:ea typeface="Arial"/>
                <a:cs typeface="Arial"/>
                <a:sym typeface="Arial"/>
              </a:rPr>
              <a:t>exclusive or</a:t>
            </a:r>
            <a:r>
              <a:rPr b="0" i="0" lang="en-US" sz="1800" u="none" cap="none" strike="noStrike">
                <a:solidFill>
                  <a:schemeClr val="dk1"/>
                </a:solidFill>
                <a:latin typeface="Arial"/>
                <a:ea typeface="Arial"/>
                <a:cs typeface="Arial"/>
                <a:sym typeface="Arial"/>
              </a:rPr>
              <a:t> of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denoted by </a:t>
            </a:r>
            <a:r>
              <a:rPr b="0" i="1" lang="en-US" sz="1800" u="none" cap="none" strike="noStrike">
                <a:solidFill>
                  <a:schemeClr val="dk1"/>
                </a:solidFill>
                <a:latin typeface="Arial"/>
                <a:ea typeface="Arial"/>
                <a:cs typeface="Arial"/>
                <a:sym typeface="Arial"/>
              </a:rPr>
              <a:t>p </a:t>
            </a:r>
            <a:r>
              <a:rPr b="0" i="0" lang="en-US" sz="14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the proposition that is true when exactly one of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true and is false otherwise. 		</a:t>
            </a:r>
            <a:endParaRPr/>
          </a:p>
        </p:txBody>
      </p:sp>
      <p:pic>
        <p:nvPicPr>
          <p:cNvPr id="472" name="Google Shape;472;p57"/>
          <p:cNvPicPr preferRelativeResize="0"/>
          <p:nvPr/>
        </p:nvPicPr>
        <p:blipFill rotWithShape="1">
          <a:blip r:embed="rId4">
            <a:alphaModFix/>
          </a:blip>
          <a:srcRect b="0" l="0" r="0" t="0"/>
          <a:stretch/>
        </p:blipFill>
        <p:spPr>
          <a:xfrm>
            <a:off x="8305800" y="1981200"/>
            <a:ext cx="212725" cy="228600"/>
          </a:xfrm>
          <a:prstGeom prst="rect">
            <a:avLst/>
          </a:prstGeom>
          <a:noFill/>
          <a:ln>
            <a:noFill/>
          </a:ln>
        </p:spPr>
      </p:pic>
      <p:pic>
        <p:nvPicPr>
          <p:cNvPr id="473" name="Google Shape;473;p57"/>
          <p:cNvPicPr preferRelativeResize="0"/>
          <p:nvPr/>
        </p:nvPicPr>
        <p:blipFill rotWithShape="1">
          <a:blip r:embed="rId4">
            <a:alphaModFix/>
          </a:blip>
          <a:srcRect b="0" l="0" r="0" t="0"/>
          <a:stretch/>
        </p:blipFill>
        <p:spPr>
          <a:xfrm>
            <a:off x="8169275" y="4572000"/>
            <a:ext cx="212725" cy="228600"/>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30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Floor Functions</a:t>
            </a:r>
            <a:endParaRPr/>
          </a:p>
        </p:txBody>
      </p:sp>
      <p:sp>
        <p:nvSpPr>
          <p:cNvPr id="2634" name="Google Shape;2634;p309"/>
          <p:cNvSpPr txBox="1"/>
          <p:nvPr>
            <p:ph idx="1" type="body"/>
          </p:nvPr>
        </p:nvSpPr>
        <p:spPr>
          <a:xfrm>
            <a:off x="457200" y="1935480"/>
            <a:ext cx="8229600" cy="4389120"/>
          </a:xfrm>
          <a:prstGeom prst="rect">
            <a:avLst/>
          </a:prstGeom>
          <a:blipFill rotWithShape="1">
            <a:blip r:embed="rId3">
              <a:alphaModFix/>
            </a:blip>
            <a:stretch>
              <a:fillRect b="0" l="-1332" r="0" t="-1249"/>
            </a:stretch>
          </a:blip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4">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sp>
        <p:nvSpPr>
          <p:cNvPr id="2639" name="Google Shape;2639;p31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Ceiling Functions</a:t>
            </a:r>
            <a:endParaRPr/>
          </a:p>
        </p:txBody>
      </p:sp>
      <p:sp>
        <p:nvSpPr>
          <p:cNvPr id="2640" name="Google Shape;2640;p310"/>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Determine whether the function from R to Z is Injective OR Surjective.	</a:t>
            </a:r>
            <a:endParaRPr/>
          </a:p>
          <a:p>
            <a:pPr indent="0" lvl="0" marL="0" rtl="0" algn="l">
              <a:spcBef>
                <a:spcPts val="520"/>
              </a:spcBef>
              <a:spcAft>
                <a:spcPts val="0"/>
              </a:spcAft>
              <a:buSzPts val="2470"/>
              <a:buNone/>
            </a:pPr>
            <a:r>
              <a:rPr lang="en-US"/>
              <a:t>	ƒ(a) = ⌈ a/2 ⌉</a:t>
            </a:r>
            <a:endParaRPr/>
          </a:p>
          <a:p>
            <a:pPr indent="0" lvl="0" marL="0" rtl="0" algn="l">
              <a:spcBef>
                <a:spcPts val="520"/>
              </a:spcBef>
              <a:spcAft>
                <a:spcPts val="0"/>
              </a:spcAft>
              <a:buSzPts val="2470"/>
              <a:buNone/>
            </a:pPr>
            <a:r>
              <a:t/>
            </a:r>
            <a:endParaRPr/>
          </a:p>
          <a:p>
            <a:pPr indent="0" lvl="0" marL="0" rtl="0" algn="l">
              <a:spcBef>
                <a:spcPts val="520"/>
              </a:spcBef>
              <a:spcAft>
                <a:spcPts val="0"/>
              </a:spcAft>
              <a:buSzPts val="2470"/>
              <a:buNone/>
            </a:pPr>
            <a:r>
              <a:rPr lang="en-US"/>
              <a:t>Solution:</a:t>
            </a:r>
            <a:endParaRPr/>
          </a:p>
          <a:p>
            <a:pPr indent="-274320" lvl="0" marL="274320" rtl="0" algn="l">
              <a:spcBef>
                <a:spcPts val="520"/>
              </a:spcBef>
              <a:spcAft>
                <a:spcPts val="0"/>
              </a:spcAft>
              <a:buSzPts val="2470"/>
              <a:buChar char="⚫"/>
            </a:pPr>
            <a:r>
              <a:rPr lang="en-US"/>
              <a:t>It is Surjective (onto function). This can be shown by an example; ƒ (1) = 1, and ƒ (2) = 1.</a:t>
            </a:r>
            <a:endParaRPr/>
          </a:p>
          <a:p>
            <a:pPr indent="-117475" lvl="0" marL="274320" rtl="0" algn="l">
              <a:spcBef>
                <a:spcPts val="520"/>
              </a:spcBef>
              <a:spcAft>
                <a:spcPts val="0"/>
              </a:spcAft>
              <a:buSzPts val="2470"/>
              <a:buNone/>
            </a:pPr>
            <a:r>
              <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31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Floor and Ceiling Functions </a:t>
            </a:r>
            <a:endParaRPr/>
          </a:p>
        </p:txBody>
      </p:sp>
      <p:pic>
        <p:nvPicPr>
          <p:cNvPr descr="table26.jpg" id="2646" name="Google Shape;2646;p311"/>
          <p:cNvPicPr preferRelativeResize="0"/>
          <p:nvPr>
            <p:ph idx="1" type="body"/>
          </p:nvPr>
        </p:nvPicPr>
        <p:blipFill rotWithShape="1">
          <a:blip r:embed="rId3">
            <a:alphaModFix/>
          </a:blip>
          <a:srcRect b="0" l="0" r="0" t="0"/>
          <a:stretch/>
        </p:blipFill>
        <p:spPr>
          <a:xfrm>
            <a:off x="2133600" y="1905000"/>
            <a:ext cx="4742688" cy="4758248"/>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31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Proving Properties of Functions </a:t>
            </a:r>
            <a:endParaRPr/>
          </a:p>
        </p:txBody>
      </p:sp>
      <p:sp>
        <p:nvSpPr>
          <p:cNvPr id="2652" name="Google Shape;2652;p31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fontScale="85000" lnSpcReduction="20000"/>
          </a:bodyPr>
          <a:lstStyle/>
          <a:p>
            <a:pPr indent="-274320" lvl="0" marL="274320" rtl="0" algn="l">
              <a:spcBef>
                <a:spcPts val="0"/>
              </a:spcBef>
              <a:spcAft>
                <a:spcPts val="0"/>
              </a:spcAft>
              <a:buSzPct val="95000"/>
              <a:buNone/>
            </a:pPr>
            <a:r>
              <a:rPr b="1" lang="en-US"/>
              <a:t>   Example</a:t>
            </a:r>
            <a:r>
              <a:rPr lang="en-US"/>
              <a:t>: Prove that x is a real number, then</a:t>
            </a:r>
            <a:endParaRPr/>
          </a:p>
          <a:p>
            <a:pPr indent="-274320" lvl="0" marL="274320" rtl="0" algn="l">
              <a:spcBef>
                <a:spcPts val="442"/>
              </a:spcBef>
              <a:spcAft>
                <a:spcPts val="0"/>
              </a:spcAft>
              <a:buSzPct val="95000"/>
              <a:buNone/>
            </a:pPr>
            <a:r>
              <a:rPr lang="en-US">
                <a:latin typeface="Cambria Math"/>
                <a:ea typeface="Cambria Math"/>
                <a:cs typeface="Cambria Math"/>
                <a:sym typeface="Cambria Math"/>
              </a:rPr>
              <a:t>                          ⌊2</a:t>
            </a:r>
            <a:r>
              <a:rPr i="1" lang="en-US">
                <a:latin typeface="Cambria Math"/>
                <a:ea typeface="Cambria Math"/>
                <a:cs typeface="Cambria Math"/>
                <a:sym typeface="Cambria Math"/>
              </a:rPr>
              <a:t>x</a:t>
            </a:r>
            <a:r>
              <a:rPr lang="en-US">
                <a:latin typeface="Cambria Math"/>
                <a:ea typeface="Cambria Math"/>
                <a:cs typeface="Cambria Math"/>
                <a:sym typeface="Cambria Math"/>
              </a:rPr>
              <a:t>⌋= ⌊</a:t>
            </a:r>
            <a:r>
              <a:rPr i="1" lang="en-US">
                <a:latin typeface="Cambria Math"/>
                <a:ea typeface="Cambria Math"/>
                <a:cs typeface="Cambria Math"/>
                <a:sym typeface="Cambria Math"/>
              </a:rPr>
              <a:t>x</a:t>
            </a:r>
            <a:r>
              <a:rPr lang="en-US">
                <a:latin typeface="Cambria Math"/>
                <a:ea typeface="Cambria Math"/>
                <a:cs typeface="Cambria Math"/>
                <a:sym typeface="Cambria Math"/>
              </a:rPr>
              <a:t>⌋ + ⌊</a:t>
            </a:r>
            <a:r>
              <a:rPr i="1" lang="en-US">
                <a:latin typeface="Cambria Math"/>
                <a:ea typeface="Cambria Math"/>
                <a:cs typeface="Cambria Math"/>
                <a:sym typeface="Cambria Math"/>
              </a:rPr>
              <a:t>x</a:t>
            </a:r>
            <a:r>
              <a:rPr lang="en-US">
                <a:latin typeface="Cambria Math"/>
                <a:ea typeface="Cambria Math"/>
                <a:cs typeface="Cambria Math"/>
                <a:sym typeface="Cambria Math"/>
              </a:rPr>
              <a:t> + 1/2⌋</a:t>
            </a:r>
            <a:endParaRPr/>
          </a:p>
          <a:p>
            <a:pPr indent="-274320" lvl="0" marL="274320" rtl="0" algn="l">
              <a:spcBef>
                <a:spcPts val="442"/>
              </a:spcBef>
              <a:spcAft>
                <a:spcPts val="0"/>
              </a:spcAft>
              <a:buSzPct val="95000"/>
              <a:buNone/>
            </a:pPr>
            <a:r>
              <a:rPr b="1" lang="en-US"/>
              <a:t>    Solution</a:t>
            </a:r>
            <a:r>
              <a:rPr lang="en-US"/>
              <a:t>: Let </a:t>
            </a:r>
            <a:r>
              <a:rPr i="1" lang="en-US"/>
              <a:t>x</a:t>
            </a:r>
            <a:r>
              <a:rPr lang="en-US"/>
              <a:t> = </a:t>
            </a:r>
            <a:r>
              <a:rPr i="1" lang="en-US"/>
              <a:t>n</a:t>
            </a:r>
            <a:r>
              <a:rPr lang="en-US"/>
              <a:t> + </a:t>
            </a:r>
            <a:r>
              <a:rPr lang="en-US">
                <a:latin typeface="Cambria Math"/>
                <a:ea typeface="Cambria Math"/>
                <a:cs typeface="Cambria Math"/>
                <a:sym typeface="Cambria Math"/>
              </a:rPr>
              <a:t>ε, </a:t>
            </a:r>
            <a:r>
              <a:rPr lang="en-US"/>
              <a:t>where </a:t>
            </a:r>
            <a:r>
              <a:rPr i="1" lang="en-US"/>
              <a:t>n</a:t>
            </a:r>
            <a:r>
              <a:rPr lang="en-US"/>
              <a:t> is an integer and </a:t>
            </a:r>
            <a:r>
              <a:rPr lang="en-US">
                <a:latin typeface="Cambria Math"/>
                <a:ea typeface="Cambria Math"/>
                <a:cs typeface="Cambria Math"/>
                <a:sym typeface="Cambria Math"/>
              </a:rPr>
              <a:t>0 ≤ ε&lt; 1. </a:t>
            </a:r>
            <a:endParaRPr/>
          </a:p>
          <a:p>
            <a:pPr indent="-274320" lvl="0" marL="274320" rtl="0" algn="l">
              <a:spcBef>
                <a:spcPts val="442"/>
              </a:spcBef>
              <a:spcAft>
                <a:spcPts val="0"/>
              </a:spcAft>
              <a:buSzPct val="95000"/>
              <a:buNone/>
            </a:pPr>
            <a:r>
              <a:rPr i="1" lang="en-US">
                <a:latin typeface="Cambria Math"/>
                <a:ea typeface="Cambria Math"/>
                <a:cs typeface="Cambria Math"/>
                <a:sym typeface="Cambria Math"/>
              </a:rPr>
              <a:t>  Case 1:   </a:t>
            </a:r>
            <a:r>
              <a:rPr lang="en-US">
                <a:latin typeface="Cambria Math"/>
                <a:ea typeface="Cambria Math"/>
                <a:cs typeface="Cambria Math"/>
                <a:sym typeface="Cambria Math"/>
              </a:rPr>
              <a:t> ε &lt; ½</a:t>
            </a:r>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2</a:t>
            </a:r>
            <a:r>
              <a:rPr i="1" lang="en-US">
                <a:latin typeface="Cambria Math"/>
                <a:ea typeface="Cambria Math"/>
                <a:cs typeface="Cambria Math"/>
                <a:sym typeface="Cambria Math"/>
              </a:rPr>
              <a:t>x</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 + 2ε  and  ⌊2</a:t>
            </a:r>
            <a:r>
              <a:rPr i="1" lang="en-US">
                <a:latin typeface="Cambria Math"/>
                <a:ea typeface="Cambria Math"/>
                <a:cs typeface="Cambria Math"/>
                <a:sym typeface="Cambria Math"/>
              </a:rPr>
              <a:t>x</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 since 0 ≤</a:t>
            </a:r>
            <a:r>
              <a:rPr lang="en-US"/>
              <a:t> </a:t>
            </a:r>
            <a:r>
              <a:rPr lang="en-US">
                <a:latin typeface="Cambria Math"/>
                <a:ea typeface="Cambria Math"/>
                <a:cs typeface="Cambria Math"/>
                <a:sym typeface="Cambria Math"/>
              </a:rPr>
              <a:t>2ε&lt; 1.</a:t>
            </a:r>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+ 1/2⌋ = </a:t>
            </a:r>
            <a:r>
              <a:rPr i="1" lang="en-US">
                <a:latin typeface="Cambria Math"/>
                <a:ea typeface="Cambria Math"/>
                <a:cs typeface="Cambria Math"/>
                <a:sym typeface="Cambria Math"/>
              </a:rPr>
              <a:t>n,</a:t>
            </a:r>
            <a:r>
              <a:rPr lang="en-US">
                <a:latin typeface="Cambria Math"/>
                <a:ea typeface="Cambria Math"/>
                <a:cs typeface="Cambria Math"/>
                <a:sym typeface="Cambria Math"/>
              </a:rPr>
              <a:t> since</a:t>
            </a:r>
            <a:r>
              <a:rPr i="1" lang="en-US">
                <a:latin typeface="Cambria Math"/>
                <a:ea typeface="Cambria Math"/>
                <a:cs typeface="Cambria Math"/>
                <a:sym typeface="Cambria Math"/>
              </a:rPr>
              <a:t> x</a:t>
            </a:r>
            <a:r>
              <a:rPr lang="en-US">
                <a:latin typeface="Cambria Math"/>
                <a:ea typeface="Cambria Math"/>
                <a:cs typeface="Cambria Math"/>
                <a:sym typeface="Cambria Math"/>
              </a:rPr>
              <a:t> + ½ = </a:t>
            </a:r>
            <a:r>
              <a:rPr i="1" lang="en-US">
                <a:latin typeface="Cambria Math"/>
                <a:ea typeface="Cambria Math"/>
                <a:cs typeface="Cambria Math"/>
                <a:sym typeface="Cambria Math"/>
              </a:rPr>
              <a:t>n</a:t>
            </a:r>
            <a:r>
              <a:rPr lang="en-US">
                <a:latin typeface="Cambria Math"/>
                <a:ea typeface="Cambria Math"/>
                <a:cs typeface="Cambria Math"/>
                <a:sym typeface="Cambria Math"/>
              </a:rPr>
              <a:t> + (1/2 + ε ) and 0 ≤</a:t>
            </a:r>
            <a:r>
              <a:rPr lang="en-US"/>
              <a:t> ½ +</a:t>
            </a:r>
            <a:r>
              <a:rPr lang="en-US">
                <a:latin typeface="Cambria Math"/>
                <a:ea typeface="Cambria Math"/>
                <a:cs typeface="Cambria Math"/>
                <a:sym typeface="Cambria Math"/>
              </a:rPr>
              <a:t>ε &lt; 1. </a:t>
            </a:r>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Hence, ⌊2</a:t>
            </a:r>
            <a:r>
              <a:rPr i="1" lang="en-US">
                <a:latin typeface="Cambria Math"/>
                <a:ea typeface="Cambria Math"/>
                <a:cs typeface="Cambria Math"/>
                <a:sym typeface="Cambria Math"/>
              </a:rPr>
              <a:t>x</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 </a:t>
            </a:r>
            <a:r>
              <a:rPr lang="en-US"/>
              <a:t>and </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 ⌊</a:t>
            </a:r>
            <a:r>
              <a:rPr i="1" lang="en-US">
                <a:latin typeface="Cambria Math"/>
                <a:ea typeface="Cambria Math"/>
                <a:cs typeface="Cambria Math"/>
                <a:sym typeface="Cambria Math"/>
              </a:rPr>
              <a:t>x</a:t>
            </a:r>
            <a:r>
              <a:rPr lang="en-US">
                <a:latin typeface="Cambria Math"/>
                <a:ea typeface="Cambria Math"/>
                <a:cs typeface="Cambria Math"/>
                <a:sym typeface="Cambria Math"/>
              </a:rPr>
              <a:t> + 1/2⌋ = </a:t>
            </a:r>
            <a:r>
              <a:rPr i="1" lang="en-US">
                <a:latin typeface="Cambria Math"/>
                <a:ea typeface="Cambria Math"/>
                <a:cs typeface="Cambria Math"/>
                <a:sym typeface="Cambria Math"/>
              </a:rPr>
              <a:t>n</a:t>
            </a:r>
            <a:r>
              <a:rPr lang="en-US">
                <a:latin typeface="Cambria Math"/>
                <a:ea typeface="Cambria Math"/>
                <a:cs typeface="Cambria Math"/>
                <a:sym typeface="Cambria Math"/>
              </a:rPr>
              <a:t> + </a:t>
            </a:r>
            <a:r>
              <a:rPr i="1" lang="en-US">
                <a:latin typeface="Cambria Math"/>
                <a:ea typeface="Cambria Math"/>
                <a:cs typeface="Cambria Math"/>
                <a:sym typeface="Cambria Math"/>
              </a:rPr>
              <a:t>n</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a:t>
            </a:r>
            <a:endParaRPr/>
          </a:p>
          <a:p>
            <a:pPr indent="-274320" lvl="0" marL="274320" rtl="0" algn="l">
              <a:spcBef>
                <a:spcPts val="442"/>
              </a:spcBef>
              <a:spcAft>
                <a:spcPts val="0"/>
              </a:spcAft>
              <a:buSzPct val="95000"/>
              <a:buNone/>
            </a:pPr>
            <a:r>
              <a:rPr lang="en-US">
                <a:latin typeface="Cambria Math"/>
                <a:ea typeface="Cambria Math"/>
                <a:cs typeface="Cambria Math"/>
                <a:sym typeface="Cambria Math"/>
              </a:rPr>
              <a:t>  </a:t>
            </a:r>
            <a:r>
              <a:rPr i="1" lang="en-US">
                <a:latin typeface="Cambria Math"/>
                <a:ea typeface="Cambria Math"/>
                <a:cs typeface="Cambria Math"/>
                <a:sym typeface="Cambria Math"/>
              </a:rPr>
              <a:t>Case 2:     </a:t>
            </a:r>
            <a:r>
              <a:rPr lang="en-US">
                <a:latin typeface="Cambria Math"/>
                <a:ea typeface="Cambria Math"/>
                <a:cs typeface="Cambria Math"/>
                <a:sym typeface="Cambria Math"/>
              </a:rPr>
              <a:t> ε ≥ ½ </a:t>
            </a:r>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2</a:t>
            </a:r>
            <a:r>
              <a:rPr i="1" lang="en-US">
                <a:latin typeface="Cambria Math"/>
                <a:ea typeface="Cambria Math"/>
                <a:cs typeface="Cambria Math"/>
                <a:sym typeface="Cambria Math"/>
              </a:rPr>
              <a:t>x</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 + 2ε =  (2</a:t>
            </a:r>
            <a:r>
              <a:rPr i="1" lang="en-US">
                <a:latin typeface="Cambria Math"/>
                <a:ea typeface="Cambria Math"/>
                <a:cs typeface="Cambria Math"/>
                <a:sym typeface="Cambria Math"/>
              </a:rPr>
              <a:t>n</a:t>
            </a:r>
            <a:r>
              <a:rPr lang="en-US">
                <a:latin typeface="Cambria Math"/>
                <a:ea typeface="Cambria Math"/>
                <a:cs typeface="Cambria Math"/>
                <a:sym typeface="Cambria Math"/>
              </a:rPr>
              <a:t> + 1) +(2ε  − 1)  and ⌊2</a:t>
            </a:r>
            <a:r>
              <a:rPr i="1" lang="en-US">
                <a:latin typeface="Cambria Math"/>
                <a:ea typeface="Cambria Math"/>
                <a:cs typeface="Cambria Math"/>
                <a:sym typeface="Cambria Math"/>
              </a:rPr>
              <a:t>x</a:t>
            </a:r>
            <a:r>
              <a:rPr lang="en-US">
                <a:latin typeface="Cambria Math"/>
                <a:ea typeface="Cambria Math"/>
                <a:cs typeface="Cambria Math"/>
                <a:sym typeface="Cambria Math"/>
              </a:rPr>
              <a:t>⌋ =2</a:t>
            </a:r>
            <a:r>
              <a:rPr i="1" lang="en-US">
                <a:latin typeface="Cambria Math"/>
                <a:ea typeface="Cambria Math"/>
                <a:cs typeface="Cambria Math"/>
                <a:sym typeface="Cambria Math"/>
              </a:rPr>
              <a:t>n</a:t>
            </a:r>
            <a:r>
              <a:rPr lang="en-US">
                <a:latin typeface="Cambria Math"/>
                <a:ea typeface="Cambria Math"/>
                <a:cs typeface="Cambria Math"/>
                <a:sym typeface="Cambria Math"/>
              </a:rPr>
              <a:t> + 1,                     since 0 ≤ 2 ε - 1&lt; 1. </a:t>
            </a:r>
            <a:endParaRPr>
              <a:latin typeface="Cambria Math"/>
              <a:ea typeface="Cambria Math"/>
              <a:cs typeface="Cambria Math"/>
              <a:sym typeface="Cambria Math"/>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+ 1/2⌋ = ⌊ </a:t>
            </a:r>
            <a:r>
              <a:rPr i="1" lang="en-US">
                <a:latin typeface="Cambria Math"/>
                <a:ea typeface="Cambria Math"/>
                <a:cs typeface="Cambria Math"/>
                <a:sym typeface="Cambria Math"/>
              </a:rPr>
              <a:t>n</a:t>
            </a:r>
            <a:r>
              <a:rPr lang="en-US">
                <a:latin typeface="Cambria Math"/>
                <a:ea typeface="Cambria Math"/>
                <a:cs typeface="Cambria Math"/>
                <a:sym typeface="Cambria Math"/>
              </a:rPr>
              <a:t> + (1/2 + ε)⌋ = ⌊ </a:t>
            </a:r>
            <a:r>
              <a:rPr i="1" lang="en-US">
                <a:latin typeface="Cambria Math"/>
                <a:ea typeface="Cambria Math"/>
                <a:cs typeface="Cambria Math"/>
                <a:sym typeface="Cambria Math"/>
              </a:rPr>
              <a:t>n</a:t>
            </a:r>
            <a:r>
              <a:rPr lang="en-US">
                <a:latin typeface="Cambria Math"/>
                <a:ea typeface="Cambria Math"/>
                <a:cs typeface="Cambria Math"/>
                <a:sym typeface="Cambria Math"/>
              </a:rPr>
              <a:t> + 1 +  (ε – 1/2)⌋ = </a:t>
            </a:r>
            <a:r>
              <a:rPr i="1" lang="en-US">
                <a:latin typeface="Cambria Math"/>
                <a:ea typeface="Cambria Math"/>
                <a:cs typeface="Cambria Math"/>
                <a:sym typeface="Cambria Math"/>
              </a:rPr>
              <a:t>n</a:t>
            </a:r>
            <a:r>
              <a:rPr lang="en-US">
                <a:latin typeface="Cambria Math"/>
                <a:ea typeface="Cambria Math"/>
                <a:cs typeface="Cambria Math"/>
                <a:sym typeface="Cambria Math"/>
              </a:rPr>
              <a:t> + 1 since       0 ≤ ε – 1/2&lt; 1. </a:t>
            </a:r>
            <a:endParaRPr/>
          </a:p>
          <a:p>
            <a:pPr indent="-246888" lvl="1" marL="640080" rtl="0" algn="l">
              <a:spcBef>
                <a:spcPts val="408"/>
              </a:spcBef>
              <a:spcAft>
                <a:spcPts val="0"/>
              </a:spcAft>
              <a:buSzPct val="85000"/>
              <a:buChar char="⚫"/>
            </a:pPr>
            <a:r>
              <a:rPr lang="en-US">
                <a:latin typeface="Cambria Math"/>
                <a:ea typeface="Cambria Math"/>
                <a:cs typeface="Cambria Math"/>
                <a:sym typeface="Cambria Math"/>
              </a:rPr>
              <a:t>Hence,  ⌊2</a:t>
            </a:r>
            <a:r>
              <a:rPr i="1" lang="en-US">
                <a:latin typeface="Cambria Math"/>
                <a:ea typeface="Cambria Math"/>
                <a:cs typeface="Cambria Math"/>
                <a:sym typeface="Cambria Math"/>
              </a:rPr>
              <a:t>x</a:t>
            </a:r>
            <a:r>
              <a:rPr lang="en-US">
                <a:latin typeface="Cambria Math"/>
                <a:ea typeface="Cambria Math"/>
                <a:cs typeface="Cambria Math"/>
                <a:sym typeface="Cambria Math"/>
              </a:rPr>
              <a:t>⌋ = 2</a:t>
            </a:r>
            <a:r>
              <a:rPr i="1" lang="en-US">
                <a:latin typeface="Cambria Math"/>
                <a:ea typeface="Cambria Math"/>
                <a:cs typeface="Cambria Math"/>
                <a:sym typeface="Cambria Math"/>
              </a:rPr>
              <a:t>n</a:t>
            </a:r>
            <a:r>
              <a:rPr lang="en-US">
                <a:latin typeface="Cambria Math"/>
                <a:ea typeface="Cambria Math"/>
                <a:cs typeface="Cambria Math"/>
                <a:sym typeface="Cambria Math"/>
              </a:rPr>
              <a:t> + 1 </a:t>
            </a:r>
            <a:r>
              <a:rPr lang="en-US"/>
              <a:t>and </a:t>
            </a:r>
            <a:r>
              <a:rPr lang="en-US">
                <a:latin typeface="Cambria Math"/>
                <a:ea typeface="Cambria Math"/>
                <a:cs typeface="Cambria Math"/>
                <a:sym typeface="Cambria Math"/>
              </a:rPr>
              <a:t>⌊</a:t>
            </a:r>
            <a:r>
              <a:rPr i="1" lang="en-US">
                <a:latin typeface="Cambria Math"/>
                <a:ea typeface="Cambria Math"/>
                <a:cs typeface="Cambria Math"/>
                <a:sym typeface="Cambria Math"/>
              </a:rPr>
              <a:t>x</a:t>
            </a:r>
            <a:r>
              <a:rPr lang="en-US">
                <a:latin typeface="Cambria Math"/>
                <a:ea typeface="Cambria Math"/>
                <a:cs typeface="Cambria Math"/>
                <a:sym typeface="Cambria Math"/>
              </a:rPr>
              <a:t>⌋ + ⌊</a:t>
            </a:r>
            <a:r>
              <a:rPr i="1" lang="en-US">
                <a:latin typeface="Cambria Math"/>
                <a:ea typeface="Cambria Math"/>
                <a:cs typeface="Cambria Math"/>
                <a:sym typeface="Cambria Math"/>
              </a:rPr>
              <a:t>x</a:t>
            </a:r>
            <a:r>
              <a:rPr lang="en-US">
                <a:latin typeface="Cambria Math"/>
                <a:ea typeface="Cambria Math"/>
                <a:cs typeface="Cambria Math"/>
                <a:sym typeface="Cambria Math"/>
              </a:rPr>
              <a:t> + 1/2⌋ = </a:t>
            </a:r>
            <a:r>
              <a:rPr i="1" lang="en-US">
                <a:latin typeface="Cambria Math"/>
                <a:ea typeface="Cambria Math"/>
                <a:cs typeface="Cambria Math"/>
                <a:sym typeface="Cambria Math"/>
              </a:rPr>
              <a:t>n</a:t>
            </a:r>
            <a:r>
              <a:rPr lang="en-US">
                <a:latin typeface="Cambria Math"/>
                <a:ea typeface="Cambria Math"/>
                <a:cs typeface="Cambria Math"/>
                <a:sym typeface="Cambria Math"/>
              </a:rPr>
              <a:t> + (</a:t>
            </a:r>
            <a:r>
              <a:rPr i="1" lang="en-US">
                <a:latin typeface="Cambria Math"/>
                <a:ea typeface="Cambria Math"/>
                <a:cs typeface="Cambria Math"/>
                <a:sym typeface="Cambria Math"/>
              </a:rPr>
              <a:t>n</a:t>
            </a:r>
            <a:r>
              <a:rPr lang="en-US">
                <a:latin typeface="Cambria Math"/>
                <a:ea typeface="Cambria Math"/>
                <a:cs typeface="Cambria Math"/>
                <a:sym typeface="Cambria Math"/>
              </a:rPr>
              <a:t> + 1)  = 2</a:t>
            </a:r>
            <a:r>
              <a:rPr i="1" lang="en-US">
                <a:latin typeface="Cambria Math"/>
                <a:ea typeface="Cambria Math"/>
                <a:cs typeface="Cambria Math"/>
                <a:sym typeface="Cambria Math"/>
              </a:rPr>
              <a:t>n</a:t>
            </a:r>
            <a:r>
              <a:rPr lang="en-US">
                <a:latin typeface="Cambria Math"/>
                <a:ea typeface="Cambria Math"/>
                <a:cs typeface="Cambria Math"/>
                <a:sym typeface="Cambria Math"/>
              </a:rPr>
              <a:t> + 1.           </a:t>
            </a:r>
            <a:endParaRPr/>
          </a:p>
        </p:txBody>
      </p:sp>
      <p:sp>
        <p:nvSpPr>
          <p:cNvPr id="2653" name="Google Shape;2653;p312"/>
          <p:cNvSpPr/>
          <p:nvPr/>
        </p:nvSpPr>
        <p:spPr>
          <a:xfrm flipH="1" rot="-5400000">
            <a:off x="8458200" y="5791200"/>
            <a:ext cx="152400" cy="152400"/>
          </a:xfrm>
          <a:prstGeom prst="triangle">
            <a:avLst>
              <a:gd fmla="val 50000" name="adj"/>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31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Factorial Function </a:t>
            </a:r>
            <a:endParaRPr/>
          </a:p>
        </p:txBody>
      </p:sp>
      <p:sp>
        <p:nvSpPr>
          <p:cNvPr id="2659" name="Google Shape;2659;p31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  </a:t>
            </a:r>
            <a:r>
              <a:rPr lang="en-US"/>
              <a:t>f:</a:t>
            </a:r>
            <a:r>
              <a:rPr b="1" lang="en-US"/>
              <a:t> N </a:t>
            </a:r>
            <a:r>
              <a:rPr b="1" lang="en-US">
                <a:latin typeface="Cambria Math"/>
                <a:ea typeface="Cambria Math"/>
                <a:cs typeface="Cambria Math"/>
                <a:sym typeface="Cambria Math"/>
              </a:rPr>
              <a:t>→</a:t>
            </a:r>
            <a:r>
              <a:rPr b="1" lang="en-US"/>
              <a:t> Z</a:t>
            </a:r>
            <a:r>
              <a:rPr b="1" baseline="30000" lang="en-US"/>
              <a:t>+</a:t>
            </a:r>
            <a:r>
              <a:rPr b="1" lang="en-US"/>
              <a:t> , </a:t>
            </a:r>
            <a:r>
              <a:rPr lang="en-US"/>
              <a:t>denoted by </a:t>
            </a:r>
            <a:r>
              <a:rPr i="1" lang="en-US"/>
              <a:t>f</a:t>
            </a:r>
            <a:r>
              <a:rPr lang="en-US"/>
              <a:t>(</a:t>
            </a:r>
            <a:r>
              <a:rPr i="1" lang="en-US"/>
              <a:t>n</a:t>
            </a:r>
            <a:r>
              <a:rPr lang="en-US"/>
              <a:t>) = </a:t>
            </a:r>
            <a:r>
              <a:rPr i="1" lang="en-US"/>
              <a:t>n</a:t>
            </a:r>
            <a:r>
              <a:rPr lang="en-US"/>
              <a:t>! is the product of the first </a:t>
            </a:r>
            <a:r>
              <a:rPr i="1" lang="en-US"/>
              <a:t>n</a:t>
            </a:r>
            <a:r>
              <a:rPr lang="en-US"/>
              <a:t> positive integers when </a:t>
            </a:r>
            <a:r>
              <a:rPr i="1" lang="en-US"/>
              <a:t>n</a:t>
            </a:r>
            <a:r>
              <a:rPr lang="en-US"/>
              <a:t> is a nonnegative integer.</a:t>
            </a:r>
            <a:endParaRPr baseline="30000"/>
          </a:p>
          <a:p>
            <a:pPr indent="-274320" lvl="0" marL="274320" rtl="0" algn="l">
              <a:spcBef>
                <a:spcPts val="560"/>
              </a:spcBef>
              <a:spcAft>
                <a:spcPts val="0"/>
              </a:spcAft>
              <a:buSzPts val="2660"/>
              <a:buNone/>
            </a:pPr>
            <a:r>
              <a:t/>
            </a:r>
            <a:endParaRPr baseline="30000" sz="2800">
              <a:latin typeface="Cambria Math"/>
              <a:ea typeface="Cambria Math"/>
              <a:cs typeface="Cambria Math"/>
              <a:sym typeface="Cambria Math"/>
            </a:endParaRPr>
          </a:p>
          <a:p>
            <a:pPr indent="-274320" lvl="0" marL="274320" rtl="0" algn="l">
              <a:spcBef>
                <a:spcPts val="560"/>
              </a:spcBef>
              <a:spcAft>
                <a:spcPts val="0"/>
              </a:spcAft>
              <a:buSzPts val="2660"/>
              <a:buNone/>
            </a:pPr>
            <a:r>
              <a:rPr baseline="30000" lang="en-US" sz="2800">
                <a:latin typeface="Cambria Math"/>
                <a:ea typeface="Cambria Math"/>
                <a:cs typeface="Cambria Math"/>
                <a:sym typeface="Cambria Math"/>
              </a:rPr>
              <a:t>        </a:t>
            </a:r>
            <a:r>
              <a:rPr baseline="30000" i="1" lang="en-US" sz="2800"/>
              <a:t>f</a:t>
            </a:r>
            <a:r>
              <a:rPr baseline="30000" lang="en-US" sz="2800"/>
              <a:t>(</a:t>
            </a:r>
            <a:r>
              <a:rPr baseline="30000" i="1" lang="en-US" sz="2800"/>
              <a:t>n</a:t>
            </a:r>
            <a:r>
              <a:rPr baseline="30000" lang="en-US" sz="2800"/>
              <a:t>)</a:t>
            </a:r>
            <a:r>
              <a:rPr baseline="30000" lang="en-US" sz="2800">
                <a:latin typeface="Cambria Math"/>
                <a:ea typeface="Cambria Math"/>
                <a:cs typeface="Cambria Math"/>
                <a:sym typeface="Cambria Math"/>
              </a:rPr>
              <a:t> = 1 ∙ 2 ∙∙∙ (</a:t>
            </a:r>
            <a:r>
              <a:rPr baseline="30000" i="1" lang="en-US" sz="2800"/>
              <a:t>n</a:t>
            </a:r>
            <a:r>
              <a:rPr baseline="30000" lang="en-US" sz="2800">
                <a:latin typeface="Cambria Math"/>
                <a:ea typeface="Cambria Math"/>
                <a:cs typeface="Cambria Math"/>
                <a:sym typeface="Cambria Math"/>
              </a:rPr>
              <a:t> – 1) ∙ </a:t>
            </a:r>
            <a:r>
              <a:rPr baseline="30000" i="1" lang="en-US" sz="2800"/>
              <a:t>n,</a:t>
            </a:r>
            <a:r>
              <a:rPr baseline="30000" lang="en-US" sz="2800">
                <a:latin typeface="Cambria Math"/>
                <a:ea typeface="Cambria Math"/>
                <a:cs typeface="Cambria Math"/>
                <a:sym typeface="Cambria Math"/>
              </a:rPr>
              <a:t>         </a:t>
            </a:r>
            <a:r>
              <a:rPr baseline="30000" i="1" lang="en-US" sz="2800"/>
              <a:t>f</a:t>
            </a:r>
            <a:r>
              <a:rPr baseline="30000" lang="en-US" sz="2800">
                <a:latin typeface="Cambria Math"/>
                <a:ea typeface="Cambria Math"/>
                <a:cs typeface="Cambria Math"/>
                <a:sym typeface="Cambria Math"/>
              </a:rPr>
              <a:t>(0)  = 0! = 1</a:t>
            </a:r>
            <a:endParaRPr baseline="30000" sz="2800">
              <a:latin typeface="Cambria Math"/>
              <a:ea typeface="Cambria Math"/>
              <a:cs typeface="Cambria Math"/>
              <a:sym typeface="Cambria Math"/>
            </a:endParaRPr>
          </a:p>
          <a:p>
            <a:pPr indent="-274320" lvl="0" marL="274320" rtl="0" algn="l">
              <a:spcBef>
                <a:spcPts val="560"/>
              </a:spcBef>
              <a:spcAft>
                <a:spcPts val="0"/>
              </a:spcAft>
              <a:buSzPts val="2660"/>
              <a:buNone/>
            </a:pPr>
            <a:r>
              <a:rPr baseline="30000" lang="en-US" sz="2800">
                <a:latin typeface="Cambria Math"/>
                <a:ea typeface="Cambria Math"/>
                <a:cs typeface="Cambria Math"/>
                <a:sym typeface="Cambria Math"/>
              </a:rPr>
              <a:t> </a:t>
            </a:r>
            <a:r>
              <a:rPr lang="en-US" sz="2800">
                <a:latin typeface="Cambria Math"/>
                <a:ea typeface="Cambria Math"/>
                <a:cs typeface="Cambria Math"/>
                <a:sym typeface="Cambria Math"/>
              </a:rPr>
              <a:t>  </a:t>
            </a:r>
            <a:r>
              <a:rPr b="1" lang="en-US" sz="2800"/>
              <a:t>Examples:</a:t>
            </a:r>
            <a:endParaRPr/>
          </a:p>
          <a:p>
            <a:pPr indent="-274320" lvl="0" marL="274320" rtl="0" algn="l">
              <a:spcBef>
                <a:spcPts val="560"/>
              </a:spcBef>
              <a:spcAft>
                <a:spcPts val="0"/>
              </a:spcAft>
              <a:buSzPts val="2660"/>
              <a:buNone/>
            </a:pPr>
            <a:r>
              <a:rPr b="1" lang="en-US" sz="2800">
                <a:latin typeface="Cambria Math"/>
                <a:ea typeface="Cambria Math"/>
                <a:cs typeface="Cambria Math"/>
                <a:sym typeface="Cambria Math"/>
              </a:rPr>
              <a:t>      </a:t>
            </a:r>
            <a:r>
              <a:rPr baseline="30000" i="1" lang="en-US" sz="2800"/>
              <a:t>f</a:t>
            </a:r>
            <a:r>
              <a:rPr baseline="30000" lang="en-US" sz="2800">
                <a:latin typeface="Cambria Math"/>
                <a:ea typeface="Cambria Math"/>
                <a:cs typeface="Cambria Math"/>
                <a:sym typeface="Cambria Math"/>
              </a:rPr>
              <a:t>(1) = 1!  = 1</a:t>
            </a:r>
            <a:endParaRPr/>
          </a:p>
          <a:p>
            <a:pPr indent="-274320" lvl="0" marL="274320" rtl="0" algn="l">
              <a:spcBef>
                <a:spcPts val="560"/>
              </a:spcBef>
              <a:spcAft>
                <a:spcPts val="0"/>
              </a:spcAft>
              <a:buSzPts val="2660"/>
              <a:buNone/>
            </a:pPr>
            <a:r>
              <a:rPr baseline="30000" lang="en-US" sz="2800">
                <a:latin typeface="Cambria Math"/>
                <a:ea typeface="Cambria Math"/>
                <a:cs typeface="Cambria Math"/>
                <a:sym typeface="Cambria Math"/>
              </a:rPr>
              <a:t>        </a:t>
            </a:r>
            <a:r>
              <a:rPr baseline="30000" i="1" lang="en-US" sz="2800"/>
              <a:t>f</a:t>
            </a:r>
            <a:r>
              <a:rPr baseline="30000" lang="en-US" sz="2800">
                <a:latin typeface="Cambria Math"/>
                <a:ea typeface="Cambria Math"/>
                <a:cs typeface="Cambria Math"/>
                <a:sym typeface="Cambria Math"/>
              </a:rPr>
              <a:t>(2) = 2! =  1 ∙ 2 = 2</a:t>
            </a:r>
            <a:endParaRPr baseline="30000" sz="2800">
              <a:latin typeface="Cambria Math"/>
              <a:ea typeface="Cambria Math"/>
              <a:cs typeface="Cambria Math"/>
              <a:sym typeface="Cambria Math"/>
            </a:endParaRPr>
          </a:p>
          <a:p>
            <a:pPr indent="-274320" lvl="0" marL="274320" rtl="0" algn="l">
              <a:spcBef>
                <a:spcPts val="560"/>
              </a:spcBef>
              <a:spcAft>
                <a:spcPts val="0"/>
              </a:spcAft>
              <a:buSzPts val="2660"/>
              <a:buNone/>
            </a:pPr>
            <a:r>
              <a:rPr baseline="30000" lang="en-US" sz="2800">
                <a:latin typeface="Cambria Math"/>
                <a:ea typeface="Cambria Math"/>
                <a:cs typeface="Cambria Math"/>
                <a:sym typeface="Cambria Math"/>
              </a:rPr>
              <a:t>       </a:t>
            </a:r>
            <a:r>
              <a:rPr baseline="30000" i="1" lang="en-US" sz="2800"/>
              <a:t>f</a:t>
            </a:r>
            <a:r>
              <a:rPr baseline="30000" lang="en-US" sz="2800">
                <a:latin typeface="Cambria Math"/>
                <a:ea typeface="Cambria Math"/>
                <a:cs typeface="Cambria Math"/>
                <a:sym typeface="Cambria Math"/>
              </a:rPr>
              <a:t>(6)  = 6! =  1 ∙ 2 ∙ 3∙ 4∙ 5</a:t>
            </a:r>
            <a:r>
              <a:rPr lang="en-US" sz="2800">
                <a:latin typeface="Cambria Math"/>
                <a:ea typeface="Cambria Math"/>
                <a:cs typeface="Cambria Math"/>
                <a:sym typeface="Cambria Math"/>
              </a:rPr>
              <a:t> </a:t>
            </a:r>
            <a:r>
              <a:rPr baseline="30000" lang="en-US" sz="2800">
                <a:latin typeface="Cambria Math"/>
                <a:ea typeface="Cambria Math"/>
                <a:cs typeface="Cambria Math"/>
                <a:sym typeface="Cambria Math"/>
              </a:rPr>
              <a:t>∙ 6 = 720</a:t>
            </a:r>
            <a:endParaRPr/>
          </a:p>
          <a:p>
            <a:pPr indent="-274320" lvl="0" marL="274320" rtl="0" algn="l">
              <a:spcBef>
                <a:spcPts val="560"/>
              </a:spcBef>
              <a:spcAft>
                <a:spcPts val="0"/>
              </a:spcAft>
              <a:buSzPts val="2660"/>
              <a:buNone/>
            </a:pPr>
            <a:r>
              <a:rPr baseline="30000" lang="en-US" sz="2800">
                <a:latin typeface="Cambria Math"/>
                <a:ea typeface="Cambria Math"/>
                <a:cs typeface="Cambria Math"/>
                <a:sym typeface="Cambria Math"/>
              </a:rPr>
              <a:t>       </a:t>
            </a:r>
            <a:r>
              <a:rPr baseline="30000" i="1" lang="en-US" sz="2800"/>
              <a:t>f</a:t>
            </a:r>
            <a:r>
              <a:rPr baseline="30000" lang="en-US" sz="2800">
                <a:latin typeface="Cambria Math"/>
                <a:ea typeface="Cambria Math"/>
                <a:cs typeface="Cambria Math"/>
                <a:sym typeface="Cambria Math"/>
              </a:rPr>
              <a:t>(20) = 2,432,902,008,176,640,000.</a:t>
            </a:r>
            <a:endParaRPr sz="2800">
              <a:latin typeface="Cambria Math"/>
              <a:ea typeface="Cambria Math"/>
              <a:cs typeface="Cambria Math"/>
              <a:sym typeface="Cambria Math"/>
            </a:endParaRPr>
          </a:p>
        </p:txBody>
      </p:sp>
      <p:sp>
        <p:nvSpPr>
          <p:cNvPr id="2660" name="Google Shape;2660;p313"/>
          <p:cNvSpPr txBox="1"/>
          <p:nvPr/>
        </p:nvSpPr>
        <p:spPr>
          <a:xfrm>
            <a:off x="5867400" y="4114800"/>
            <a:ext cx="29718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Stirling’s Formula:</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onstantia"/>
              <a:ea typeface="Constantia"/>
              <a:cs typeface="Constantia"/>
              <a:sym typeface="Constantia"/>
            </a:endParaRPr>
          </a:p>
        </p:txBody>
      </p:sp>
      <p:pic>
        <p:nvPicPr>
          <p:cNvPr descr="addin_tmp.png" id="2661" name="Google Shape;2661;p313"/>
          <p:cNvPicPr preferRelativeResize="0"/>
          <p:nvPr/>
        </p:nvPicPr>
        <p:blipFill rotWithShape="1">
          <a:blip r:embed="rId3">
            <a:alphaModFix/>
          </a:blip>
          <a:srcRect b="0" l="0" r="0" t="0"/>
          <a:stretch/>
        </p:blipFill>
        <p:spPr>
          <a:xfrm>
            <a:off x="5791200" y="4572000"/>
            <a:ext cx="1908810" cy="283845"/>
          </a:xfrm>
          <a:prstGeom prst="rect">
            <a:avLst/>
          </a:prstGeom>
          <a:noFill/>
          <a:ln>
            <a:noFill/>
          </a:ln>
        </p:spPr>
      </p:pic>
      <p:pic>
        <p:nvPicPr>
          <p:cNvPr descr="addin_tmp.png" id="2662" name="Google Shape;2662;p313"/>
          <p:cNvPicPr preferRelativeResize="0"/>
          <p:nvPr/>
        </p:nvPicPr>
        <p:blipFill rotWithShape="1">
          <a:blip r:embed="rId4">
            <a:alphaModFix/>
          </a:blip>
          <a:srcRect b="0" l="0" r="0" t="0"/>
          <a:stretch/>
        </p:blipFill>
        <p:spPr>
          <a:xfrm>
            <a:off x="4876800" y="4953000"/>
            <a:ext cx="4120515" cy="255270"/>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314"/>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rtl="0" algn="ctr">
              <a:spcBef>
                <a:spcPts val="0"/>
              </a:spcBef>
              <a:spcAft>
                <a:spcPts val="0"/>
              </a:spcAft>
              <a:buClr>
                <a:srgbClr val="4CE0EA"/>
              </a:buClr>
              <a:buSzPts val="5600"/>
              <a:buFont typeface="Calibri"/>
              <a:buNone/>
            </a:pPr>
            <a:r>
              <a:rPr lang="en-US"/>
              <a:t>Relations</a:t>
            </a:r>
            <a:endParaRPr/>
          </a:p>
        </p:txBody>
      </p:sp>
      <p:sp>
        <p:nvSpPr>
          <p:cNvPr id="2668" name="Google Shape;2668;p314"/>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p>
            <a:pPr indent="0" lvl="0" marL="0" rtl="0" algn="ctr">
              <a:spcBef>
                <a:spcPts val="0"/>
              </a:spcBef>
              <a:spcAft>
                <a:spcPts val="0"/>
              </a:spcAft>
              <a:buSzPts val="2470"/>
              <a:buNone/>
            </a:pPr>
            <a:r>
              <a:rPr lang="en-US"/>
              <a:t>Chapter 9</a:t>
            </a:r>
            <a:endParaRPr/>
          </a:p>
        </p:txBody>
      </p:sp>
      <p:sp>
        <p:nvSpPr>
          <p:cNvPr id="2669" name="Google Shape;2669;p314"/>
          <p:cNvSpPr txBox="1"/>
          <p:nvPr/>
        </p:nvSpPr>
        <p:spPr>
          <a:xfrm flipH="1">
            <a:off x="5257800" y="3670013"/>
            <a:ext cx="35814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SHOAIB RAZA</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31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Chapter Summary</a:t>
            </a:r>
            <a:endParaRPr/>
          </a:p>
        </p:txBody>
      </p:sp>
      <p:sp>
        <p:nvSpPr>
          <p:cNvPr id="2675" name="Google Shape;2675;p315"/>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Relations and Their Properties</a:t>
            </a:r>
            <a:endParaRPr/>
          </a:p>
          <a:p>
            <a:pPr indent="-274320" lvl="0" marL="274320" rtl="0" algn="l">
              <a:spcBef>
                <a:spcPts val="520"/>
              </a:spcBef>
              <a:spcAft>
                <a:spcPts val="0"/>
              </a:spcAft>
              <a:buSzPts val="2470"/>
              <a:buChar char="⚫"/>
            </a:pPr>
            <a:r>
              <a:rPr lang="en-US"/>
              <a:t>Representing Relations</a:t>
            </a:r>
            <a:endParaRPr/>
          </a:p>
          <a:p>
            <a:pPr indent="-274320" lvl="0" marL="274320" rtl="0" algn="l">
              <a:spcBef>
                <a:spcPts val="520"/>
              </a:spcBef>
              <a:spcAft>
                <a:spcPts val="0"/>
              </a:spcAft>
              <a:buSzPts val="2470"/>
              <a:buChar char="⚫"/>
            </a:pPr>
            <a:r>
              <a:rPr lang="en-US"/>
              <a:t>Equivalence Relations</a:t>
            </a:r>
            <a:endParaRPr/>
          </a:p>
          <a:p>
            <a:pPr indent="-274320" lvl="0" marL="274320" rtl="0" algn="l">
              <a:spcBef>
                <a:spcPts val="520"/>
              </a:spcBef>
              <a:spcAft>
                <a:spcPts val="0"/>
              </a:spcAft>
              <a:buSzPts val="2470"/>
              <a:buChar char="⚫"/>
            </a:pPr>
            <a:r>
              <a:rPr lang="en-US"/>
              <a:t>Partial Orderings</a:t>
            </a:r>
            <a:endParaRPr/>
          </a:p>
          <a:p>
            <a:pPr indent="-246888" lvl="1" marL="640080" rtl="0" algn="l">
              <a:spcBef>
                <a:spcPts val="480"/>
              </a:spcBef>
              <a:spcAft>
                <a:spcPts val="0"/>
              </a:spcAft>
              <a:buSzPts val="2040"/>
              <a:buNone/>
            </a:pPr>
            <a:r>
              <a:t/>
            </a:r>
            <a:endParaRPr/>
          </a:p>
          <a:p>
            <a:pPr indent="-117475" lvl="0" marL="274320" rtl="0" algn="l">
              <a:spcBef>
                <a:spcPts val="520"/>
              </a:spcBef>
              <a:spcAft>
                <a:spcPts val="0"/>
              </a:spcAft>
              <a:buSzPts val="2470"/>
              <a:buNone/>
            </a:pPr>
            <a:r>
              <a:t/>
            </a:r>
            <a:endParaRPr/>
          </a:p>
          <a:p>
            <a:pPr indent="-246888" lvl="1" marL="640080" rtl="0" algn="l">
              <a:spcBef>
                <a:spcPts val="480"/>
              </a:spcBef>
              <a:spcAft>
                <a:spcPts val="0"/>
              </a:spcAft>
              <a:buSzPts val="2040"/>
              <a:buNone/>
            </a:pPr>
            <a:r>
              <a:t/>
            </a:r>
            <a:endParaRPr/>
          </a:p>
          <a:p>
            <a:pPr indent="-117475" lvl="0" marL="274320" rtl="0" algn="l">
              <a:spcBef>
                <a:spcPts val="520"/>
              </a:spcBef>
              <a:spcAft>
                <a:spcPts val="0"/>
              </a:spcAft>
              <a:buSzPts val="2470"/>
              <a:buNone/>
            </a:pPr>
            <a:r>
              <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316"/>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rtl="0" algn="r">
              <a:spcBef>
                <a:spcPts val="0"/>
              </a:spcBef>
              <a:spcAft>
                <a:spcPts val="0"/>
              </a:spcAft>
              <a:buClr>
                <a:srgbClr val="4CE0EA"/>
              </a:buClr>
              <a:buSzPts val="5600"/>
              <a:buFont typeface="Calibri"/>
              <a:buNone/>
            </a:pPr>
            <a:r>
              <a:rPr lang="en-US"/>
              <a:t>Relations and Their Properties</a:t>
            </a:r>
            <a:endParaRPr/>
          </a:p>
        </p:txBody>
      </p:sp>
      <p:sp>
        <p:nvSpPr>
          <p:cNvPr id="2681" name="Google Shape;2681;p316"/>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p>
            <a:pPr indent="0" lvl="0" marL="0" marR="45720" rtl="0" algn="r">
              <a:spcBef>
                <a:spcPts val="0"/>
              </a:spcBef>
              <a:spcAft>
                <a:spcPts val="0"/>
              </a:spcAft>
              <a:buSzPts val="2470"/>
              <a:buNone/>
            </a:pPr>
            <a:r>
              <a:rPr lang="en-US"/>
              <a:t>Section 9.1</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5" name="Shape 2685"/>
        <p:cNvGrpSpPr/>
        <p:nvPr/>
      </p:nvGrpSpPr>
      <p:grpSpPr>
        <a:xfrm>
          <a:off x="0" y="0"/>
          <a:ext cx="0" cy="0"/>
          <a:chOff x="0" y="0"/>
          <a:chExt cx="0" cy="0"/>
        </a:xfrm>
      </p:grpSpPr>
      <p:sp>
        <p:nvSpPr>
          <p:cNvPr id="2686" name="Google Shape;2686;p31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Section Summary</a:t>
            </a:r>
            <a:endParaRPr/>
          </a:p>
        </p:txBody>
      </p:sp>
      <p:sp>
        <p:nvSpPr>
          <p:cNvPr id="2687" name="Google Shape;2687;p317"/>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Relations and Functions</a:t>
            </a:r>
            <a:endParaRPr/>
          </a:p>
          <a:p>
            <a:pPr indent="-274320" lvl="0" marL="274320" rtl="0" algn="l">
              <a:spcBef>
                <a:spcPts val="520"/>
              </a:spcBef>
              <a:spcAft>
                <a:spcPts val="0"/>
              </a:spcAft>
              <a:buSzPts val="2470"/>
              <a:buChar char="⚫"/>
            </a:pPr>
            <a:r>
              <a:rPr lang="en-US"/>
              <a:t>Properties of Relations</a:t>
            </a:r>
            <a:endParaRPr/>
          </a:p>
          <a:p>
            <a:pPr indent="-246888" lvl="1" marL="640080" rtl="0" algn="l">
              <a:spcBef>
                <a:spcPts val="480"/>
              </a:spcBef>
              <a:spcAft>
                <a:spcPts val="0"/>
              </a:spcAft>
              <a:buSzPts val="2040"/>
              <a:buChar char="⚫"/>
            </a:pPr>
            <a:r>
              <a:rPr lang="en-US"/>
              <a:t>Reflexive Relations</a:t>
            </a:r>
            <a:endParaRPr/>
          </a:p>
          <a:p>
            <a:pPr indent="-246888" lvl="1" marL="640080" rtl="0" algn="l">
              <a:spcBef>
                <a:spcPts val="480"/>
              </a:spcBef>
              <a:spcAft>
                <a:spcPts val="0"/>
              </a:spcAft>
              <a:buSzPts val="2040"/>
              <a:buChar char="⚫"/>
            </a:pPr>
            <a:r>
              <a:rPr lang="en-US"/>
              <a:t>Symmetric Relations</a:t>
            </a:r>
            <a:endParaRPr/>
          </a:p>
          <a:p>
            <a:pPr indent="-246888" lvl="1" marL="640080" rtl="0" algn="l">
              <a:spcBef>
                <a:spcPts val="480"/>
              </a:spcBef>
              <a:spcAft>
                <a:spcPts val="0"/>
              </a:spcAft>
              <a:buSzPts val="2040"/>
              <a:buChar char="⚫"/>
            </a:pPr>
            <a:r>
              <a:rPr lang="en-US"/>
              <a:t>Antisymmetric Relations</a:t>
            </a:r>
            <a:endParaRPr/>
          </a:p>
          <a:p>
            <a:pPr indent="-246888" lvl="1" marL="640080" rtl="0" algn="l">
              <a:spcBef>
                <a:spcPts val="480"/>
              </a:spcBef>
              <a:spcAft>
                <a:spcPts val="0"/>
              </a:spcAft>
              <a:buSzPts val="2040"/>
              <a:buChar char="⚫"/>
            </a:pPr>
            <a:r>
              <a:rPr lang="en-US"/>
              <a:t>Transitive Relations</a:t>
            </a:r>
            <a:endParaRPr/>
          </a:p>
          <a:p>
            <a:pPr indent="-246888" lvl="1" marL="640080" rtl="0" algn="l">
              <a:spcBef>
                <a:spcPts val="480"/>
              </a:spcBef>
              <a:spcAft>
                <a:spcPts val="0"/>
              </a:spcAft>
              <a:buSzPts val="2040"/>
              <a:buChar char="⚫"/>
            </a:pPr>
            <a:r>
              <a:rPr lang="en-US"/>
              <a:t>Irreflexive Relations</a:t>
            </a:r>
            <a:endParaRPr/>
          </a:p>
          <a:p>
            <a:pPr indent="-246888" lvl="1" marL="640080" rtl="0" algn="l">
              <a:spcBef>
                <a:spcPts val="480"/>
              </a:spcBef>
              <a:spcAft>
                <a:spcPts val="0"/>
              </a:spcAft>
              <a:buSzPts val="2040"/>
              <a:buChar char="⚫"/>
            </a:pPr>
            <a:r>
              <a:rPr lang="en-US"/>
              <a:t>Asymmetric Relations</a:t>
            </a:r>
            <a:endParaRPr/>
          </a:p>
          <a:p>
            <a:pPr indent="-274320" lvl="0" marL="274320" rtl="0" algn="l">
              <a:spcBef>
                <a:spcPts val="520"/>
              </a:spcBef>
              <a:spcAft>
                <a:spcPts val="0"/>
              </a:spcAft>
              <a:buSzPts val="2470"/>
              <a:buChar char="⚫"/>
            </a:pPr>
            <a:r>
              <a:rPr lang="en-US"/>
              <a:t>Combining Relations</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318"/>
          <p:cNvSpPr txBox="1"/>
          <p:nvPr>
            <p:ph type="title"/>
          </p:nvPr>
        </p:nvSpPr>
        <p:spPr>
          <a:xfrm>
            <a:off x="457200" y="656463"/>
            <a:ext cx="8229600" cy="5151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b="1" lang="en-US"/>
              <a:t>Recall, Function is…</a:t>
            </a:r>
            <a:endParaRPr/>
          </a:p>
        </p:txBody>
      </p:sp>
      <p:sp>
        <p:nvSpPr>
          <p:cNvPr id="2693" name="Google Shape;2693;p318"/>
          <p:cNvSpPr txBox="1"/>
          <p:nvPr>
            <p:ph idx="1" type="body"/>
          </p:nvPr>
        </p:nvSpPr>
        <p:spPr>
          <a:xfrm>
            <a:off x="0" y="1295400"/>
            <a:ext cx="9144000" cy="5562600"/>
          </a:xfrm>
          <a:prstGeom prst="rect">
            <a:avLst/>
          </a:prstGeom>
          <a:noFill/>
          <a:ln>
            <a:noFill/>
          </a:ln>
        </p:spPr>
        <p:txBody>
          <a:bodyPr anchorCtr="0" anchor="t" bIns="45700" lIns="91425" spcFirstLastPara="1" rIns="91425" wrap="square" tIns="45700">
            <a:normAutofit/>
          </a:bodyPr>
          <a:lstStyle/>
          <a:p>
            <a:pPr indent="-274320" lvl="0" marL="274320" rtl="0" algn="just">
              <a:spcBef>
                <a:spcPts val="0"/>
              </a:spcBef>
              <a:spcAft>
                <a:spcPts val="0"/>
              </a:spcAft>
              <a:buSzPts val="2470"/>
              <a:buChar char="⚫"/>
            </a:pPr>
            <a:r>
              <a:rPr lang="en-US"/>
              <a:t>Let </a:t>
            </a:r>
            <a:r>
              <a:rPr b="1" lang="en-US"/>
              <a:t>A </a:t>
            </a:r>
            <a:r>
              <a:rPr lang="en-US"/>
              <a:t>and </a:t>
            </a:r>
            <a:r>
              <a:rPr b="1" lang="en-US"/>
              <a:t>B </a:t>
            </a:r>
            <a:r>
              <a:rPr lang="en-US"/>
              <a:t>be nonempty sets Function </a:t>
            </a:r>
            <a:r>
              <a:rPr b="1" i="1" lang="en-US"/>
              <a:t>f </a:t>
            </a:r>
            <a:r>
              <a:rPr lang="en-US"/>
              <a:t>from </a:t>
            </a:r>
            <a:r>
              <a:rPr b="1" lang="en-US"/>
              <a:t>A </a:t>
            </a:r>
            <a:r>
              <a:rPr lang="en-US"/>
              <a:t>to </a:t>
            </a:r>
            <a:r>
              <a:rPr b="1" lang="en-US"/>
              <a:t>B </a:t>
            </a:r>
            <a:r>
              <a:rPr lang="en-US"/>
              <a:t>is an assignment of exactly one element of </a:t>
            </a:r>
            <a:r>
              <a:rPr b="1" lang="en-US"/>
              <a:t>B </a:t>
            </a:r>
            <a:r>
              <a:rPr lang="en-US"/>
              <a:t>to each element of </a:t>
            </a:r>
            <a:r>
              <a:rPr b="1" lang="en-US"/>
              <a:t>A.</a:t>
            </a:r>
            <a:endParaRPr/>
          </a:p>
          <a:p>
            <a:pPr indent="-274320" lvl="0" marL="274320" rtl="0" algn="just">
              <a:spcBef>
                <a:spcPts val="520"/>
              </a:spcBef>
              <a:spcAft>
                <a:spcPts val="0"/>
              </a:spcAft>
              <a:buSzPts val="2470"/>
              <a:buChar char="⚫"/>
            </a:pPr>
            <a:r>
              <a:rPr lang="en-US"/>
              <a:t> By </a:t>
            </a:r>
            <a:r>
              <a:rPr b="1" lang="en-US"/>
              <a:t>defining </a:t>
            </a:r>
            <a:r>
              <a:rPr lang="en-US"/>
              <a:t>using a </a:t>
            </a:r>
            <a:r>
              <a:rPr b="1" lang="en-US"/>
              <a:t>relation</a:t>
            </a:r>
            <a:r>
              <a:rPr lang="en-US"/>
              <a:t>, a </a:t>
            </a:r>
            <a:r>
              <a:rPr b="1" lang="en-US"/>
              <a:t>function </a:t>
            </a:r>
            <a:r>
              <a:rPr lang="en-US"/>
              <a:t>from A to B contains </a:t>
            </a:r>
            <a:r>
              <a:rPr b="1" lang="en-US"/>
              <a:t>unique </a:t>
            </a:r>
            <a:r>
              <a:rPr lang="en-US"/>
              <a:t>ordered pair (a, b) for </a:t>
            </a:r>
            <a:r>
              <a:rPr b="1" lang="en-US"/>
              <a:t>every </a:t>
            </a:r>
            <a:r>
              <a:rPr lang="en-US"/>
              <a:t>element a ∈ A.</a:t>
            </a:r>
            <a:endParaRPr/>
          </a:p>
        </p:txBody>
      </p:sp>
      <p:pic>
        <p:nvPicPr>
          <p:cNvPr id="2694" name="Google Shape;2694;p318"/>
          <p:cNvPicPr preferRelativeResize="0"/>
          <p:nvPr/>
        </p:nvPicPr>
        <p:blipFill rotWithShape="1">
          <a:blip r:embed="rId3">
            <a:alphaModFix/>
          </a:blip>
          <a:srcRect b="0" l="0" r="0" t="0"/>
          <a:stretch/>
        </p:blipFill>
        <p:spPr>
          <a:xfrm>
            <a:off x="1600200" y="3048000"/>
            <a:ext cx="4419600" cy="3686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479" name="Google Shape;479;p58"/>
          <p:cNvPicPr preferRelativeResize="0"/>
          <p:nvPr>
            <p:ph idx="1" type="body"/>
          </p:nvPr>
        </p:nvPicPr>
        <p:blipFill rotWithShape="1">
          <a:blip r:embed="rId3">
            <a:alphaModFix/>
          </a:blip>
          <a:srcRect b="0" l="0" r="0" t="0"/>
          <a:stretch/>
        </p:blipFill>
        <p:spPr>
          <a:xfrm>
            <a:off x="457200" y="79375"/>
            <a:ext cx="6324600" cy="3565525"/>
          </a:xfrm>
          <a:prstGeom prst="rect">
            <a:avLst/>
          </a:prstGeom>
          <a:noFill/>
          <a:ln>
            <a:noFill/>
          </a:ln>
        </p:spPr>
      </p:pic>
      <p:sp>
        <p:nvSpPr>
          <p:cNvPr id="480" name="Google Shape;480;p5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481" name="Google Shape;481;p58"/>
          <p:cNvPicPr preferRelativeResize="0"/>
          <p:nvPr/>
        </p:nvPicPr>
        <p:blipFill rotWithShape="1">
          <a:blip r:embed="rId4">
            <a:alphaModFix/>
          </a:blip>
          <a:srcRect b="0" l="0" r="0" t="15880"/>
          <a:stretch/>
        </p:blipFill>
        <p:spPr>
          <a:xfrm>
            <a:off x="447675" y="3959225"/>
            <a:ext cx="6705600" cy="2490788"/>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sp>
        <p:nvSpPr>
          <p:cNvPr id="2699" name="Google Shape;2699;p319"/>
          <p:cNvSpPr txBox="1"/>
          <p:nvPr>
            <p:ph type="title"/>
          </p:nvPr>
        </p:nvSpPr>
        <p:spPr>
          <a:xfrm>
            <a:off x="457200" y="533400"/>
            <a:ext cx="8229600" cy="762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b="1" lang="en-US"/>
              <a:t>What is Relation?</a:t>
            </a:r>
            <a:endParaRPr/>
          </a:p>
        </p:txBody>
      </p:sp>
      <p:pic>
        <p:nvPicPr>
          <p:cNvPr id="2700" name="Google Shape;2700;p319"/>
          <p:cNvPicPr preferRelativeResize="0"/>
          <p:nvPr>
            <p:ph idx="1" type="body"/>
          </p:nvPr>
        </p:nvPicPr>
        <p:blipFill rotWithShape="1">
          <a:blip r:embed="rId3">
            <a:alphaModFix/>
          </a:blip>
          <a:srcRect b="0" l="0" r="0" t="0"/>
          <a:stretch/>
        </p:blipFill>
        <p:spPr>
          <a:xfrm>
            <a:off x="457200" y="1404937"/>
            <a:ext cx="8229600" cy="5072063"/>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320"/>
          <p:cNvSpPr txBox="1"/>
          <p:nvPr>
            <p:ph type="title"/>
          </p:nvPr>
        </p:nvSpPr>
        <p:spPr>
          <a:xfrm>
            <a:off x="533400" y="413766"/>
            <a:ext cx="8229600" cy="881634"/>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Binary Relations</a:t>
            </a:r>
            <a:endParaRPr/>
          </a:p>
        </p:txBody>
      </p:sp>
      <p:sp>
        <p:nvSpPr>
          <p:cNvPr id="2706" name="Google Shape;2706;p320"/>
          <p:cNvSpPr txBox="1"/>
          <p:nvPr>
            <p:ph idx="1" type="body"/>
          </p:nvPr>
        </p:nvSpPr>
        <p:spPr>
          <a:xfrm>
            <a:off x="457200" y="1371600"/>
            <a:ext cx="8229600" cy="4953000"/>
          </a:xfrm>
          <a:prstGeom prst="rect">
            <a:avLst/>
          </a:prstGeom>
          <a:noFill/>
          <a:ln>
            <a:noFill/>
          </a:ln>
        </p:spPr>
        <p:txBody>
          <a:bodyPr anchorCtr="0" anchor="t" bIns="45700" lIns="91425" spcFirstLastPara="1" rIns="91425" wrap="square" tIns="45700">
            <a:normAutofit fontScale="92500" lnSpcReduction="20000"/>
          </a:bodyPr>
          <a:lstStyle/>
          <a:p>
            <a:pPr indent="-274320" lvl="0" marL="274320" rtl="0" algn="l">
              <a:spcBef>
                <a:spcPts val="0"/>
              </a:spcBef>
              <a:spcAft>
                <a:spcPts val="0"/>
              </a:spcAft>
              <a:buSzPct val="95000"/>
              <a:buNone/>
            </a:pPr>
            <a:r>
              <a:rPr b="1" lang="en-US"/>
              <a:t>   Definition:</a:t>
            </a:r>
            <a:r>
              <a:rPr lang="en-US"/>
              <a:t> A </a:t>
            </a:r>
            <a:r>
              <a:rPr i="1" lang="en-US"/>
              <a:t>binary relation R</a:t>
            </a:r>
            <a:r>
              <a:rPr lang="en-US"/>
              <a:t> from a set </a:t>
            </a:r>
            <a:r>
              <a:rPr i="1" lang="en-US"/>
              <a:t>A</a:t>
            </a:r>
            <a:r>
              <a:rPr lang="en-US"/>
              <a:t> to a set </a:t>
            </a:r>
            <a:r>
              <a:rPr i="1" lang="en-US"/>
              <a:t>B</a:t>
            </a:r>
            <a:r>
              <a:rPr lang="en-US"/>
              <a:t> is a subset </a:t>
            </a:r>
            <a:r>
              <a:rPr i="1" lang="en-US"/>
              <a:t>R </a:t>
            </a:r>
            <a:r>
              <a:rPr lang="en-US">
                <a:latin typeface="Cambria Math"/>
                <a:ea typeface="Cambria Math"/>
                <a:cs typeface="Cambria Math"/>
                <a:sym typeface="Cambria Math"/>
              </a:rPr>
              <a:t>⊆</a:t>
            </a:r>
            <a:r>
              <a:rPr i="1" lang="en-US">
                <a:latin typeface="Cambria Math"/>
                <a:ea typeface="Cambria Math"/>
                <a:cs typeface="Cambria Math"/>
                <a:sym typeface="Cambria Math"/>
              </a:rPr>
              <a:t> A </a:t>
            </a:r>
            <a:r>
              <a:rPr lang="en-US">
                <a:latin typeface="Cambria Math"/>
                <a:ea typeface="Cambria Math"/>
                <a:cs typeface="Cambria Math"/>
                <a:sym typeface="Cambria Math"/>
              </a:rPr>
              <a:t>×</a:t>
            </a:r>
            <a:r>
              <a:rPr i="1" lang="en-US">
                <a:latin typeface="Cambria Math"/>
                <a:ea typeface="Cambria Math"/>
                <a:cs typeface="Cambria Math"/>
                <a:sym typeface="Cambria Math"/>
              </a:rPr>
              <a:t> B.</a:t>
            </a:r>
            <a:endParaRPr/>
          </a:p>
          <a:p>
            <a:pPr indent="-274320" lvl="0" marL="274320" rtl="0" algn="l">
              <a:spcBef>
                <a:spcPts val="481"/>
              </a:spcBef>
              <a:spcAft>
                <a:spcPts val="0"/>
              </a:spcAft>
              <a:buSzPct val="95000"/>
              <a:buChar char="⚫"/>
            </a:pPr>
            <a:r>
              <a:rPr lang="en-US"/>
              <a:t>Recall, for example:</a:t>
            </a:r>
            <a:endParaRPr/>
          </a:p>
          <a:p>
            <a:pPr indent="0" lvl="0" marL="0" rtl="0" algn="l">
              <a:spcBef>
                <a:spcPts val="481"/>
              </a:spcBef>
              <a:spcAft>
                <a:spcPts val="0"/>
              </a:spcAft>
              <a:buSzPct val="95000"/>
              <a:buNone/>
            </a:pPr>
            <a:r>
              <a:rPr lang="en-US"/>
              <a:t>	A = {a1, a2} and B = {b1, b2, b3}</a:t>
            </a:r>
            <a:endParaRPr/>
          </a:p>
          <a:p>
            <a:pPr indent="0" lvl="0" marL="0" rtl="0" algn="l">
              <a:spcBef>
                <a:spcPts val="481"/>
              </a:spcBef>
              <a:spcAft>
                <a:spcPts val="0"/>
              </a:spcAft>
              <a:buSzPct val="95000"/>
              <a:buNone/>
            </a:pPr>
            <a:r>
              <a:rPr lang="en-US"/>
              <a:t>	A x B = { (a1, b1), (a1, b2), (a1, b3), </a:t>
            </a:r>
            <a:endParaRPr/>
          </a:p>
          <a:p>
            <a:pPr indent="0" lvl="0" marL="0" rtl="0" algn="l">
              <a:spcBef>
                <a:spcPts val="481"/>
              </a:spcBef>
              <a:spcAft>
                <a:spcPts val="0"/>
              </a:spcAft>
              <a:buSzPct val="95000"/>
              <a:buNone/>
            </a:pPr>
            <a:r>
              <a:rPr lang="en-US"/>
              <a:t>		    (a2, b1), (a2, b2), (a2, b3)}</a:t>
            </a:r>
            <a:endParaRPr/>
          </a:p>
          <a:p>
            <a:pPr indent="-274320" lvl="0" marL="274320" rtl="0" algn="l">
              <a:spcBef>
                <a:spcPts val="481"/>
              </a:spcBef>
              <a:spcAft>
                <a:spcPts val="0"/>
              </a:spcAft>
              <a:buSzPct val="95000"/>
              <a:buChar char="⚫"/>
            </a:pPr>
            <a:r>
              <a:rPr lang="en-US"/>
              <a:t>Ordered pairs, which</a:t>
            </a:r>
            <a:endParaRPr/>
          </a:p>
          <a:p>
            <a:pPr indent="-246888" lvl="1" marL="640080" rtl="0" algn="l">
              <a:spcBef>
                <a:spcPts val="444"/>
              </a:spcBef>
              <a:spcAft>
                <a:spcPts val="0"/>
              </a:spcAft>
              <a:buSzPct val="85000"/>
              <a:buChar char="⚫"/>
            </a:pPr>
            <a:r>
              <a:rPr lang="en-US"/>
              <a:t>First element comes from A</a:t>
            </a:r>
            <a:endParaRPr/>
          </a:p>
          <a:p>
            <a:pPr indent="-246888" lvl="1" marL="640080" rtl="0" algn="l">
              <a:spcBef>
                <a:spcPts val="444"/>
              </a:spcBef>
              <a:spcAft>
                <a:spcPts val="0"/>
              </a:spcAft>
              <a:buSzPct val="85000"/>
              <a:buChar char="⚫"/>
            </a:pPr>
            <a:r>
              <a:rPr lang="en-US"/>
              <a:t>Second element comes from B</a:t>
            </a:r>
            <a:endParaRPr/>
          </a:p>
          <a:p>
            <a:pPr indent="-246888" lvl="1" marL="640080" rtl="0" algn="l">
              <a:spcBef>
                <a:spcPts val="444"/>
              </a:spcBef>
              <a:spcAft>
                <a:spcPts val="0"/>
              </a:spcAft>
              <a:buSzPct val="85000"/>
              <a:buChar char="⚫"/>
            </a:pPr>
            <a:r>
              <a:rPr lang="en-US"/>
              <a:t> </a:t>
            </a:r>
            <a:r>
              <a:rPr b="1" lang="en-US"/>
              <a:t>aRb</a:t>
            </a:r>
            <a:r>
              <a:rPr lang="en-US"/>
              <a:t>: (a, b) ∈ R</a:t>
            </a:r>
            <a:endParaRPr/>
          </a:p>
          <a:p>
            <a:pPr indent="-246888" lvl="1" marL="640080" rtl="0" algn="l">
              <a:spcBef>
                <a:spcPts val="444"/>
              </a:spcBef>
              <a:spcAft>
                <a:spcPts val="0"/>
              </a:spcAft>
              <a:buSzPct val="85000"/>
              <a:buChar char="⚫"/>
            </a:pPr>
            <a:r>
              <a:rPr lang="en-US"/>
              <a:t> </a:t>
            </a:r>
            <a:r>
              <a:rPr b="1" lang="en-US"/>
              <a:t>        </a:t>
            </a:r>
            <a:r>
              <a:rPr lang="en-US"/>
              <a:t>: (a, b) ∉ R</a:t>
            </a:r>
            <a:endParaRPr/>
          </a:p>
          <a:p>
            <a:pPr indent="0" lvl="0" marL="0" rtl="0" algn="l">
              <a:spcBef>
                <a:spcPts val="481"/>
              </a:spcBef>
              <a:spcAft>
                <a:spcPts val="0"/>
              </a:spcAft>
              <a:buSzPct val="95000"/>
              <a:buNone/>
            </a:pPr>
            <a:r>
              <a:rPr lang="en-US"/>
              <a:t>Moreover, when (a, b) belongs to R, a is said to be related to b by R.</a:t>
            </a:r>
            <a:endParaRPr i="1">
              <a:latin typeface="Cambria Math"/>
              <a:ea typeface="Cambria Math"/>
              <a:cs typeface="Cambria Math"/>
              <a:sym typeface="Cambria Math"/>
            </a:endParaRPr>
          </a:p>
          <a:p>
            <a:pPr indent="-274320" lvl="0" marL="274320" rtl="0" algn="l">
              <a:spcBef>
                <a:spcPts val="481"/>
              </a:spcBef>
              <a:spcAft>
                <a:spcPts val="0"/>
              </a:spcAft>
              <a:buSzPct val="95000"/>
              <a:buNone/>
            </a:pPr>
            <a:r>
              <a:t/>
            </a:r>
            <a:endParaRPr i="1">
              <a:latin typeface="Cambria Math"/>
              <a:ea typeface="Cambria Math"/>
              <a:cs typeface="Cambria Math"/>
              <a:sym typeface="Cambria Math"/>
            </a:endParaRPr>
          </a:p>
          <a:p>
            <a:pPr indent="-129238" lvl="0" marL="274320" rtl="0" algn="l">
              <a:spcBef>
                <a:spcPts val="481"/>
              </a:spcBef>
              <a:spcAft>
                <a:spcPts val="0"/>
              </a:spcAft>
              <a:buSzPct val="95000"/>
              <a:buNone/>
            </a:pPr>
            <a:r>
              <a:t/>
            </a:r>
            <a:endParaRPr>
              <a:latin typeface="Calibri"/>
              <a:ea typeface="Calibri"/>
              <a:cs typeface="Calibri"/>
              <a:sym typeface="Calibri"/>
            </a:endParaRPr>
          </a:p>
        </p:txBody>
      </p:sp>
      <p:pic>
        <p:nvPicPr>
          <p:cNvPr id="2707" name="Google Shape;2707;p320"/>
          <p:cNvPicPr preferRelativeResize="0"/>
          <p:nvPr/>
        </p:nvPicPr>
        <p:blipFill rotWithShape="1">
          <a:blip r:embed="rId3">
            <a:alphaModFix/>
          </a:blip>
          <a:srcRect b="0" l="0" r="0" t="0"/>
          <a:stretch/>
        </p:blipFill>
        <p:spPr>
          <a:xfrm>
            <a:off x="1143000" y="4800600"/>
            <a:ext cx="609601" cy="447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p321"/>
          <p:cNvSpPr txBox="1"/>
          <p:nvPr>
            <p:ph type="title"/>
          </p:nvPr>
        </p:nvSpPr>
        <p:spPr>
          <a:xfrm>
            <a:off x="533400" y="413766"/>
            <a:ext cx="8229600" cy="881634"/>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Binary Relations</a:t>
            </a:r>
            <a:endParaRPr/>
          </a:p>
        </p:txBody>
      </p:sp>
      <p:sp>
        <p:nvSpPr>
          <p:cNvPr id="2713" name="Google Shape;2713;p321"/>
          <p:cNvSpPr txBox="1"/>
          <p:nvPr>
            <p:ph idx="1" type="body"/>
          </p:nvPr>
        </p:nvSpPr>
        <p:spPr>
          <a:xfrm>
            <a:off x="457200" y="1371600"/>
            <a:ext cx="8229600" cy="49530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Example</a:t>
            </a:r>
            <a:r>
              <a:rPr lang="en-US"/>
              <a:t>:</a:t>
            </a:r>
            <a:endParaRPr/>
          </a:p>
          <a:p>
            <a:pPr indent="-246888" lvl="1" marL="640080" rtl="0" algn="l">
              <a:spcBef>
                <a:spcPts val="480"/>
              </a:spcBef>
              <a:spcAft>
                <a:spcPts val="0"/>
              </a:spcAft>
              <a:buSzPts val="2040"/>
              <a:buChar char="⚫"/>
            </a:pPr>
            <a:r>
              <a:rPr lang="en-US"/>
              <a:t>Let </a:t>
            </a:r>
            <a:r>
              <a:rPr i="1" lang="en-US"/>
              <a:t>A = </a:t>
            </a:r>
            <a:r>
              <a:rPr lang="en-US"/>
              <a:t>{</a:t>
            </a:r>
            <a:r>
              <a:rPr lang="en-US">
                <a:latin typeface="Cambria Math"/>
                <a:ea typeface="Cambria Math"/>
                <a:cs typeface="Cambria Math"/>
                <a:sym typeface="Cambria Math"/>
              </a:rPr>
              <a:t>0</a:t>
            </a:r>
            <a:r>
              <a:rPr lang="en-US"/>
              <a:t>,</a:t>
            </a:r>
            <a:r>
              <a:rPr lang="en-US">
                <a:latin typeface="Cambria Math"/>
                <a:ea typeface="Cambria Math"/>
                <a:cs typeface="Cambria Math"/>
                <a:sym typeface="Cambria Math"/>
              </a:rPr>
              <a:t>1,2</a:t>
            </a:r>
            <a:r>
              <a:rPr lang="en-US"/>
              <a:t>}</a:t>
            </a:r>
            <a:r>
              <a:rPr i="1" lang="en-US"/>
              <a:t> </a:t>
            </a:r>
            <a:r>
              <a:rPr lang="en-US"/>
              <a:t>and</a:t>
            </a:r>
            <a:r>
              <a:rPr i="1" lang="en-US"/>
              <a:t> B = </a:t>
            </a:r>
            <a:r>
              <a:rPr lang="en-US"/>
              <a:t>{</a:t>
            </a:r>
            <a:r>
              <a:rPr i="1" lang="en-US"/>
              <a:t>a,b</a:t>
            </a:r>
            <a:r>
              <a:rPr lang="en-US"/>
              <a:t>} </a:t>
            </a:r>
            <a:endParaRPr/>
          </a:p>
          <a:p>
            <a:pPr indent="-246888" lvl="1" marL="640080" rtl="0" algn="l">
              <a:spcBef>
                <a:spcPts val="480"/>
              </a:spcBef>
              <a:spcAft>
                <a:spcPts val="0"/>
              </a:spcAft>
              <a:buSzPts val="2040"/>
              <a:buChar char="⚫"/>
            </a:pPr>
            <a:r>
              <a:rPr lang="en-US"/>
              <a:t>{(</a:t>
            </a:r>
            <a:r>
              <a:rPr lang="en-US">
                <a:latin typeface="Cambria Math"/>
                <a:ea typeface="Cambria Math"/>
                <a:cs typeface="Cambria Math"/>
                <a:sym typeface="Cambria Math"/>
              </a:rPr>
              <a:t>0, </a:t>
            </a:r>
            <a:r>
              <a:rPr i="1" lang="en-US"/>
              <a:t>a</a:t>
            </a:r>
            <a:r>
              <a:rPr lang="en-US"/>
              <a:t>)</a:t>
            </a:r>
            <a:r>
              <a:rPr i="1" lang="en-US"/>
              <a:t>, </a:t>
            </a:r>
            <a:r>
              <a:rPr lang="en-US"/>
              <a:t>(</a:t>
            </a:r>
            <a:r>
              <a:rPr lang="en-US">
                <a:latin typeface="Cambria Math"/>
                <a:ea typeface="Cambria Math"/>
                <a:cs typeface="Cambria Math"/>
                <a:sym typeface="Cambria Math"/>
              </a:rPr>
              <a:t>0, </a:t>
            </a:r>
            <a:r>
              <a:rPr i="1" lang="en-US"/>
              <a:t>b</a:t>
            </a:r>
            <a:r>
              <a:rPr lang="en-US"/>
              <a:t>)</a:t>
            </a:r>
            <a:r>
              <a:rPr i="1" lang="en-US"/>
              <a:t>, </a:t>
            </a:r>
            <a:r>
              <a:rPr lang="en-US"/>
              <a:t>(</a:t>
            </a:r>
            <a:r>
              <a:rPr lang="en-US">
                <a:latin typeface="Cambria Math"/>
                <a:ea typeface="Cambria Math"/>
                <a:cs typeface="Cambria Math"/>
                <a:sym typeface="Cambria Math"/>
              </a:rPr>
              <a:t>1,</a:t>
            </a:r>
            <a:r>
              <a:rPr i="1" lang="en-US"/>
              <a:t>a</a:t>
            </a:r>
            <a:r>
              <a:rPr lang="en-US"/>
              <a:t>) </a:t>
            </a:r>
            <a:r>
              <a:rPr i="1" lang="en-US"/>
              <a:t>, </a:t>
            </a:r>
            <a:r>
              <a:rPr lang="en-US"/>
              <a:t>(</a:t>
            </a:r>
            <a:r>
              <a:rPr lang="en-US">
                <a:latin typeface="Cambria Math"/>
                <a:ea typeface="Cambria Math"/>
                <a:cs typeface="Cambria Math"/>
                <a:sym typeface="Cambria Math"/>
              </a:rPr>
              <a:t>2, </a:t>
            </a:r>
            <a:r>
              <a:rPr i="1" lang="en-US"/>
              <a:t>b</a:t>
            </a:r>
            <a:r>
              <a:rPr lang="en-US"/>
              <a:t>)} is a relation from </a:t>
            </a:r>
            <a:r>
              <a:rPr i="1" lang="en-US"/>
              <a:t>A</a:t>
            </a:r>
            <a:r>
              <a:rPr lang="en-US"/>
              <a:t> to </a:t>
            </a:r>
            <a:r>
              <a:rPr i="1" lang="en-US"/>
              <a:t>B</a:t>
            </a:r>
            <a:r>
              <a:rPr lang="en-US"/>
              <a:t>. </a:t>
            </a:r>
            <a:endParaRPr/>
          </a:p>
          <a:p>
            <a:pPr indent="-246888" lvl="1" marL="640080" rtl="0" algn="l">
              <a:spcBef>
                <a:spcPts val="480"/>
              </a:spcBef>
              <a:spcAft>
                <a:spcPts val="0"/>
              </a:spcAft>
              <a:buSzPts val="2040"/>
              <a:buChar char="⚫"/>
            </a:pPr>
            <a:r>
              <a:rPr lang="en-US"/>
              <a:t>We can represent relations from a set </a:t>
            </a:r>
            <a:r>
              <a:rPr i="1" lang="en-US"/>
              <a:t>A</a:t>
            </a:r>
            <a:r>
              <a:rPr lang="en-US"/>
              <a:t> to a set </a:t>
            </a:r>
            <a:r>
              <a:rPr i="1" lang="en-US"/>
              <a:t>B</a:t>
            </a:r>
            <a:r>
              <a:rPr lang="en-US"/>
              <a:t> graphically or using a table:</a:t>
            </a:r>
            <a:endParaRPr/>
          </a:p>
          <a:p>
            <a:pPr indent="-117475" lvl="0" marL="274320" rtl="0" algn="l">
              <a:spcBef>
                <a:spcPts val="520"/>
              </a:spcBef>
              <a:spcAft>
                <a:spcPts val="0"/>
              </a:spcAft>
              <a:buSzPts val="2470"/>
              <a:buNone/>
            </a:pPr>
            <a:r>
              <a:t/>
            </a:r>
            <a:endParaRPr>
              <a:latin typeface="Calibri"/>
              <a:ea typeface="Calibri"/>
              <a:cs typeface="Calibri"/>
              <a:sym typeface="Calibri"/>
            </a:endParaRPr>
          </a:p>
        </p:txBody>
      </p:sp>
      <p:pic>
        <p:nvPicPr>
          <p:cNvPr descr="0801.jpg" id="2714" name="Google Shape;2714;p321"/>
          <p:cNvPicPr preferRelativeResize="0"/>
          <p:nvPr/>
        </p:nvPicPr>
        <p:blipFill rotWithShape="1">
          <a:blip r:embed="rId3">
            <a:alphaModFix/>
          </a:blip>
          <a:srcRect b="0" l="0" r="0" t="0"/>
          <a:stretch/>
        </p:blipFill>
        <p:spPr>
          <a:xfrm>
            <a:off x="1371600" y="4038600"/>
            <a:ext cx="5410200"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32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b="1" lang="en-US"/>
              <a:t>EXAMPLE:</a:t>
            </a:r>
            <a:endParaRPr/>
          </a:p>
          <a:p>
            <a:pPr indent="-274320" lvl="0" marL="274320" rtl="0" algn="l">
              <a:spcBef>
                <a:spcPts val="520"/>
              </a:spcBef>
              <a:spcAft>
                <a:spcPts val="0"/>
              </a:spcAft>
              <a:buSzPts val="2470"/>
              <a:buChar char="⚫"/>
            </a:pPr>
            <a:r>
              <a:rPr lang="en-US"/>
              <a:t>Let A = {eggs, milk, corn} and B = {cows, goats, hens}</a:t>
            </a:r>
            <a:endParaRPr/>
          </a:p>
          <a:p>
            <a:pPr indent="0" lvl="0" marL="0" rtl="0" algn="l">
              <a:spcBef>
                <a:spcPts val="520"/>
              </a:spcBef>
              <a:spcAft>
                <a:spcPts val="0"/>
              </a:spcAft>
              <a:buSzPts val="2470"/>
              <a:buNone/>
            </a:pPr>
            <a:r>
              <a:rPr lang="en-US"/>
              <a:t>Define a relation R from A to B by (a, b) ∈R </a:t>
            </a:r>
            <a:r>
              <a:rPr i="1" lang="en-US"/>
              <a:t>iff  </a:t>
            </a:r>
            <a:r>
              <a:rPr lang="en-US"/>
              <a:t>a is produced by b.</a:t>
            </a:r>
            <a:endParaRPr/>
          </a:p>
          <a:p>
            <a:pPr indent="-274320" lvl="0" marL="274320" rtl="0" algn="l">
              <a:spcBef>
                <a:spcPts val="520"/>
              </a:spcBef>
              <a:spcAft>
                <a:spcPts val="0"/>
              </a:spcAft>
              <a:buSzPts val="2470"/>
              <a:buChar char="⚫"/>
            </a:pPr>
            <a:r>
              <a:rPr lang="en-US"/>
              <a:t>Then R = {(eggs, hens), (milk, cows), (milk, goats)}</a:t>
            </a:r>
            <a:endParaRPr/>
          </a:p>
          <a:p>
            <a:pPr indent="-274320" lvl="0" marL="274320" rtl="0" algn="l">
              <a:spcBef>
                <a:spcPts val="520"/>
              </a:spcBef>
              <a:spcAft>
                <a:spcPts val="0"/>
              </a:spcAft>
              <a:buSzPts val="2470"/>
              <a:buChar char="⚫"/>
            </a:pPr>
            <a:r>
              <a:rPr lang="en-US"/>
              <a:t>Thus, with respect to this relation eggs R hens , milk R cows, etc.</a:t>
            </a:r>
            <a:endParaRPr/>
          </a:p>
        </p:txBody>
      </p:sp>
      <p:sp>
        <p:nvSpPr>
          <p:cNvPr id="2721" name="Google Shape;2721;p322"/>
          <p:cNvSpPr txBox="1"/>
          <p:nvPr>
            <p:ph type="title"/>
          </p:nvPr>
        </p:nvSpPr>
        <p:spPr>
          <a:xfrm>
            <a:off x="457200" y="704850"/>
            <a:ext cx="8229600" cy="74295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Binary Relations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sp>
        <p:nvSpPr>
          <p:cNvPr id="2726" name="Google Shape;2726;p323"/>
          <p:cNvSpPr txBox="1"/>
          <p:nvPr>
            <p:ph type="title"/>
          </p:nvPr>
        </p:nvSpPr>
        <p:spPr>
          <a:xfrm>
            <a:off x="457200" y="381000"/>
            <a:ext cx="8229600" cy="8382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Binary Relations</a:t>
            </a:r>
            <a:endParaRPr/>
          </a:p>
        </p:txBody>
      </p:sp>
      <p:pic>
        <p:nvPicPr>
          <p:cNvPr id="2727" name="Google Shape;2727;p323"/>
          <p:cNvPicPr preferRelativeResize="0"/>
          <p:nvPr/>
        </p:nvPicPr>
        <p:blipFill rotWithShape="1">
          <a:blip r:embed="rId3">
            <a:alphaModFix/>
          </a:blip>
          <a:srcRect b="0" l="0" r="0" t="0"/>
          <a:stretch/>
        </p:blipFill>
        <p:spPr>
          <a:xfrm>
            <a:off x="308684" y="1981200"/>
            <a:ext cx="8434387" cy="4633913"/>
          </a:xfrm>
          <a:prstGeom prst="rect">
            <a:avLst/>
          </a:prstGeom>
          <a:noFill/>
          <a:ln>
            <a:noFill/>
          </a:ln>
        </p:spPr>
      </p:pic>
      <p:sp>
        <p:nvSpPr>
          <p:cNvPr id="2728" name="Google Shape;2728;p323"/>
          <p:cNvSpPr txBox="1"/>
          <p:nvPr/>
        </p:nvSpPr>
        <p:spPr>
          <a:xfrm>
            <a:off x="411077" y="1219200"/>
            <a:ext cx="8229600" cy="609600"/>
          </a:xfrm>
          <a:prstGeom prst="rect">
            <a:avLst/>
          </a:prstGeom>
          <a:noFill/>
          <a:ln>
            <a:noFill/>
          </a:ln>
        </p:spPr>
        <p:txBody>
          <a:bodyPr anchorCtr="0" anchor="b" bIns="0" lIns="0" spcFirstLastPara="1" rIns="0" wrap="square" tIns="45700">
            <a:normAutofit/>
          </a:bodyPr>
          <a:lstStyle/>
          <a:p>
            <a:pPr indent="0" lvl="0" marL="0" marR="0" rtl="0" algn="l">
              <a:spcBef>
                <a:spcPts val="0"/>
              </a:spcBef>
              <a:spcAft>
                <a:spcPts val="0"/>
              </a:spcAft>
              <a:buClr>
                <a:schemeClr val="dk1"/>
              </a:buClr>
              <a:buSzPts val="3600"/>
              <a:buFont typeface="Calibri"/>
              <a:buNone/>
            </a:pPr>
            <a:r>
              <a:rPr b="1" lang="en-US" sz="3600">
                <a:solidFill>
                  <a:schemeClr val="dk1"/>
                </a:solidFill>
                <a:latin typeface="Calibri"/>
                <a:ea typeface="Calibri"/>
                <a:cs typeface="Calibri"/>
                <a:sym typeface="Calibri"/>
              </a:rPr>
              <a:t>EXAMPLE #1:</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324"/>
          <p:cNvSpPr txBox="1"/>
          <p:nvPr>
            <p:ph type="title"/>
          </p:nvPr>
        </p:nvSpPr>
        <p:spPr>
          <a:xfrm>
            <a:off x="457200" y="704088"/>
            <a:ext cx="8229600" cy="5151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Domain and Range of a Relation</a:t>
            </a:r>
            <a:endParaRPr/>
          </a:p>
        </p:txBody>
      </p:sp>
      <p:sp>
        <p:nvSpPr>
          <p:cNvPr id="2734" name="Google Shape;2734;p324"/>
          <p:cNvSpPr txBox="1"/>
          <p:nvPr>
            <p:ph idx="1" type="body"/>
          </p:nvPr>
        </p:nvSpPr>
        <p:spPr>
          <a:xfrm>
            <a:off x="228600" y="1371600"/>
            <a:ext cx="8458200" cy="51816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2470"/>
              <a:buNone/>
            </a:pPr>
            <a:r>
              <a:rPr b="1" lang="en-US" u="sng"/>
              <a:t>DOMAIN OF A RELATION:</a:t>
            </a:r>
            <a:endParaRPr/>
          </a:p>
          <a:p>
            <a:pPr indent="0" lvl="0" marL="0" rtl="0" algn="just">
              <a:spcBef>
                <a:spcPts val="520"/>
              </a:spcBef>
              <a:spcAft>
                <a:spcPts val="0"/>
              </a:spcAft>
              <a:buSzPts val="2470"/>
              <a:buNone/>
            </a:pPr>
            <a:r>
              <a:rPr lang="en-US"/>
              <a:t>The domain of a relation R from A to B is the set of all first elements of the ordered pairs which belong to R denoted by Dom(R).</a:t>
            </a:r>
            <a:endParaRPr/>
          </a:p>
          <a:p>
            <a:pPr indent="0" lvl="0" marL="0" rtl="0" algn="just">
              <a:spcBef>
                <a:spcPts val="520"/>
              </a:spcBef>
              <a:spcAft>
                <a:spcPts val="0"/>
              </a:spcAft>
              <a:buSzPts val="2470"/>
              <a:buNone/>
            </a:pPr>
            <a:r>
              <a:rPr lang="en-US"/>
              <a:t>	Symbolically, Dom (R) = {a ∈A | (a, b) ∈R}</a:t>
            </a:r>
            <a:endParaRPr/>
          </a:p>
          <a:p>
            <a:pPr indent="0" lvl="0" marL="0" rtl="0" algn="just">
              <a:spcBef>
                <a:spcPts val="520"/>
              </a:spcBef>
              <a:spcAft>
                <a:spcPts val="0"/>
              </a:spcAft>
              <a:buSzPts val="2470"/>
              <a:buNone/>
            </a:pPr>
            <a:r>
              <a:rPr b="1" lang="en-US" u="sng"/>
              <a:t>RANGE OF A RELATION:</a:t>
            </a:r>
            <a:endParaRPr/>
          </a:p>
          <a:p>
            <a:pPr indent="0" lvl="0" marL="0" rtl="0" algn="just">
              <a:spcBef>
                <a:spcPts val="520"/>
              </a:spcBef>
              <a:spcAft>
                <a:spcPts val="0"/>
              </a:spcAft>
              <a:buSzPts val="2470"/>
              <a:buNone/>
            </a:pPr>
            <a:r>
              <a:rPr lang="en-US"/>
              <a:t>The range of a relation R from A to B is the set of all second elements of the ordered pairs which belong to R denoted Ran(R).</a:t>
            </a:r>
            <a:endParaRPr/>
          </a:p>
          <a:p>
            <a:pPr indent="0" lvl="0" marL="0" rtl="0" algn="just">
              <a:spcBef>
                <a:spcPts val="520"/>
              </a:spcBef>
              <a:spcAft>
                <a:spcPts val="0"/>
              </a:spcAft>
              <a:buSzPts val="2470"/>
              <a:buNone/>
            </a:pPr>
            <a:r>
              <a:rPr lang="en-US"/>
              <a:t>	Symbolically, Ran(R) = {b ∈B | (a, b) ∈ 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325"/>
          <p:cNvSpPr txBox="1"/>
          <p:nvPr>
            <p:ph type="title"/>
          </p:nvPr>
        </p:nvSpPr>
        <p:spPr>
          <a:xfrm>
            <a:off x="457200" y="533400"/>
            <a:ext cx="8229600" cy="5334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Domain and Range of a Relation</a:t>
            </a:r>
            <a:endParaRPr/>
          </a:p>
        </p:txBody>
      </p:sp>
      <p:sp>
        <p:nvSpPr>
          <p:cNvPr id="2740" name="Google Shape;2740;p325"/>
          <p:cNvSpPr txBox="1"/>
          <p:nvPr>
            <p:ph idx="1" type="body"/>
          </p:nvPr>
        </p:nvSpPr>
        <p:spPr>
          <a:xfrm>
            <a:off x="152400" y="1066800"/>
            <a:ext cx="8534400" cy="5638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b="1" lang="en-US"/>
              <a:t>EXERCISE:</a:t>
            </a:r>
            <a:endParaRPr/>
          </a:p>
          <a:p>
            <a:pPr indent="0" lvl="0" marL="0" rtl="0" algn="l">
              <a:spcBef>
                <a:spcPts val="520"/>
              </a:spcBef>
              <a:spcAft>
                <a:spcPts val="0"/>
              </a:spcAft>
              <a:buSzPts val="2470"/>
              <a:buNone/>
            </a:pPr>
            <a:r>
              <a:rPr lang="en-US"/>
              <a:t>Let A = {1, 2}, B = {1, 2, 3},</a:t>
            </a:r>
            <a:endParaRPr/>
          </a:p>
          <a:p>
            <a:pPr indent="0" lvl="0" marL="0" rtl="0" algn="l">
              <a:spcBef>
                <a:spcPts val="520"/>
              </a:spcBef>
              <a:spcAft>
                <a:spcPts val="0"/>
              </a:spcAft>
              <a:buSzPts val="2470"/>
              <a:buNone/>
            </a:pPr>
            <a:r>
              <a:rPr lang="en-US"/>
              <a:t>Define a binary relation R from A to B as follows:</a:t>
            </a:r>
            <a:endParaRPr/>
          </a:p>
          <a:p>
            <a:pPr indent="0" lvl="0" marL="0" rtl="0" algn="l">
              <a:spcBef>
                <a:spcPts val="520"/>
              </a:spcBef>
              <a:spcAft>
                <a:spcPts val="0"/>
              </a:spcAft>
              <a:buSzPts val="2470"/>
              <a:buNone/>
            </a:pPr>
            <a:r>
              <a:rPr lang="en-US"/>
              <a:t>R = {(a, b) ∈A × B | a &lt; b}  Then</a:t>
            </a:r>
            <a:endParaRPr/>
          </a:p>
          <a:p>
            <a:pPr indent="-246888" lvl="1" marL="640080" rtl="0" algn="l">
              <a:spcBef>
                <a:spcPts val="480"/>
              </a:spcBef>
              <a:spcAft>
                <a:spcPts val="0"/>
              </a:spcAft>
              <a:buSzPts val="2040"/>
              <a:buChar char="⚫"/>
            </a:pPr>
            <a:r>
              <a:rPr lang="en-US"/>
              <a:t>a. Find the ordered pairs in R.</a:t>
            </a:r>
            <a:endParaRPr/>
          </a:p>
          <a:p>
            <a:pPr indent="-246888" lvl="1" marL="640080" rtl="0" algn="l">
              <a:spcBef>
                <a:spcPts val="480"/>
              </a:spcBef>
              <a:spcAft>
                <a:spcPts val="0"/>
              </a:spcAft>
              <a:buSzPts val="2040"/>
              <a:buChar char="⚫"/>
            </a:pPr>
            <a:r>
              <a:rPr lang="en-US"/>
              <a:t>b. Find the Domain and Range of R.</a:t>
            </a:r>
            <a:endParaRPr/>
          </a:p>
          <a:p>
            <a:pPr indent="-246888" lvl="1" marL="640080" rtl="0" algn="l">
              <a:spcBef>
                <a:spcPts val="480"/>
              </a:spcBef>
              <a:spcAft>
                <a:spcPts val="0"/>
              </a:spcAft>
              <a:buSzPts val="2040"/>
              <a:buChar char="⚫"/>
            </a:pPr>
            <a:r>
              <a:rPr lang="en-US"/>
              <a:t>c. Is 1R3, 2R2?</a:t>
            </a:r>
            <a:endParaRPr/>
          </a:p>
          <a:p>
            <a:pPr indent="0" lvl="0" marL="0" rtl="0" algn="l">
              <a:spcBef>
                <a:spcPts val="520"/>
              </a:spcBef>
              <a:spcAft>
                <a:spcPts val="0"/>
              </a:spcAft>
              <a:buSzPts val="2470"/>
              <a:buNone/>
            </a:pPr>
            <a:r>
              <a:rPr b="1" lang="en-US"/>
              <a:t>SOLUTION:</a:t>
            </a:r>
            <a:endParaRPr/>
          </a:p>
          <a:p>
            <a:pPr indent="0" lvl="0" marL="0" rtl="0" algn="l">
              <a:spcBef>
                <a:spcPts val="520"/>
              </a:spcBef>
              <a:spcAft>
                <a:spcPts val="0"/>
              </a:spcAft>
              <a:buSzPts val="2470"/>
              <a:buNone/>
            </a:pPr>
            <a:r>
              <a:rPr lang="en-US"/>
              <a:t>Given A = {1, 2}, B = {1, 2, 3},</a:t>
            </a:r>
            <a:endParaRPr/>
          </a:p>
          <a:p>
            <a:pPr indent="0" lvl="0" marL="0" rtl="0" algn="l">
              <a:spcBef>
                <a:spcPts val="520"/>
              </a:spcBef>
              <a:spcAft>
                <a:spcPts val="0"/>
              </a:spcAft>
              <a:buSzPts val="2470"/>
              <a:buNone/>
            </a:pPr>
            <a:r>
              <a:rPr lang="en-US"/>
              <a:t>	A × B = {(1,1), (1,2), (1,3), (2,1), (2,2), (2,3)}</a:t>
            </a:r>
            <a:endParaRPr/>
          </a:p>
          <a:p>
            <a:pPr indent="-274320" lvl="0" marL="274320" rtl="0" algn="l">
              <a:spcBef>
                <a:spcPts val="520"/>
              </a:spcBef>
              <a:spcAft>
                <a:spcPts val="0"/>
              </a:spcAft>
              <a:buSzPts val="2470"/>
              <a:buChar char="⚫"/>
            </a:pPr>
            <a:r>
              <a:rPr lang="en-US"/>
              <a:t>a. R = {(a, b) ∈A × B | a &lt; b}</a:t>
            </a:r>
            <a:endParaRPr/>
          </a:p>
          <a:p>
            <a:pPr indent="0" lvl="0" marL="0" rtl="0" algn="l">
              <a:spcBef>
                <a:spcPts val="520"/>
              </a:spcBef>
              <a:spcAft>
                <a:spcPts val="0"/>
              </a:spcAft>
              <a:buSzPts val="2470"/>
              <a:buNone/>
            </a:pPr>
            <a:r>
              <a:rPr lang="en-US"/>
              <a:t>       R = {(1,2), (1,3), (2,3)}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0">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4" name="Shape 2744"/>
        <p:cNvGrpSpPr/>
        <p:nvPr/>
      </p:nvGrpSpPr>
      <p:grpSpPr>
        <a:xfrm>
          <a:off x="0" y="0"/>
          <a:ext cx="0" cy="0"/>
          <a:chOff x="0" y="0"/>
          <a:chExt cx="0" cy="0"/>
        </a:xfrm>
      </p:grpSpPr>
      <p:sp>
        <p:nvSpPr>
          <p:cNvPr id="2745" name="Google Shape;2745;p326"/>
          <p:cNvSpPr txBox="1"/>
          <p:nvPr>
            <p:ph type="title"/>
          </p:nvPr>
        </p:nvSpPr>
        <p:spPr>
          <a:xfrm>
            <a:off x="457200" y="392254"/>
            <a:ext cx="8229600" cy="8961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Domain and Range of a Relation</a:t>
            </a:r>
            <a:endParaRPr/>
          </a:p>
        </p:txBody>
      </p:sp>
      <p:sp>
        <p:nvSpPr>
          <p:cNvPr id="2746" name="Google Shape;2746;p326"/>
          <p:cNvSpPr txBox="1"/>
          <p:nvPr>
            <p:ph idx="1" type="body"/>
          </p:nvPr>
        </p:nvSpPr>
        <p:spPr>
          <a:xfrm>
            <a:off x="457200" y="1447800"/>
            <a:ext cx="8229600" cy="4876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lang="en-US"/>
              <a:t>Given A = {1, 2}, B = {1, 2, 3},</a:t>
            </a:r>
            <a:endParaRPr/>
          </a:p>
          <a:p>
            <a:pPr indent="0" lvl="0" marL="0" rtl="0" algn="l">
              <a:spcBef>
                <a:spcPts val="520"/>
              </a:spcBef>
              <a:spcAft>
                <a:spcPts val="0"/>
              </a:spcAft>
              <a:buSzPts val="2470"/>
              <a:buNone/>
            </a:pPr>
            <a:r>
              <a:rPr lang="en-US"/>
              <a:t>		A × B = {(1,1), (1,2), (1,3), (2,1), (2,2), (2,3)}</a:t>
            </a:r>
            <a:endParaRPr/>
          </a:p>
          <a:p>
            <a:pPr indent="-274320" lvl="0" marL="274320" rtl="0" algn="l">
              <a:spcBef>
                <a:spcPts val="520"/>
              </a:spcBef>
              <a:spcAft>
                <a:spcPts val="0"/>
              </a:spcAft>
              <a:buSzPts val="2470"/>
              <a:buChar char="⚫"/>
            </a:pPr>
            <a:r>
              <a:rPr lang="en-US"/>
              <a:t>b. Find the Domain and Range of R.</a:t>
            </a:r>
            <a:endParaRPr/>
          </a:p>
          <a:p>
            <a:pPr indent="0" lvl="0" marL="0" rtl="0" algn="l">
              <a:spcBef>
                <a:spcPts val="520"/>
              </a:spcBef>
              <a:spcAft>
                <a:spcPts val="0"/>
              </a:spcAft>
              <a:buSzPts val="2470"/>
              <a:buNone/>
            </a:pPr>
            <a:r>
              <a:rPr b="1" lang="en-US"/>
              <a:t>Solution:</a:t>
            </a:r>
            <a:endParaRPr/>
          </a:p>
          <a:p>
            <a:pPr indent="0" lvl="0" marL="0" rtl="0" algn="l">
              <a:spcBef>
                <a:spcPts val="520"/>
              </a:spcBef>
              <a:spcAft>
                <a:spcPts val="0"/>
              </a:spcAft>
              <a:buSzPts val="2470"/>
              <a:buNone/>
            </a:pPr>
            <a:r>
              <a:rPr lang="en-US"/>
              <a:t> Dom(R) = {1,2} and Ran(R) = {2, 3}</a:t>
            </a:r>
            <a:endParaRPr/>
          </a:p>
          <a:p>
            <a:pPr indent="0" lvl="0" marL="0" rtl="0" algn="l">
              <a:spcBef>
                <a:spcPts val="520"/>
              </a:spcBef>
              <a:spcAft>
                <a:spcPts val="0"/>
              </a:spcAft>
              <a:buSzPts val="2470"/>
              <a:buNone/>
            </a:pPr>
            <a:r>
              <a:t/>
            </a:r>
            <a:endParaRPr/>
          </a:p>
          <a:p>
            <a:pPr indent="-274320" lvl="0" marL="274320" rtl="0" algn="l">
              <a:spcBef>
                <a:spcPts val="520"/>
              </a:spcBef>
              <a:spcAft>
                <a:spcPts val="0"/>
              </a:spcAft>
              <a:buSzPts val="2470"/>
              <a:buChar char="⚫"/>
            </a:pPr>
            <a:r>
              <a:rPr lang="en-US"/>
              <a:t>c. Is 1R3, 2R2?</a:t>
            </a:r>
            <a:endParaRPr/>
          </a:p>
          <a:p>
            <a:pPr indent="0" lvl="0" marL="0" rtl="0" algn="l">
              <a:spcBef>
                <a:spcPts val="520"/>
              </a:spcBef>
              <a:spcAft>
                <a:spcPts val="0"/>
              </a:spcAft>
              <a:buSzPts val="2470"/>
              <a:buNone/>
            </a:pPr>
            <a:r>
              <a:rPr b="1" lang="en-US"/>
              <a:t>Solution:</a:t>
            </a:r>
            <a:endParaRPr/>
          </a:p>
          <a:p>
            <a:pPr indent="0" lvl="0" marL="0" rtl="0" algn="l">
              <a:spcBef>
                <a:spcPts val="520"/>
              </a:spcBef>
              <a:spcAft>
                <a:spcPts val="0"/>
              </a:spcAft>
              <a:buSzPts val="2470"/>
              <a:buNone/>
            </a:pPr>
            <a:r>
              <a:rPr lang="en-US"/>
              <a:t>c. Since (1, 3)∈R so 1R3.</a:t>
            </a:r>
            <a:endParaRPr/>
          </a:p>
          <a:p>
            <a:pPr indent="0" lvl="0" marL="0" rtl="0" algn="l">
              <a:spcBef>
                <a:spcPts val="520"/>
              </a:spcBef>
              <a:spcAft>
                <a:spcPts val="0"/>
              </a:spcAft>
              <a:buSzPts val="2470"/>
              <a:buNone/>
            </a:pPr>
            <a:r>
              <a:rPr lang="en-US"/>
              <a:t>   Since (2, 2)∈R so 2R2.</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sp>
        <p:nvSpPr>
          <p:cNvPr id="2751" name="Google Shape;2751;p327"/>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rtl="0" algn="r">
              <a:spcBef>
                <a:spcPts val="0"/>
              </a:spcBef>
              <a:spcAft>
                <a:spcPts val="0"/>
              </a:spcAft>
              <a:buClr>
                <a:srgbClr val="4CE0EA"/>
              </a:buClr>
              <a:buSzPts val="5600"/>
              <a:buFont typeface="Calibri"/>
              <a:buNone/>
            </a:pPr>
            <a:r>
              <a:rPr lang="en-US"/>
              <a:t>Representing Relations</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328"/>
          <p:cNvSpPr txBox="1"/>
          <p:nvPr>
            <p:ph type="title"/>
          </p:nvPr>
        </p:nvSpPr>
        <p:spPr>
          <a:xfrm>
            <a:off x="451338" y="533400"/>
            <a:ext cx="8382000" cy="625602"/>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Clr>
                <a:schemeClr val="dk2"/>
              </a:buClr>
              <a:buSzPts val="4000"/>
              <a:buFont typeface="Calibri"/>
              <a:buNone/>
            </a:pPr>
            <a:r>
              <a:rPr lang="en-US" sz="4000"/>
              <a:t>Representing Relations Using Digraphs</a:t>
            </a:r>
            <a:endParaRPr/>
          </a:p>
        </p:txBody>
      </p:sp>
      <p:sp>
        <p:nvSpPr>
          <p:cNvPr id="2757" name="Google Shape;2757;p328"/>
          <p:cNvSpPr txBox="1"/>
          <p:nvPr>
            <p:ph idx="1" type="body"/>
          </p:nvPr>
        </p:nvSpPr>
        <p:spPr>
          <a:xfrm>
            <a:off x="152400" y="1329690"/>
            <a:ext cx="8763000" cy="5375910"/>
          </a:xfrm>
          <a:prstGeom prst="rect">
            <a:avLst/>
          </a:prstGeom>
          <a:noFill/>
          <a:ln>
            <a:noFill/>
          </a:ln>
        </p:spPr>
        <p:txBody>
          <a:bodyPr anchorCtr="0" anchor="t" bIns="45700" lIns="91425" spcFirstLastPara="1" rIns="91425" wrap="square" tIns="45700">
            <a:normAutofit fontScale="92500" lnSpcReduction="20000"/>
          </a:bodyPr>
          <a:lstStyle/>
          <a:p>
            <a:pPr indent="-274320" lvl="0" marL="274320" rtl="0" algn="just">
              <a:spcBef>
                <a:spcPts val="0"/>
              </a:spcBef>
              <a:spcAft>
                <a:spcPts val="0"/>
              </a:spcAft>
              <a:buSzPct val="95000"/>
              <a:buNone/>
            </a:pPr>
            <a:r>
              <a:rPr b="1" lang="en-US"/>
              <a:t>   Definition</a:t>
            </a:r>
            <a:r>
              <a:rPr lang="en-US"/>
              <a:t>: A </a:t>
            </a:r>
            <a:r>
              <a:rPr i="1" lang="en-US"/>
              <a:t>directed graph</a:t>
            </a:r>
            <a:r>
              <a:rPr lang="en-US"/>
              <a:t>, or </a:t>
            </a:r>
            <a:r>
              <a:rPr i="1" lang="en-US"/>
              <a:t>digraph</a:t>
            </a:r>
            <a:r>
              <a:rPr lang="en-US"/>
              <a:t>, consists of a set </a:t>
            </a:r>
            <a:r>
              <a:rPr i="1" lang="en-US"/>
              <a:t>V</a:t>
            </a:r>
            <a:r>
              <a:rPr lang="en-US"/>
              <a:t> of </a:t>
            </a:r>
            <a:r>
              <a:rPr i="1" lang="en-US"/>
              <a:t>vertices</a:t>
            </a:r>
            <a:r>
              <a:rPr lang="en-US"/>
              <a:t> (or </a:t>
            </a:r>
            <a:r>
              <a:rPr i="1" lang="en-US"/>
              <a:t>nodes</a:t>
            </a:r>
            <a:r>
              <a:rPr lang="en-US"/>
              <a:t>) together with a set </a:t>
            </a:r>
            <a:r>
              <a:rPr i="1" lang="en-US"/>
              <a:t>E</a:t>
            </a:r>
            <a:r>
              <a:rPr lang="en-US"/>
              <a:t> of ordered pairs of elements of </a:t>
            </a:r>
            <a:r>
              <a:rPr i="1" lang="en-US"/>
              <a:t>V</a:t>
            </a:r>
            <a:r>
              <a:rPr lang="en-US"/>
              <a:t> called </a:t>
            </a:r>
            <a:r>
              <a:rPr i="1" lang="en-US"/>
              <a:t>edges</a:t>
            </a:r>
            <a:r>
              <a:rPr lang="en-US"/>
              <a:t> (or </a:t>
            </a:r>
            <a:r>
              <a:rPr i="1" lang="en-US"/>
              <a:t>arcs</a:t>
            </a:r>
            <a:r>
              <a:rPr lang="en-US"/>
              <a:t>). The vertex </a:t>
            </a:r>
            <a:r>
              <a:rPr i="1" lang="en-US"/>
              <a:t>a</a:t>
            </a:r>
            <a:r>
              <a:rPr lang="en-US"/>
              <a:t> is called the </a:t>
            </a:r>
            <a:r>
              <a:rPr i="1" lang="en-US"/>
              <a:t>initial vertex</a:t>
            </a:r>
            <a:r>
              <a:rPr lang="en-US"/>
              <a:t> of the edge (</a:t>
            </a:r>
            <a:r>
              <a:rPr i="1" lang="en-US"/>
              <a:t>a</a:t>
            </a:r>
            <a:r>
              <a:rPr lang="en-US"/>
              <a:t>,</a:t>
            </a:r>
            <a:r>
              <a:rPr i="1" lang="en-US"/>
              <a:t>b</a:t>
            </a:r>
            <a:r>
              <a:rPr lang="en-US"/>
              <a:t>), and the vertex </a:t>
            </a:r>
            <a:r>
              <a:rPr i="1" lang="en-US"/>
              <a:t>b</a:t>
            </a:r>
            <a:r>
              <a:rPr lang="en-US"/>
              <a:t> is called the </a:t>
            </a:r>
            <a:r>
              <a:rPr i="1" lang="en-US"/>
              <a:t>terminal vertex </a:t>
            </a:r>
            <a:r>
              <a:rPr lang="en-US"/>
              <a:t>of this edge.</a:t>
            </a:r>
            <a:endParaRPr/>
          </a:p>
          <a:p>
            <a:pPr indent="-246888" lvl="1" marL="640080" rtl="0" algn="just">
              <a:spcBef>
                <a:spcPts val="444"/>
              </a:spcBef>
              <a:spcAft>
                <a:spcPts val="0"/>
              </a:spcAft>
              <a:buSzPct val="85000"/>
              <a:buChar char="⚫"/>
            </a:pPr>
            <a:r>
              <a:rPr lang="en-US"/>
              <a:t>An edge of the form (</a:t>
            </a:r>
            <a:r>
              <a:rPr i="1" lang="en-US"/>
              <a:t>a</a:t>
            </a:r>
            <a:r>
              <a:rPr lang="en-US"/>
              <a:t>,</a:t>
            </a:r>
            <a:r>
              <a:rPr i="1" lang="en-US"/>
              <a:t>a</a:t>
            </a:r>
            <a:r>
              <a:rPr lang="en-US"/>
              <a:t>) is called a </a:t>
            </a:r>
            <a:r>
              <a:rPr i="1" lang="en-US"/>
              <a:t>loop</a:t>
            </a:r>
            <a:r>
              <a:rPr lang="en-US"/>
              <a:t>.  </a:t>
            </a:r>
            <a:endParaRPr/>
          </a:p>
          <a:p>
            <a:pPr indent="-274320" lvl="0" marL="274320" rtl="0" algn="l">
              <a:spcBef>
                <a:spcPts val="481"/>
              </a:spcBef>
              <a:spcAft>
                <a:spcPts val="0"/>
              </a:spcAft>
              <a:buSzPct val="95000"/>
              <a:buNone/>
            </a:pPr>
            <a:r>
              <a:rPr b="1" lang="en-US"/>
              <a:t>    </a:t>
            </a:r>
            <a:endParaRPr/>
          </a:p>
          <a:p>
            <a:pPr indent="-274320" lvl="0" marL="274320" rtl="0" algn="l">
              <a:spcBef>
                <a:spcPts val="481"/>
              </a:spcBef>
              <a:spcAft>
                <a:spcPts val="0"/>
              </a:spcAft>
              <a:buSzPct val="95000"/>
              <a:buNone/>
            </a:pPr>
            <a:r>
              <a:rPr b="1" lang="en-US"/>
              <a:t>    Example</a:t>
            </a:r>
            <a:r>
              <a:rPr lang="en-US"/>
              <a:t>:  A drawing of the directed graph with vertices </a:t>
            </a:r>
            <a:r>
              <a:rPr i="1" lang="en-US"/>
              <a:t>a</a:t>
            </a:r>
            <a:r>
              <a:rPr lang="en-US"/>
              <a:t>, </a:t>
            </a:r>
            <a:r>
              <a:rPr i="1" lang="en-US"/>
              <a:t>b</a:t>
            </a:r>
            <a:r>
              <a:rPr lang="en-US"/>
              <a:t>, </a:t>
            </a:r>
            <a:r>
              <a:rPr i="1" lang="en-US"/>
              <a:t>c</a:t>
            </a:r>
            <a:r>
              <a:rPr lang="en-US"/>
              <a:t>, and </a:t>
            </a:r>
            <a:r>
              <a:rPr i="1" lang="en-US"/>
              <a:t>d</a:t>
            </a:r>
            <a:r>
              <a:rPr lang="en-US"/>
              <a:t>, and edges   (</a:t>
            </a:r>
            <a:r>
              <a:rPr i="1" lang="en-US"/>
              <a:t>a</a:t>
            </a:r>
            <a:r>
              <a:rPr lang="en-US"/>
              <a:t>, </a:t>
            </a:r>
            <a:r>
              <a:rPr i="1" lang="en-US"/>
              <a:t>b</a:t>
            </a:r>
            <a:r>
              <a:rPr lang="en-US"/>
              <a:t>), (</a:t>
            </a:r>
            <a:r>
              <a:rPr i="1" lang="en-US"/>
              <a:t>a</a:t>
            </a:r>
            <a:r>
              <a:rPr lang="en-US"/>
              <a:t>, </a:t>
            </a:r>
            <a:r>
              <a:rPr i="1" lang="en-US"/>
              <a:t>d</a:t>
            </a:r>
            <a:r>
              <a:rPr lang="en-US"/>
              <a:t>), (</a:t>
            </a:r>
            <a:r>
              <a:rPr i="1" lang="en-US"/>
              <a:t>b</a:t>
            </a:r>
            <a:r>
              <a:rPr lang="en-US"/>
              <a:t>, </a:t>
            </a:r>
            <a:r>
              <a:rPr i="1" lang="en-US"/>
              <a:t>b</a:t>
            </a:r>
            <a:r>
              <a:rPr lang="en-US"/>
              <a:t>), (</a:t>
            </a:r>
            <a:r>
              <a:rPr i="1" lang="en-US"/>
              <a:t>b</a:t>
            </a:r>
            <a:r>
              <a:rPr lang="en-US"/>
              <a:t>, </a:t>
            </a:r>
            <a:r>
              <a:rPr i="1" lang="en-US"/>
              <a:t>d</a:t>
            </a:r>
            <a:r>
              <a:rPr lang="en-US"/>
              <a:t>), (</a:t>
            </a:r>
            <a:r>
              <a:rPr i="1" lang="en-US"/>
              <a:t>c</a:t>
            </a:r>
            <a:r>
              <a:rPr lang="en-US"/>
              <a:t>, a), (</a:t>
            </a:r>
            <a:r>
              <a:rPr i="1" lang="en-US"/>
              <a:t>c,</a:t>
            </a:r>
            <a:r>
              <a:rPr lang="en-US"/>
              <a:t> </a:t>
            </a:r>
            <a:r>
              <a:rPr i="1" lang="en-US"/>
              <a:t>b</a:t>
            </a:r>
            <a:r>
              <a:rPr lang="en-US"/>
              <a:t>), and (</a:t>
            </a:r>
            <a:r>
              <a:rPr i="1" lang="en-US"/>
              <a:t>d</a:t>
            </a:r>
            <a:r>
              <a:rPr lang="en-US"/>
              <a:t>, </a:t>
            </a:r>
            <a:r>
              <a:rPr i="1" lang="en-US"/>
              <a:t>b</a:t>
            </a:r>
            <a:r>
              <a:rPr lang="en-US"/>
              <a:t>) is shown here.</a:t>
            </a:r>
            <a:endParaRPr/>
          </a:p>
          <a:p>
            <a:pPr indent="-274320" lvl="0" marL="274320" rtl="0" algn="l">
              <a:spcBef>
                <a:spcPts val="481"/>
              </a:spcBef>
              <a:spcAft>
                <a:spcPts val="0"/>
              </a:spcAft>
              <a:buSzPct val="95000"/>
              <a:buNone/>
            </a:pPr>
            <a:r>
              <a:t/>
            </a:r>
            <a:endParaRPr/>
          </a:p>
          <a:p>
            <a:pPr indent="-274320" lvl="0" marL="274320" rtl="0" algn="l">
              <a:spcBef>
                <a:spcPts val="481"/>
              </a:spcBef>
              <a:spcAft>
                <a:spcPts val="0"/>
              </a:spcAft>
              <a:buSzPct val="95000"/>
              <a:buNone/>
            </a:pPr>
            <a:r>
              <a:t/>
            </a:r>
            <a:endParaRPr/>
          </a:p>
          <a:p>
            <a:pPr indent="-274320" lvl="0" marL="274320" rtl="0" algn="l">
              <a:spcBef>
                <a:spcPts val="481"/>
              </a:spcBef>
              <a:spcAft>
                <a:spcPts val="0"/>
              </a:spcAft>
              <a:buSzPct val="95000"/>
              <a:buNone/>
            </a:pPr>
            <a:r>
              <a:t/>
            </a:r>
            <a:endParaRPr/>
          </a:p>
          <a:p>
            <a:pPr indent="-274320" lvl="0" marL="274320" rtl="0" algn="l">
              <a:spcBef>
                <a:spcPts val="481"/>
              </a:spcBef>
              <a:spcAft>
                <a:spcPts val="0"/>
              </a:spcAft>
              <a:buSzPct val="95000"/>
              <a:buNone/>
            </a:pPr>
            <a:r>
              <a:t/>
            </a:r>
            <a:endParaRPr/>
          </a:p>
          <a:p>
            <a:pPr indent="-274320" lvl="0" marL="274320" rtl="0" algn="l">
              <a:spcBef>
                <a:spcPts val="481"/>
              </a:spcBef>
              <a:spcAft>
                <a:spcPts val="0"/>
              </a:spcAft>
              <a:buSzPct val="95000"/>
              <a:buNone/>
            </a:pPr>
            <a:r>
              <a:rPr lang="en-US"/>
              <a:t>   </a:t>
            </a:r>
            <a:endParaRPr/>
          </a:p>
          <a:p>
            <a:pPr indent="-274320" lvl="0" marL="274320" rtl="0" algn="l">
              <a:spcBef>
                <a:spcPts val="481"/>
              </a:spcBef>
              <a:spcAft>
                <a:spcPts val="0"/>
              </a:spcAft>
              <a:buSzPct val="95000"/>
              <a:buNone/>
            </a:pPr>
            <a:r>
              <a:t/>
            </a:r>
            <a:endParaRPr/>
          </a:p>
          <a:p>
            <a:pPr indent="-274320" lvl="0" marL="274320" rtl="0" algn="l">
              <a:spcBef>
                <a:spcPts val="481"/>
              </a:spcBef>
              <a:spcAft>
                <a:spcPts val="0"/>
              </a:spcAft>
              <a:buSzPct val="95000"/>
              <a:buNone/>
            </a:pPr>
            <a:r>
              <a:t/>
            </a:r>
            <a:endParaRPr/>
          </a:p>
          <a:p>
            <a:pPr indent="-274320" lvl="0" marL="274320" rtl="0" algn="l">
              <a:spcBef>
                <a:spcPts val="481"/>
              </a:spcBef>
              <a:spcAft>
                <a:spcPts val="0"/>
              </a:spcAft>
              <a:buSzPct val="95000"/>
              <a:buNone/>
            </a:pPr>
            <a:r>
              <a:t/>
            </a:r>
            <a:endParaRPr/>
          </a:p>
        </p:txBody>
      </p:sp>
      <p:pic>
        <p:nvPicPr>
          <p:cNvPr descr="0805.jpg" id="2758" name="Google Shape;2758;p328"/>
          <p:cNvPicPr preferRelativeResize="0"/>
          <p:nvPr/>
        </p:nvPicPr>
        <p:blipFill rotWithShape="1">
          <a:blip r:embed="rId3">
            <a:alphaModFix/>
          </a:blip>
          <a:srcRect b="0" l="0" r="0" t="0"/>
          <a:stretch/>
        </p:blipFill>
        <p:spPr>
          <a:xfrm>
            <a:off x="3156438" y="4575810"/>
            <a:ext cx="2971800" cy="190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idx="1" type="body"/>
          </p:nvPr>
        </p:nvSpPr>
        <p:spPr>
          <a:xfrm>
            <a:off x="457200" y="1371600"/>
            <a:ext cx="8229600" cy="47593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200"/>
              <a:buFont typeface="Noto Sans Symbols"/>
              <a:buNone/>
            </a:pPr>
            <a:r>
              <a:rPr b="1" lang="en-US">
                <a:solidFill>
                  <a:srgbClr val="FF0000"/>
                </a:solidFill>
                <a:latin typeface="Arial Narrow"/>
                <a:ea typeface="Arial Narrow"/>
                <a:cs typeface="Arial Narrow"/>
                <a:sym typeface="Arial Narrow"/>
              </a:rPr>
              <a:t>TEXT Book:</a:t>
            </a:r>
            <a:endParaRPr>
              <a:solidFill>
                <a:srgbClr val="FF0000"/>
              </a:solidFill>
              <a:latin typeface="Arial Narrow"/>
              <a:ea typeface="Arial Narrow"/>
              <a:cs typeface="Arial Narrow"/>
              <a:sym typeface="Arial Narrow"/>
            </a:endParaRPr>
          </a:p>
          <a:p>
            <a:pPr indent="-342900" lvl="0" marL="342900" rtl="0" algn="l">
              <a:spcBef>
                <a:spcPts val="640"/>
              </a:spcBef>
              <a:spcAft>
                <a:spcPts val="0"/>
              </a:spcAft>
              <a:buSzPts val="3200"/>
              <a:buChar char="●"/>
            </a:pPr>
            <a:r>
              <a:rPr lang="en-US"/>
              <a:t>Discrete Mathematics &amp; its	 Applications, 8</a:t>
            </a:r>
            <a:r>
              <a:rPr baseline="30000" lang="en-US"/>
              <a:t>th</a:t>
            </a:r>
            <a:r>
              <a:rPr lang="en-US"/>
              <a:t> edition. By Kenneth H. Rosen. </a:t>
            </a:r>
            <a:endParaRPr/>
          </a:p>
          <a:p>
            <a:pPr indent="-139700" lvl="0" marL="342900" rtl="0" algn="l">
              <a:spcBef>
                <a:spcPts val="640"/>
              </a:spcBef>
              <a:spcAft>
                <a:spcPts val="0"/>
              </a:spcAft>
              <a:buSzPts val="3200"/>
              <a:buNone/>
            </a:pPr>
            <a:r>
              <a:t/>
            </a:r>
            <a:endParaRPr/>
          </a:p>
          <a:p>
            <a:pPr indent="0" lvl="0" marL="0" rtl="0" algn="l">
              <a:spcBef>
                <a:spcPts val="640"/>
              </a:spcBef>
              <a:spcAft>
                <a:spcPts val="0"/>
              </a:spcAft>
              <a:buSzPts val="3200"/>
              <a:buFont typeface="Noto Sans Symbols"/>
              <a:buNone/>
            </a:pPr>
            <a:r>
              <a:rPr b="1" lang="en-US"/>
              <a:t>References Book:</a:t>
            </a:r>
            <a:endParaRPr/>
          </a:p>
          <a:p>
            <a:pPr indent="-342900" lvl="0" marL="342900" rtl="0" algn="l">
              <a:spcBef>
                <a:spcPts val="640"/>
              </a:spcBef>
              <a:spcAft>
                <a:spcPts val="0"/>
              </a:spcAft>
              <a:buSzPts val="3200"/>
              <a:buChar char="●"/>
            </a:pPr>
            <a:r>
              <a:rPr lang="en-US"/>
              <a:t>Invitation to Discrete Maths, 2nd edition. By Matousek and Nesetril. </a:t>
            </a:r>
            <a:endParaRPr/>
          </a:p>
          <a:p>
            <a:pPr indent="-342900" lvl="0" marL="342900" rtl="0" algn="l">
              <a:spcBef>
                <a:spcPts val="640"/>
              </a:spcBef>
              <a:spcAft>
                <a:spcPts val="0"/>
              </a:spcAft>
              <a:buSzPts val="3200"/>
              <a:buChar char="●"/>
            </a:pPr>
            <a:r>
              <a:rPr lang="en-US"/>
              <a:t>Discrete Mathematics. By Lovasz, Pelikan and Vesztergombi.</a:t>
            </a:r>
            <a:endParaRPr/>
          </a:p>
          <a:p>
            <a:pPr indent="-139700" lvl="0" marL="342900" rtl="0" algn="l">
              <a:spcBef>
                <a:spcPts val="640"/>
              </a:spcBef>
              <a:spcAft>
                <a:spcPts val="0"/>
              </a:spcAft>
              <a:buSzPts val="3200"/>
              <a:buNone/>
            </a:pPr>
            <a:r>
              <a:t/>
            </a:r>
            <a:endParaRPr/>
          </a:p>
        </p:txBody>
      </p:sp>
      <p:sp>
        <p:nvSpPr>
          <p:cNvPr id="241" name="Google Shape;241;p3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487" name="Google Shape;487;p59"/>
          <p:cNvPicPr preferRelativeResize="0"/>
          <p:nvPr>
            <p:ph idx="1" type="body"/>
          </p:nvPr>
        </p:nvPicPr>
        <p:blipFill rotWithShape="1">
          <a:blip r:embed="rId3">
            <a:alphaModFix/>
          </a:blip>
          <a:srcRect b="0" l="0" r="0" t="0"/>
          <a:stretch/>
        </p:blipFill>
        <p:spPr>
          <a:xfrm>
            <a:off x="228600" y="274638"/>
            <a:ext cx="6973888" cy="3905250"/>
          </a:xfrm>
          <a:prstGeom prst="rect">
            <a:avLst/>
          </a:prstGeom>
          <a:noFill/>
          <a:ln>
            <a:noFill/>
          </a:ln>
        </p:spPr>
      </p:pic>
      <p:sp>
        <p:nvSpPr>
          <p:cNvPr id="488" name="Google Shape;488;p5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329"/>
          <p:cNvSpPr txBox="1"/>
          <p:nvPr>
            <p:ph type="title"/>
          </p:nvPr>
        </p:nvSpPr>
        <p:spPr>
          <a:xfrm>
            <a:off x="457200" y="533400"/>
            <a:ext cx="8229600" cy="6858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Clr>
                <a:schemeClr val="dk2"/>
              </a:buClr>
              <a:buSzPts val="4000"/>
              <a:buFont typeface="Calibri"/>
              <a:buNone/>
            </a:pPr>
            <a:r>
              <a:rPr lang="en-US" sz="4000"/>
              <a:t>Representing Relations Using Matrices</a:t>
            </a:r>
            <a:endParaRPr/>
          </a:p>
        </p:txBody>
      </p:sp>
      <p:sp>
        <p:nvSpPr>
          <p:cNvPr id="2764" name="Google Shape;2764;p329"/>
          <p:cNvSpPr txBox="1"/>
          <p:nvPr>
            <p:ph idx="1" type="body"/>
          </p:nvPr>
        </p:nvSpPr>
        <p:spPr>
          <a:xfrm>
            <a:off x="228600" y="1524000"/>
            <a:ext cx="8458200" cy="4800600"/>
          </a:xfrm>
          <a:prstGeom prst="rect">
            <a:avLst/>
          </a:prstGeom>
          <a:noFill/>
          <a:ln>
            <a:noFill/>
          </a:ln>
        </p:spPr>
        <p:txBody>
          <a:bodyPr anchorCtr="0" anchor="t" bIns="45700" lIns="91425" spcFirstLastPara="1" rIns="91425" wrap="square" tIns="45700">
            <a:normAutofit fontScale="92500" lnSpcReduction="20000"/>
          </a:bodyPr>
          <a:lstStyle/>
          <a:p>
            <a:pPr indent="-274320" lvl="0" marL="274320" rtl="0" algn="l">
              <a:spcBef>
                <a:spcPts val="0"/>
              </a:spcBef>
              <a:spcAft>
                <a:spcPts val="0"/>
              </a:spcAft>
              <a:buSzPct val="95000"/>
              <a:buChar char="⚫"/>
            </a:pPr>
            <a:r>
              <a:rPr lang="en-US"/>
              <a:t>A relation between finite sets can be represented using a zero-one matrix. </a:t>
            </a:r>
            <a:endParaRPr/>
          </a:p>
          <a:p>
            <a:pPr indent="-274320" lvl="0" marL="274320" rtl="0" algn="l">
              <a:spcBef>
                <a:spcPts val="481"/>
              </a:spcBef>
              <a:spcAft>
                <a:spcPts val="0"/>
              </a:spcAft>
              <a:buSzPct val="95000"/>
              <a:buChar char="⚫"/>
            </a:pPr>
            <a:r>
              <a:rPr lang="en-US"/>
              <a:t>Suppose </a:t>
            </a:r>
            <a:r>
              <a:rPr i="1" lang="en-US"/>
              <a:t>R</a:t>
            </a:r>
            <a:r>
              <a:rPr lang="en-US"/>
              <a:t> is a relation from </a:t>
            </a:r>
            <a:r>
              <a:rPr i="1" lang="en-US"/>
              <a:t>A</a:t>
            </a:r>
            <a:r>
              <a:rPr lang="en-US"/>
              <a:t> = {</a:t>
            </a:r>
            <a:r>
              <a:rPr i="1" lang="en-US"/>
              <a:t>a</a:t>
            </a:r>
            <a:r>
              <a:rPr baseline="-25000" lang="en-US">
                <a:latin typeface="Cambria Math"/>
                <a:ea typeface="Cambria Math"/>
                <a:cs typeface="Cambria Math"/>
                <a:sym typeface="Cambria Math"/>
              </a:rPr>
              <a:t>1</a:t>
            </a:r>
            <a:r>
              <a:rPr lang="en-US"/>
              <a:t>, </a:t>
            </a:r>
            <a:r>
              <a:rPr i="1" lang="en-US"/>
              <a:t>a</a:t>
            </a:r>
            <a:r>
              <a:rPr baseline="-25000" lang="en-US">
                <a:latin typeface="Cambria Math"/>
                <a:ea typeface="Cambria Math"/>
                <a:cs typeface="Cambria Math"/>
                <a:sym typeface="Cambria Math"/>
              </a:rPr>
              <a:t>2</a:t>
            </a:r>
            <a:r>
              <a:rPr lang="en-US"/>
              <a:t>, …, </a:t>
            </a:r>
            <a:r>
              <a:rPr i="1" lang="en-US"/>
              <a:t>a</a:t>
            </a:r>
            <a:r>
              <a:rPr baseline="-25000" i="1" lang="en-US"/>
              <a:t>m</a:t>
            </a:r>
            <a:r>
              <a:rPr lang="en-US"/>
              <a:t>} to                         </a:t>
            </a:r>
            <a:r>
              <a:rPr i="1" lang="en-US"/>
              <a:t>B</a:t>
            </a:r>
            <a:r>
              <a:rPr lang="en-US"/>
              <a:t> = {</a:t>
            </a:r>
            <a:r>
              <a:rPr i="1" lang="en-US"/>
              <a:t>b</a:t>
            </a:r>
            <a:r>
              <a:rPr baseline="-25000" lang="en-US">
                <a:latin typeface="Cambria Math"/>
                <a:ea typeface="Cambria Math"/>
                <a:cs typeface="Cambria Math"/>
                <a:sym typeface="Cambria Math"/>
              </a:rPr>
              <a:t>1</a:t>
            </a:r>
            <a:r>
              <a:rPr lang="en-US"/>
              <a:t>, </a:t>
            </a:r>
            <a:r>
              <a:rPr i="1" lang="en-US"/>
              <a:t>b</a:t>
            </a:r>
            <a:r>
              <a:rPr baseline="-25000" lang="en-US">
                <a:latin typeface="Cambria Math"/>
                <a:ea typeface="Cambria Math"/>
                <a:cs typeface="Cambria Math"/>
                <a:sym typeface="Cambria Math"/>
              </a:rPr>
              <a:t>2</a:t>
            </a:r>
            <a:r>
              <a:rPr lang="en-US"/>
              <a:t>, …, </a:t>
            </a:r>
            <a:r>
              <a:rPr i="1" lang="en-US"/>
              <a:t>b</a:t>
            </a:r>
            <a:r>
              <a:rPr baseline="-25000" i="1" lang="en-US"/>
              <a:t>n</a:t>
            </a:r>
            <a:r>
              <a:rPr lang="en-US"/>
              <a:t>}.</a:t>
            </a:r>
            <a:endParaRPr/>
          </a:p>
          <a:p>
            <a:pPr indent="-246888" lvl="1" marL="640080" rtl="0" algn="l">
              <a:spcBef>
                <a:spcPts val="444"/>
              </a:spcBef>
              <a:spcAft>
                <a:spcPts val="0"/>
              </a:spcAft>
              <a:buSzPct val="85000"/>
              <a:buChar char="⚫"/>
            </a:pPr>
            <a:r>
              <a:rPr lang="en-US"/>
              <a:t>The elements of the two sets can be listed in any particular arbitrary order. When </a:t>
            </a:r>
            <a:r>
              <a:rPr i="1" lang="en-US"/>
              <a:t>A</a:t>
            </a:r>
            <a:r>
              <a:rPr lang="en-US"/>
              <a:t> = </a:t>
            </a:r>
            <a:r>
              <a:rPr i="1" lang="en-US"/>
              <a:t>B</a:t>
            </a:r>
            <a:r>
              <a:rPr lang="en-US"/>
              <a:t>, we use the same ordering. </a:t>
            </a:r>
            <a:endParaRPr/>
          </a:p>
          <a:p>
            <a:pPr indent="-274320" lvl="0" marL="274320" rtl="0" algn="l">
              <a:spcBef>
                <a:spcPts val="481"/>
              </a:spcBef>
              <a:spcAft>
                <a:spcPts val="0"/>
              </a:spcAft>
              <a:buSzPct val="95000"/>
              <a:buChar char="⚫"/>
            </a:pPr>
            <a:r>
              <a:rPr lang="en-US"/>
              <a:t>The relation </a:t>
            </a:r>
            <a:r>
              <a:rPr i="1" lang="en-US"/>
              <a:t>R</a:t>
            </a:r>
            <a:r>
              <a:rPr lang="en-US"/>
              <a:t> is represented by the matrix                                         </a:t>
            </a:r>
            <a:r>
              <a:rPr i="1" lang="en-US"/>
              <a:t>M</a:t>
            </a:r>
            <a:r>
              <a:rPr baseline="-25000" i="1" lang="en-US"/>
              <a:t>R</a:t>
            </a:r>
            <a:r>
              <a:rPr lang="en-US"/>
              <a:t> = [</a:t>
            </a:r>
            <a:r>
              <a:rPr i="1" lang="en-US"/>
              <a:t>m</a:t>
            </a:r>
            <a:r>
              <a:rPr baseline="-25000" i="1" lang="en-US"/>
              <a:t>ij</a:t>
            </a:r>
            <a:r>
              <a:rPr lang="en-US"/>
              <a:t>], where</a:t>
            </a:r>
            <a:endParaRPr/>
          </a:p>
          <a:p>
            <a:pPr indent="-129238" lvl="0" marL="274320" rtl="0" algn="l">
              <a:spcBef>
                <a:spcPts val="481"/>
              </a:spcBef>
              <a:spcAft>
                <a:spcPts val="0"/>
              </a:spcAft>
              <a:buSzPct val="95000"/>
              <a:buNone/>
            </a:pPr>
            <a:r>
              <a:t/>
            </a:r>
            <a:endParaRPr/>
          </a:p>
          <a:p>
            <a:pPr indent="-129238" lvl="0" marL="274320" rtl="0" algn="l">
              <a:spcBef>
                <a:spcPts val="481"/>
              </a:spcBef>
              <a:spcAft>
                <a:spcPts val="0"/>
              </a:spcAft>
              <a:buSzPct val="95000"/>
              <a:buNone/>
            </a:pPr>
            <a:r>
              <a:t/>
            </a:r>
            <a:endParaRPr/>
          </a:p>
          <a:p>
            <a:pPr indent="-274320" lvl="0" marL="274320" rtl="0" algn="l">
              <a:spcBef>
                <a:spcPts val="481"/>
              </a:spcBef>
              <a:spcAft>
                <a:spcPts val="0"/>
              </a:spcAft>
              <a:buSzPct val="95000"/>
              <a:buNone/>
            </a:pPr>
            <a:r>
              <a:t/>
            </a:r>
            <a:endParaRPr/>
          </a:p>
          <a:p>
            <a:pPr indent="-274320" lvl="0" marL="274320" rtl="0" algn="l">
              <a:spcBef>
                <a:spcPts val="481"/>
              </a:spcBef>
              <a:spcAft>
                <a:spcPts val="0"/>
              </a:spcAft>
              <a:buSzPct val="95000"/>
              <a:buChar char="⚫"/>
            </a:pPr>
            <a:r>
              <a:rPr lang="en-US"/>
              <a:t>The matrix representing </a:t>
            </a:r>
            <a:r>
              <a:rPr i="1" lang="en-US"/>
              <a:t>R</a:t>
            </a:r>
            <a:r>
              <a:rPr lang="en-US"/>
              <a:t> has a </a:t>
            </a:r>
            <a:r>
              <a:rPr lang="en-US">
                <a:latin typeface="Cambria Math"/>
                <a:ea typeface="Cambria Math"/>
                <a:cs typeface="Cambria Math"/>
                <a:sym typeface="Cambria Math"/>
              </a:rPr>
              <a:t>1</a:t>
            </a:r>
            <a:r>
              <a:rPr lang="en-US"/>
              <a:t> as its (</a:t>
            </a:r>
            <a:r>
              <a:rPr i="1" lang="en-US"/>
              <a:t>i</a:t>
            </a:r>
            <a:r>
              <a:rPr lang="en-US"/>
              <a:t>,</a:t>
            </a:r>
            <a:r>
              <a:rPr i="1" lang="en-US"/>
              <a:t>j</a:t>
            </a:r>
            <a:r>
              <a:rPr lang="en-US"/>
              <a:t>) entry when </a:t>
            </a:r>
            <a:r>
              <a:rPr i="1" lang="en-US"/>
              <a:t>a</a:t>
            </a:r>
            <a:r>
              <a:rPr baseline="-25000" i="1" lang="en-US"/>
              <a:t>i</a:t>
            </a:r>
            <a:r>
              <a:rPr lang="en-US"/>
              <a:t> is related to </a:t>
            </a:r>
            <a:r>
              <a:rPr i="1" lang="en-US"/>
              <a:t>b</a:t>
            </a:r>
            <a:r>
              <a:rPr baseline="-25000" i="1" lang="en-US"/>
              <a:t>j</a:t>
            </a:r>
            <a:r>
              <a:rPr i="1" lang="en-US"/>
              <a:t> </a:t>
            </a:r>
            <a:r>
              <a:rPr lang="en-US"/>
              <a:t>and a </a:t>
            </a:r>
            <a:r>
              <a:rPr lang="en-US">
                <a:latin typeface="Cambria Math"/>
                <a:ea typeface="Cambria Math"/>
                <a:cs typeface="Cambria Math"/>
                <a:sym typeface="Cambria Math"/>
              </a:rPr>
              <a:t>0</a:t>
            </a:r>
            <a:r>
              <a:rPr lang="en-US"/>
              <a:t> if  </a:t>
            </a:r>
            <a:r>
              <a:rPr i="1" lang="en-US"/>
              <a:t>a</a:t>
            </a:r>
            <a:r>
              <a:rPr baseline="-25000" i="1" lang="en-US"/>
              <a:t>i</a:t>
            </a:r>
            <a:r>
              <a:rPr lang="en-US"/>
              <a:t> is not related to </a:t>
            </a:r>
            <a:r>
              <a:rPr i="1" lang="en-US"/>
              <a:t>b</a:t>
            </a:r>
            <a:r>
              <a:rPr baseline="-25000" i="1" lang="en-US"/>
              <a:t>j</a:t>
            </a:r>
            <a:r>
              <a:rPr lang="en-US"/>
              <a:t>. </a:t>
            </a:r>
            <a:endParaRPr/>
          </a:p>
        </p:txBody>
      </p:sp>
      <p:pic>
        <p:nvPicPr>
          <p:cNvPr descr="addin_tmp.png" id="2765" name="Google Shape;2765;p329"/>
          <p:cNvPicPr preferRelativeResize="0"/>
          <p:nvPr/>
        </p:nvPicPr>
        <p:blipFill rotWithShape="1">
          <a:blip r:embed="rId3">
            <a:alphaModFix/>
          </a:blip>
          <a:srcRect b="0" l="0" r="0" t="0"/>
          <a:stretch/>
        </p:blipFill>
        <p:spPr>
          <a:xfrm>
            <a:off x="3077527" y="3962400"/>
            <a:ext cx="3094673" cy="99060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sp>
        <p:nvSpPr>
          <p:cNvPr id="2770" name="Google Shape;2770;p33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Examples of Representing Relations Using Matrices</a:t>
            </a:r>
            <a:endParaRPr/>
          </a:p>
        </p:txBody>
      </p:sp>
      <p:sp>
        <p:nvSpPr>
          <p:cNvPr id="2771" name="Google Shape;2771;p330"/>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1</a:t>
            </a:r>
            <a:r>
              <a:rPr lang="en-US"/>
              <a:t>: Suppose that </a:t>
            </a:r>
            <a:r>
              <a:rPr i="1" lang="en-US"/>
              <a:t>A</a:t>
            </a:r>
            <a:r>
              <a:rPr lang="en-US"/>
              <a:t> = {</a:t>
            </a:r>
            <a:r>
              <a:rPr lang="en-US">
                <a:latin typeface="Cambria Math"/>
                <a:ea typeface="Cambria Math"/>
                <a:cs typeface="Cambria Math"/>
                <a:sym typeface="Cambria Math"/>
              </a:rPr>
              <a:t>1,2,3</a:t>
            </a:r>
            <a:r>
              <a:rPr lang="en-US"/>
              <a:t>} and </a:t>
            </a:r>
            <a:r>
              <a:rPr i="1" lang="en-US"/>
              <a:t>B</a:t>
            </a:r>
            <a:r>
              <a:rPr lang="en-US"/>
              <a:t> = {</a:t>
            </a:r>
            <a:r>
              <a:rPr lang="en-US">
                <a:latin typeface="Cambria Math"/>
                <a:ea typeface="Cambria Math"/>
                <a:cs typeface="Cambria Math"/>
                <a:sym typeface="Cambria Math"/>
              </a:rPr>
              <a:t>1,2</a:t>
            </a:r>
            <a:r>
              <a:rPr lang="en-US"/>
              <a:t>}. Let  </a:t>
            </a:r>
            <a:r>
              <a:rPr i="1" lang="en-US"/>
              <a:t>R</a:t>
            </a:r>
            <a:r>
              <a:rPr lang="en-US"/>
              <a:t> be  the relation from </a:t>
            </a:r>
            <a:r>
              <a:rPr i="1" lang="en-US"/>
              <a:t>A</a:t>
            </a:r>
            <a:r>
              <a:rPr lang="en-US"/>
              <a:t> to </a:t>
            </a:r>
            <a:r>
              <a:rPr i="1" lang="en-US"/>
              <a:t>B</a:t>
            </a:r>
            <a:r>
              <a:rPr lang="en-US"/>
              <a:t> containing (</a:t>
            </a:r>
            <a:r>
              <a:rPr i="1" lang="en-US"/>
              <a:t>a</a:t>
            </a:r>
            <a:r>
              <a:rPr lang="en-US"/>
              <a:t>,</a:t>
            </a:r>
            <a:r>
              <a:rPr i="1" lang="en-US"/>
              <a:t>b</a:t>
            </a:r>
            <a:r>
              <a:rPr lang="en-US"/>
              <a:t>) if </a:t>
            </a:r>
            <a:r>
              <a:rPr i="1" lang="en-US"/>
              <a:t>a</a:t>
            </a:r>
            <a:r>
              <a:rPr lang="en-US"/>
              <a:t> </a:t>
            </a:r>
            <a:r>
              <a:rPr lang="en-US">
                <a:latin typeface="Cambria Math"/>
                <a:ea typeface="Cambria Math"/>
                <a:cs typeface="Cambria Math"/>
                <a:sym typeface="Cambria Math"/>
              </a:rPr>
              <a:t>∈</a:t>
            </a:r>
            <a:r>
              <a:rPr lang="en-US"/>
              <a:t> </a:t>
            </a:r>
            <a:r>
              <a:rPr i="1" lang="en-US"/>
              <a:t>A</a:t>
            </a:r>
            <a:r>
              <a:rPr lang="en-US"/>
              <a:t>,    </a:t>
            </a:r>
            <a:r>
              <a:rPr i="1" lang="en-US"/>
              <a:t>b</a:t>
            </a:r>
            <a:r>
              <a:rPr lang="en-US"/>
              <a:t> </a:t>
            </a:r>
            <a:r>
              <a:rPr lang="en-US">
                <a:latin typeface="Cambria Math"/>
                <a:ea typeface="Cambria Math"/>
                <a:cs typeface="Cambria Math"/>
                <a:sym typeface="Cambria Math"/>
              </a:rPr>
              <a:t>∈</a:t>
            </a:r>
            <a:r>
              <a:rPr lang="en-US"/>
              <a:t>  </a:t>
            </a:r>
            <a:r>
              <a:rPr i="1" lang="en-US"/>
              <a:t>B</a:t>
            </a:r>
            <a:r>
              <a:rPr lang="en-US"/>
              <a:t>, and </a:t>
            </a:r>
            <a:r>
              <a:rPr i="1" lang="en-US"/>
              <a:t>a</a:t>
            </a:r>
            <a:r>
              <a:rPr lang="en-US"/>
              <a:t> &gt; </a:t>
            </a:r>
            <a:r>
              <a:rPr i="1" lang="en-US"/>
              <a:t>b</a:t>
            </a:r>
            <a:r>
              <a:rPr lang="en-US"/>
              <a:t>. What is the matrix representing </a:t>
            </a:r>
            <a:r>
              <a:rPr i="1" lang="en-US"/>
              <a:t>R </a:t>
            </a:r>
            <a:r>
              <a:rPr lang="en-US"/>
              <a:t> (assuming the ordering of elements is the same as the increasing numerical order)?</a:t>
            </a:r>
            <a:endParaRPr/>
          </a:p>
          <a:p>
            <a:pPr indent="-274320" lvl="0" marL="274320" rtl="0" algn="l">
              <a:spcBef>
                <a:spcPts val="520"/>
              </a:spcBef>
              <a:spcAft>
                <a:spcPts val="0"/>
              </a:spcAft>
              <a:buSzPts val="2470"/>
              <a:buNone/>
            </a:pPr>
            <a:r>
              <a:rPr b="1" lang="en-US"/>
              <a:t>   Solution: </a:t>
            </a:r>
            <a:r>
              <a:rPr lang="en-US"/>
              <a:t>Because </a:t>
            </a:r>
            <a:r>
              <a:rPr i="1" lang="en-US"/>
              <a:t>R</a:t>
            </a:r>
            <a:r>
              <a:rPr lang="en-US"/>
              <a:t> = {(</a:t>
            </a:r>
            <a:r>
              <a:rPr lang="en-US">
                <a:latin typeface="Cambria Math"/>
                <a:ea typeface="Cambria Math"/>
                <a:cs typeface="Cambria Math"/>
                <a:sym typeface="Cambria Math"/>
              </a:rPr>
              <a:t>2,1</a:t>
            </a:r>
            <a:r>
              <a:rPr lang="en-US"/>
              <a:t>), (</a:t>
            </a:r>
            <a:r>
              <a:rPr lang="en-US">
                <a:latin typeface="Cambria Math"/>
                <a:ea typeface="Cambria Math"/>
                <a:cs typeface="Cambria Math"/>
                <a:sym typeface="Cambria Math"/>
              </a:rPr>
              <a:t>3,1</a:t>
            </a:r>
            <a:r>
              <a:rPr lang="en-US"/>
              <a:t>),(</a:t>
            </a:r>
            <a:r>
              <a:rPr lang="en-US">
                <a:latin typeface="Cambria Math"/>
                <a:ea typeface="Cambria Math"/>
                <a:cs typeface="Cambria Math"/>
                <a:sym typeface="Cambria Math"/>
              </a:rPr>
              <a:t>3,2</a:t>
            </a:r>
            <a:r>
              <a:rPr lang="en-US"/>
              <a:t>)}, the matrix is</a:t>
            </a:r>
            <a:endParaRPr/>
          </a:p>
        </p:txBody>
      </p:sp>
      <p:pic>
        <p:nvPicPr>
          <p:cNvPr descr="addin_tmp.png" id="2772" name="Google Shape;2772;p330"/>
          <p:cNvPicPr preferRelativeResize="0"/>
          <p:nvPr/>
        </p:nvPicPr>
        <p:blipFill rotWithShape="1">
          <a:blip r:embed="rId3">
            <a:alphaModFix/>
          </a:blip>
          <a:srcRect b="0" l="0" r="0" t="0"/>
          <a:stretch/>
        </p:blipFill>
        <p:spPr>
          <a:xfrm>
            <a:off x="3048000" y="4662269"/>
            <a:ext cx="3505200" cy="1505711"/>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6" name="Shape 2776"/>
        <p:cNvGrpSpPr/>
        <p:nvPr/>
      </p:nvGrpSpPr>
      <p:grpSpPr>
        <a:xfrm>
          <a:off x="0" y="0"/>
          <a:ext cx="0" cy="0"/>
          <a:chOff x="0" y="0"/>
          <a:chExt cx="0" cy="0"/>
        </a:xfrm>
      </p:grpSpPr>
      <p:sp>
        <p:nvSpPr>
          <p:cNvPr id="2777" name="Google Shape;2777;p331"/>
          <p:cNvSpPr txBox="1"/>
          <p:nvPr>
            <p:ph type="title"/>
          </p:nvPr>
        </p:nvSpPr>
        <p:spPr>
          <a:xfrm>
            <a:off x="457200" y="704088"/>
            <a:ext cx="8229600" cy="5151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Binary Relations</a:t>
            </a:r>
            <a:endParaRPr/>
          </a:p>
        </p:txBody>
      </p:sp>
      <p:pic>
        <p:nvPicPr>
          <p:cNvPr id="2778" name="Google Shape;2778;p331"/>
          <p:cNvPicPr preferRelativeResize="0"/>
          <p:nvPr>
            <p:ph idx="1" type="body"/>
          </p:nvPr>
        </p:nvPicPr>
        <p:blipFill rotWithShape="1">
          <a:blip r:embed="rId3">
            <a:alphaModFix/>
          </a:blip>
          <a:srcRect b="0" l="0" r="0" t="0"/>
          <a:stretch/>
        </p:blipFill>
        <p:spPr>
          <a:xfrm>
            <a:off x="457200" y="1828800"/>
            <a:ext cx="8001000" cy="4800600"/>
          </a:xfrm>
          <a:prstGeom prst="rect">
            <a:avLst/>
          </a:prstGeom>
          <a:noFill/>
          <a:ln>
            <a:noFill/>
          </a:ln>
        </p:spPr>
      </p:pic>
      <p:sp>
        <p:nvSpPr>
          <p:cNvPr id="2779" name="Google Shape;2779;p331"/>
          <p:cNvSpPr txBox="1"/>
          <p:nvPr/>
        </p:nvSpPr>
        <p:spPr>
          <a:xfrm>
            <a:off x="411077" y="1219200"/>
            <a:ext cx="8229600" cy="609600"/>
          </a:xfrm>
          <a:prstGeom prst="rect">
            <a:avLst/>
          </a:prstGeom>
          <a:noFill/>
          <a:ln>
            <a:noFill/>
          </a:ln>
        </p:spPr>
        <p:txBody>
          <a:bodyPr anchorCtr="0" anchor="b" bIns="0" lIns="0" spcFirstLastPara="1" rIns="0" wrap="square" tIns="45700">
            <a:normAutofit/>
          </a:bodyPr>
          <a:lstStyle/>
          <a:p>
            <a:pPr indent="0" lvl="0" marL="0" marR="0" rtl="0" algn="l">
              <a:spcBef>
                <a:spcPts val="0"/>
              </a:spcBef>
              <a:spcAft>
                <a:spcPts val="0"/>
              </a:spcAft>
              <a:buClr>
                <a:schemeClr val="dk1"/>
              </a:buClr>
              <a:buSzPts val="3600"/>
              <a:buFont typeface="Calibri"/>
              <a:buNone/>
            </a:pPr>
            <a:r>
              <a:rPr b="1" lang="en-US" sz="3600">
                <a:solidFill>
                  <a:schemeClr val="dk1"/>
                </a:solidFill>
                <a:latin typeface="Calibri"/>
                <a:ea typeface="Calibri"/>
                <a:cs typeface="Calibri"/>
                <a:sym typeface="Calibri"/>
              </a:rPr>
              <a:t>EXAMPLE #1: (cont.)</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332"/>
          <p:cNvSpPr txBox="1"/>
          <p:nvPr>
            <p:ph type="title"/>
          </p:nvPr>
        </p:nvSpPr>
        <p:spPr>
          <a:xfrm>
            <a:off x="457200" y="457200"/>
            <a:ext cx="8229600" cy="762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Binary Relation on a Set</a:t>
            </a:r>
            <a:endParaRPr/>
          </a:p>
        </p:txBody>
      </p:sp>
      <p:sp>
        <p:nvSpPr>
          <p:cNvPr id="2785" name="Google Shape;2785;p332"/>
          <p:cNvSpPr txBox="1"/>
          <p:nvPr>
            <p:ph idx="1" type="body"/>
          </p:nvPr>
        </p:nvSpPr>
        <p:spPr>
          <a:xfrm>
            <a:off x="609600" y="1219200"/>
            <a:ext cx="8229600" cy="5303520"/>
          </a:xfrm>
          <a:prstGeom prst="rect">
            <a:avLst/>
          </a:prstGeom>
          <a:noFill/>
          <a:ln>
            <a:noFill/>
          </a:ln>
        </p:spPr>
        <p:txBody>
          <a:bodyPr anchorCtr="0" anchor="t" bIns="45700" lIns="91425" spcFirstLastPara="1" rIns="91425" wrap="square" tIns="45700">
            <a:normAutofit fontScale="92500"/>
          </a:bodyPr>
          <a:lstStyle/>
          <a:p>
            <a:pPr indent="-274320" lvl="0" marL="274320" rtl="0" algn="l">
              <a:spcBef>
                <a:spcPts val="0"/>
              </a:spcBef>
              <a:spcAft>
                <a:spcPts val="0"/>
              </a:spcAft>
              <a:buSzPct val="95000"/>
              <a:buNone/>
            </a:pPr>
            <a:r>
              <a:rPr b="1" lang="en-US"/>
              <a:t>   Definition:</a:t>
            </a:r>
            <a:r>
              <a:rPr lang="en-US"/>
              <a:t> A binary relation </a:t>
            </a:r>
            <a:r>
              <a:rPr i="1" lang="en-US"/>
              <a:t>R</a:t>
            </a:r>
            <a:r>
              <a:rPr lang="en-US"/>
              <a:t> </a:t>
            </a:r>
            <a:r>
              <a:rPr i="1" lang="en-US"/>
              <a:t>on a set A</a:t>
            </a:r>
            <a:r>
              <a:rPr lang="en-US"/>
              <a:t> is a subset of                </a:t>
            </a:r>
            <a:r>
              <a:rPr i="1" lang="en-US"/>
              <a:t>A </a:t>
            </a:r>
            <a:r>
              <a:rPr lang="en-US">
                <a:latin typeface="Cambria Math"/>
                <a:ea typeface="Cambria Math"/>
                <a:cs typeface="Cambria Math"/>
                <a:sym typeface="Cambria Math"/>
              </a:rPr>
              <a:t>×</a:t>
            </a:r>
            <a:r>
              <a:rPr i="1" lang="en-US"/>
              <a:t> A </a:t>
            </a:r>
            <a:r>
              <a:rPr lang="en-US"/>
              <a:t>or a relation from </a:t>
            </a:r>
            <a:r>
              <a:rPr i="1" lang="en-US"/>
              <a:t>A</a:t>
            </a:r>
            <a:r>
              <a:rPr lang="en-US"/>
              <a:t> to </a:t>
            </a:r>
            <a:r>
              <a:rPr i="1" lang="en-US"/>
              <a:t>A</a:t>
            </a:r>
            <a:r>
              <a:rPr lang="en-US"/>
              <a:t>.</a:t>
            </a:r>
            <a:endParaRPr/>
          </a:p>
          <a:p>
            <a:pPr indent="-274320" lvl="0" marL="274320" rtl="0" algn="l">
              <a:spcBef>
                <a:spcPts val="481"/>
              </a:spcBef>
              <a:spcAft>
                <a:spcPts val="0"/>
              </a:spcAft>
              <a:buSzPct val="95000"/>
              <a:buNone/>
            </a:pPr>
            <a:r>
              <a:rPr b="1" lang="en-US"/>
              <a:t>   Example</a:t>
            </a:r>
            <a:r>
              <a:rPr lang="en-US"/>
              <a:t>:</a:t>
            </a:r>
            <a:endParaRPr/>
          </a:p>
          <a:p>
            <a:pPr indent="-246888" lvl="1" marL="640080" rtl="0" algn="l">
              <a:spcBef>
                <a:spcPts val="444"/>
              </a:spcBef>
              <a:spcAft>
                <a:spcPts val="0"/>
              </a:spcAft>
              <a:buSzPct val="85000"/>
              <a:buChar char="⚫"/>
            </a:pPr>
            <a:r>
              <a:rPr lang="en-US"/>
              <a:t>Suppose that </a:t>
            </a:r>
            <a:r>
              <a:rPr i="1" lang="en-US"/>
              <a:t>   A = </a:t>
            </a:r>
            <a:r>
              <a:rPr lang="en-US"/>
              <a:t>{</a:t>
            </a:r>
            <a:r>
              <a:rPr i="1" lang="en-US"/>
              <a:t>a,b,c</a:t>
            </a:r>
            <a:r>
              <a:rPr lang="en-US"/>
              <a:t>}. Then</a:t>
            </a:r>
            <a:r>
              <a:rPr i="1" lang="en-US"/>
              <a:t> R = </a:t>
            </a:r>
            <a:r>
              <a:rPr lang="en-US"/>
              <a:t>{(</a:t>
            </a:r>
            <a:r>
              <a:rPr i="1" lang="en-US"/>
              <a:t>a,a</a:t>
            </a:r>
            <a:r>
              <a:rPr lang="en-US"/>
              <a:t>)</a:t>
            </a:r>
            <a:r>
              <a:rPr i="1" lang="en-US"/>
              <a:t>,</a:t>
            </a:r>
            <a:r>
              <a:rPr lang="en-US"/>
              <a:t>(</a:t>
            </a:r>
            <a:r>
              <a:rPr i="1" lang="en-US"/>
              <a:t>a,b</a:t>
            </a:r>
            <a:r>
              <a:rPr lang="en-US"/>
              <a:t>)</a:t>
            </a:r>
            <a:r>
              <a:rPr i="1" lang="en-US"/>
              <a:t>, </a:t>
            </a:r>
            <a:r>
              <a:rPr lang="en-US"/>
              <a:t>(</a:t>
            </a:r>
            <a:r>
              <a:rPr i="1" lang="en-US"/>
              <a:t>a,c</a:t>
            </a:r>
            <a:r>
              <a:rPr lang="en-US"/>
              <a:t>)} is a relation on </a:t>
            </a:r>
            <a:r>
              <a:rPr i="1" lang="en-US"/>
              <a:t>A</a:t>
            </a:r>
            <a:r>
              <a:rPr lang="en-US"/>
              <a:t>. </a:t>
            </a:r>
            <a:endParaRPr/>
          </a:p>
          <a:p>
            <a:pPr indent="-246888" lvl="1" marL="640080" rtl="0" algn="l">
              <a:spcBef>
                <a:spcPts val="444"/>
              </a:spcBef>
              <a:spcAft>
                <a:spcPts val="0"/>
              </a:spcAft>
              <a:buSzPct val="85000"/>
              <a:buChar char="⚫"/>
            </a:pPr>
            <a:r>
              <a:rPr lang="en-US"/>
              <a:t>Let  </a:t>
            </a:r>
            <a:r>
              <a:rPr i="1" lang="en-US"/>
              <a:t>A = </a:t>
            </a:r>
            <a:r>
              <a:rPr lang="en-US"/>
              <a:t>{</a:t>
            </a:r>
            <a:r>
              <a:rPr lang="en-US">
                <a:latin typeface="Cambria Math"/>
                <a:ea typeface="Cambria Math"/>
                <a:cs typeface="Cambria Math"/>
                <a:sym typeface="Cambria Math"/>
              </a:rPr>
              <a:t>1, 2, 3, 4</a:t>
            </a:r>
            <a:r>
              <a:rPr lang="en-US"/>
              <a:t>}. The ordered pairs in the relation                  R </a:t>
            </a:r>
            <a:r>
              <a:rPr baseline="-25000" lang="en-US">
                <a:latin typeface="Cambria Math"/>
                <a:ea typeface="Cambria Math"/>
                <a:cs typeface="Cambria Math"/>
                <a:sym typeface="Cambria Math"/>
              </a:rPr>
              <a:t> </a:t>
            </a:r>
            <a:r>
              <a:rPr lang="en-US"/>
              <a:t>= {(</a:t>
            </a:r>
            <a:r>
              <a:rPr i="1" lang="en-US"/>
              <a:t>a</a:t>
            </a:r>
            <a:r>
              <a:rPr lang="en-US"/>
              <a:t>,</a:t>
            </a:r>
            <a:r>
              <a:rPr i="1" lang="en-US"/>
              <a:t>b</a:t>
            </a:r>
            <a:r>
              <a:rPr lang="en-US"/>
              <a:t>) | </a:t>
            </a:r>
            <a:r>
              <a:rPr i="1" lang="en-US"/>
              <a:t>a</a:t>
            </a:r>
            <a:r>
              <a:rPr lang="en-US"/>
              <a:t> </a:t>
            </a:r>
            <a:r>
              <a:rPr lang="en-US">
                <a:latin typeface="Cambria Math"/>
                <a:ea typeface="Cambria Math"/>
                <a:cs typeface="Cambria Math"/>
                <a:sym typeface="Cambria Math"/>
              </a:rPr>
              <a:t>divides </a:t>
            </a:r>
            <a:r>
              <a:rPr i="1" lang="en-US">
                <a:latin typeface="Cambria Math"/>
                <a:ea typeface="Cambria Math"/>
                <a:cs typeface="Cambria Math"/>
                <a:sym typeface="Cambria Math"/>
              </a:rPr>
              <a:t>b</a:t>
            </a:r>
            <a:r>
              <a:rPr lang="en-US">
                <a:latin typeface="Cambria Math"/>
                <a:ea typeface="Cambria Math"/>
                <a:cs typeface="Cambria Math"/>
                <a:sym typeface="Cambria Math"/>
              </a:rPr>
              <a:t>} are</a:t>
            </a:r>
            <a:endParaRPr/>
          </a:p>
          <a:p>
            <a:pPr indent="-246888" lvl="1" marL="640080" rtl="0" algn="l">
              <a:spcBef>
                <a:spcPts val="444"/>
              </a:spcBef>
              <a:spcAft>
                <a:spcPts val="0"/>
              </a:spcAft>
              <a:buSzPct val="85000"/>
              <a:buNone/>
            </a:pPr>
            <a:r>
              <a:rPr lang="en-US">
                <a:latin typeface="Cambria Math"/>
                <a:ea typeface="Cambria Math"/>
                <a:cs typeface="Cambria Math"/>
                <a:sym typeface="Cambria Math"/>
              </a:rPr>
              <a:t>     {(1,1), (1, 2), (1,3), (1, 4), (2, 2), (2, 4), (3, 3), and  (4, 4)}.</a:t>
            </a:r>
            <a:endParaRPr/>
          </a:p>
          <a:p>
            <a:pPr indent="0" lvl="0" marL="0" rtl="0" algn="l">
              <a:spcBef>
                <a:spcPts val="518"/>
              </a:spcBef>
              <a:spcAft>
                <a:spcPts val="0"/>
              </a:spcAft>
              <a:buSzPct val="95000"/>
              <a:buNone/>
            </a:pPr>
            <a:r>
              <a:rPr b="1" lang="en-US" sz="2800"/>
              <a:t>    REMARK</a:t>
            </a:r>
            <a:r>
              <a:rPr lang="en-US" sz="2800"/>
              <a:t>:</a:t>
            </a:r>
            <a:endParaRPr/>
          </a:p>
          <a:p>
            <a:pPr indent="0" lvl="0" marL="0" rtl="0" algn="l">
              <a:spcBef>
                <a:spcPts val="518"/>
              </a:spcBef>
              <a:spcAft>
                <a:spcPts val="0"/>
              </a:spcAft>
              <a:buSzPct val="95000"/>
              <a:buNone/>
            </a:pPr>
            <a:r>
              <a:rPr lang="en-US" sz="2800"/>
              <a:t>    For any set A</a:t>
            </a:r>
            <a:endParaRPr/>
          </a:p>
          <a:p>
            <a:pPr indent="0" lvl="0" marL="0" rtl="0" algn="l">
              <a:spcBef>
                <a:spcPts val="518"/>
              </a:spcBef>
              <a:spcAft>
                <a:spcPts val="0"/>
              </a:spcAft>
              <a:buSzPct val="95000"/>
              <a:buNone/>
            </a:pPr>
            <a:r>
              <a:rPr lang="en-US" sz="2800"/>
              <a:t>	1. A × A is known as the universal relation.</a:t>
            </a:r>
            <a:endParaRPr/>
          </a:p>
          <a:p>
            <a:pPr indent="0" lvl="0" marL="0" rtl="0" algn="l">
              <a:spcBef>
                <a:spcPts val="518"/>
              </a:spcBef>
              <a:spcAft>
                <a:spcPts val="0"/>
              </a:spcAft>
              <a:buSzPct val="95000"/>
              <a:buNone/>
            </a:pPr>
            <a:r>
              <a:rPr lang="en-US" sz="2800"/>
              <a:t>	2. ∅ is known as the empty relation.</a:t>
            </a:r>
            <a:endParaRPr>
              <a:latin typeface="Cambria Math"/>
              <a:ea typeface="Cambria Math"/>
              <a:cs typeface="Cambria Math"/>
              <a:sym typeface="Cambria Math"/>
            </a:endParaRPr>
          </a:p>
          <a:p>
            <a:pPr indent="-246888" lvl="1" marL="640080" rtl="0" algn="l">
              <a:spcBef>
                <a:spcPts val="444"/>
              </a:spcBef>
              <a:spcAft>
                <a:spcPts val="0"/>
              </a:spcAft>
              <a:buSzPct val="85000"/>
              <a:buNone/>
            </a:pPr>
            <a:r>
              <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5">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333"/>
          <p:cNvSpPr txBox="1"/>
          <p:nvPr>
            <p:ph type="title"/>
          </p:nvPr>
        </p:nvSpPr>
        <p:spPr>
          <a:xfrm>
            <a:off x="457200" y="704850"/>
            <a:ext cx="8229600" cy="74295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Binary Relation on a Set</a:t>
            </a:r>
            <a:endParaRPr/>
          </a:p>
        </p:txBody>
      </p:sp>
      <p:pic>
        <p:nvPicPr>
          <p:cNvPr id="2791" name="Google Shape;2791;p333"/>
          <p:cNvPicPr preferRelativeResize="0"/>
          <p:nvPr>
            <p:ph idx="1" type="body"/>
          </p:nvPr>
        </p:nvPicPr>
        <p:blipFill rotWithShape="1">
          <a:blip r:embed="rId3">
            <a:alphaModFix/>
          </a:blip>
          <a:srcRect b="0" l="0" r="0" t="0"/>
          <a:stretch/>
        </p:blipFill>
        <p:spPr>
          <a:xfrm>
            <a:off x="566737" y="1676400"/>
            <a:ext cx="8010525" cy="790575"/>
          </a:xfrm>
          <a:prstGeom prst="rect">
            <a:avLst/>
          </a:prstGeom>
          <a:noFill/>
          <a:ln>
            <a:noFill/>
          </a:ln>
        </p:spPr>
      </p:pic>
      <p:pic>
        <p:nvPicPr>
          <p:cNvPr id="2792" name="Google Shape;2792;p333"/>
          <p:cNvPicPr preferRelativeResize="0"/>
          <p:nvPr/>
        </p:nvPicPr>
        <p:blipFill rotWithShape="1">
          <a:blip r:embed="rId4">
            <a:alphaModFix/>
          </a:blip>
          <a:srcRect b="0" l="0" r="0" t="0"/>
          <a:stretch/>
        </p:blipFill>
        <p:spPr>
          <a:xfrm>
            <a:off x="596047" y="2828925"/>
            <a:ext cx="8010524" cy="790575"/>
          </a:xfrm>
          <a:prstGeom prst="rect">
            <a:avLst/>
          </a:prstGeom>
          <a:noFill/>
          <a:ln>
            <a:noFill/>
          </a:ln>
        </p:spPr>
      </p:pic>
      <p:pic>
        <p:nvPicPr>
          <p:cNvPr id="2793" name="Google Shape;2793;p333"/>
          <p:cNvPicPr preferRelativeResize="0"/>
          <p:nvPr/>
        </p:nvPicPr>
        <p:blipFill rotWithShape="1">
          <a:blip r:embed="rId5">
            <a:alphaModFix/>
          </a:blip>
          <a:srcRect b="0" l="0" r="0" t="0"/>
          <a:stretch/>
        </p:blipFill>
        <p:spPr>
          <a:xfrm>
            <a:off x="838200" y="3936609"/>
            <a:ext cx="2676525" cy="2390775"/>
          </a:xfrm>
          <a:prstGeom prst="rect">
            <a:avLst/>
          </a:prstGeom>
          <a:noFill/>
          <a:ln>
            <a:noFill/>
          </a:ln>
        </p:spPr>
      </p:pic>
      <p:pic>
        <p:nvPicPr>
          <p:cNvPr id="2794" name="Google Shape;2794;p333"/>
          <p:cNvPicPr preferRelativeResize="0"/>
          <p:nvPr/>
        </p:nvPicPr>
        <p:blipFill rotWithShape="1">
          <a:blip r:embed="rId6">
            <a:alphaModFix/>
          </a:blip>
          <a:srcRect b="0" l="0" r="0" t="0"/>
          <a:stretch/>
        </p:blipFill>
        <p:spPr>
          <a:xfrm>
            <a:off x="4953000" y="4231884"/>
            <a:ext cx="2209800" cy="209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sp>
        <p:nvSpPr>
          <p:cNvPr id="2799" name="Google Shape;2799;p334"/>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rtl="0" algn="r">
              <a:spcBef>
                <a:spcPts val="0"/>
              </a:spcBef>
              <a:spcAft>
                <a:spcPts val="0"/>
              </a:spcAft>
              <a:buClr>
                <a:srgbClr val="4CE0EA"/>
              </a:buClr>
              <a:buSzPts val="5600"/>
              <a:buFont typeface="Calibri"/>
              <a:buNone/>
            </a:pPr>
            <a:r>
              <a:rPr lang="en-US"/>
              <a:t>Relations and Their Properties</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335"/>
          <p:cNvSpPr txBox="1"/>
          <p:nvPr>
            <p:ph type="title"/>
          </p:nvPr>
        </p:nvSpPr>
        <p:spPr>
          <a:xfrm>
            <a:off x="457200" y="704088"/>
            <a:ext cx="8229600" cy="81991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Binary Relation on a Set (</a:t>
            </a:r>
            <a:r>
              <a:rPr i="1" lang="en-US"/>
              <a:t>cont.</a:t>
            </a:r>
            <a:r>
              <a:rPr lang="en-US"/>
              <a:t>)</a:t>
            </a:r>
            <a:endParaRPr/>
          </a:p>
        </p:txBody>
      </p:sp>
      <p:sp>
        <p:nvSpPr>
          <p:cNvPr id="2805" name="Google Shape;2805;p335"/>
          <p:cNvSpPr txBox="1"/>
          <p:nvPr>
            <p:ph idx="1" type="body"/>
          </p:nvPr>
        </p:nvSpPr>
        <p:spPr>
          <a:xfrm>
            <a:off x="457200" y="1935480"/>
            <a:ext cx="8229600" cy="4389120"/>
          </a:xfrm>
          <a:prstGeom prst="rect">
            <a:avLst/>
          </a:prstGeom>
          <a:blipFill rotWithShape="1">
            <a:blip r:embed="rId3">
              <a:alphaModFix/>
            </a:blip>
            <a:stretch>
              <a:fillRect b="0" l="-1332" r="0" t="-1249"/>
            </a:stretch>
          </a:blip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 </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336"/>
          <p:cNvSpPr txBox="1"/>
          <p:nvPr>
            <p:ph type="title"/>
          </p:nvPr>
        </p:nvSpPr>
        <p:spPr>
          <a:xfrm>
            <a:off x="457200" y="304800"/>
            <a:ext cx="8229600" cy="967264"/>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Reflexive Relations</a:t>
            </a:r>
            <a:endParaRPr/>
          </a:p>
        </p:txBody>
      </p:sp>
      <p:sp>
        <p:nvSpPr>
          <p:cNvPr id="2811" name="Google Shape;2811;p336"/>
          <p:cNvSpPr txBox="1"/>
          <p:nvPr>
            <p:ph idx="1" type="body"/>
          </p:nvPr>
        </p:nvSpPr>
        <p:spPr>
          <a:xfrm>
            <a:off x="152400" y="1272064"/>
            <a:ext cx="8763000" cy="55859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 </a:t>
            </a:r>
            <a:r>
              <a:rPr i="1" lang="en-US"/>
              <a:t>R</a:t>
            </a:r>
            <a:r>
              <a:rPr b="1" lang="en-US"/>
              <a:t> </a:t>
            </a:r>
            <a:r>
              <a:rPr lang="en-US"/>
              <a:t>is </a:t>
            </a:r>
            <a:r>
              <a:rPr i="1" lang="en-US"/>
              <a:t>reflexive</a:t>
            </a:r>
            <a:r>
              <a:rPr lang="en-US"/>
              <a:t> iff (</a:t>
            </a:r>
            <a:r>
              <a:rPr i="1" lang="en-US"/>
              <a:t>a,a</a:t>
            </a:r>
            <a:r>
              <a:rPr lang="en-US"/>
              <a:t>)</a:t>
            </a:r>
            <a:r>
              <a:rPr i="1" lang="en-US"/>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R</a:t>
            </a:r>
            <a:r>
              <a:rPr i="1" lang="en-US">
                <a:latin typeface="Calibri"/>
                <a:ea typeface="Calibri"/>
                <a:cs typeface="Calibri"/>
                <a:sym typeface="Calibri"/>
              </a:rPr>
              <a:t> </a:t>
            </a:r>
            <a:r>
              <a:rPr lang="en-US"/>
              <a:t>for every element       </a:t>
            </a:r>
            <a:r>
              <a:rPr i="1" lang="en-US">
                <a:latin typeface="Calibri"/>
                <a:ea typeface="Calibri"/>
                <a:cs typeface="Calibri"/>
                <a:sym typeface="Calibri"/>
              </a:rPr>
              <a:t>a </a:t>
            </a:r>
            <a:r>
              <a:rPr lang="en-US">
                <a:latin typeface="Cambria Math"/>
                <a:ea typeface="Cambria Math"/>
                <a:cs typeface="Cambria Math"/>
                <a:sym typeface="Cambria Math"/>
              </a:rPr>
              <a:t>∊ </a:t>
            </a:r>
            <a:r>
              <a:rPr lang="en-US"/>
              <a:t>A</a:t>
            </a:r>
            <a:r>
              <a:rPr lang="en-US">
                <a:latin typeface="Cambria Math"/>
                <a:ea typeface="Cambria Math"/>
                <a:cs typeface="Cambria Math"/>
                <a:sym typeface="Cambria Math"/>
              </a:rPr>
              <a:t>. </a:t>
            </a:r>
            <a:r>
              <a:rPr lang="en-US"/>
              <a:t>Written symbolically, R is reflexive if and only if </a:t>
            </a:r>
            <a:endParaRPr/>
          </a:p>
          <a:p>
            <a:pPr indent="-274320" lvl="0" marL="274320" rtl="0" algn="l">
              <a:spcBef>
                <a:spcPts val="520"/>
              </a:spcBef>
              <a:spcAft>
                <a:spcPts val="0"/>
              </a:spcAft>
              <a:buSzPts val="2470"/>
              <a:buNone/>
            </a:pPr>
            <a:r>
              <a:rPr lang="en-US"/>
              <a:t>           </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[a∊</a:t>
            </a:r>
            <a:r>
              <a:rPr i="1" lang="en-US"/>
              <a:t>U</a:t>
            </a:r>
            <a:r>
              <a:rPr lang="en-US">
                <a:latin typeface="Cambria Math"/>
                <a:ea typeface="Cambria Math"/>
                <a:cs typeface="Cambria Math"/>
                <a:sym typeface="Cambria Math"/>
              </a:rPr>
              <a:t> ⟶ (</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t>R</a:t>
            </a:r>
            <a:r>
              <a:rPr lang="en-US">
                <a:latin typeface="Cambria Math"/>
                <a:ea typeface="Cambria Math"/>
                <a:cs typeface="Cambria Math"/>
                <a:sym typeface="Cambria Math"/>
              </a:rPr>
              <a:t>]</a:t>
            </a:r>
            <a:endParaRPr/>
          </a:p>
          <a:p>
            <a:pPr indent="-274320" lvl="0" marL="274320" rtl="0" algn="l">
              <a:spcBef>
                <a:spcPts val="520"/>
              </a:spcBef>
              <a:spcAft>
                <a:spcPts val="0"/>
              </a:spcAft>
              <a:buSzPts val="2470"/>
              <a:buNone/>
            </a:pPr>
            <a:r>
              <a:rPr b="1" lang="en-US"/>
              <a:t>  </a:t>
            </a:r>
            <a:endParaRPr/>
          </a:p>
          <a:p>
            <a:pPr indent="-274320" lvl="0" marL="274320" rtl="0" algn="l">
              <a:spcBef>
                <a:spcPts val="520"/>
              </a:spcBef>
              <a:spcAft>
                <a:spcPts val="0"/>
              </a:spcAft>
              <a:buSzPts val="2470"/>
              <a:buNone/>
            </a:pPr>
            <a:r>
              <a:t/>
            </a:r>
            <a:endParaRPr b="1"/>
          </a:p>
          <a:p>
            <a:pPr indent="-274320" lvl="0" marL="274320" rtl="0" algn="l">
              <a:spcBef>
                <a:spcPts val="520"/>
              </a:spcBef>
              <a:spcAft>
                <a:spcPts val="0"/>
              </a:spcAft>
              <a:buSzPts val="2470"/>
              <a:buNone/>
            </a:pPr>
            <a:r>
              <a:t/>
            </a:r>
            <a:endParaRPr b="1"/>
          </a:p>
          <a:p>
            <a:pPr indent="-274320" lvl="0" marL="274320" rtl="0" algn="l">
              <a:spcBef>
                <a:spcPts val="520"/>
              </a:spcBef>
              <a:spcAft>
                <a:spcPts val="0"/>
              </a:spcAft>
              <a:buSzPts val="2470"/>
              <a:buNone/>
            </a:pPr>
            <a:r>
              <a:t/>
            </a:r>
            <a:endParaRPr b="1"/>
          </a:p>
          <a:p>
            <a:pPr indent="-274320" lvl="0" marL="274320" rtl="0" algn="l">
              <a:spcBef>
                <a:spcPts val="520"/>
              </a:spcBef>
              <a:spcAft>
                <a:spcPts val="0"/>
              </a:spcAft>
              <a:buSzPts val="2470"/>
              <a:buNone/>
            </a:pPr>
            <a:r>
              <a:t/>
            </a:r>
            <a:endParaRPr b="1"/>
          </a:p>
          <a:p>
            <a:pPr indent="-274320" lvl="0" marL="274320" rtl="0" algn="l">
              <a:spcBef>
                <a:spcPts val="520"/>
              </a:spcBef>
              <a:spcAft>
                <a:spcPts val="0"/>
              </a:spcAft>
              <a:buSzPts val="2470"/>
              <a:buNone/>
            </a:pPr>
            <a:r>
              <a:t/>
            </a:r>
            <a:endParaRPr b="1"/>
          </a:p>
          <a:p>
            <a:pPr indent="-274320" lvl="0" marL="274320" rtl="0" algn="l">
              <a:spcBef>
                <a:spcPts val="520"/>
              </a:spcBef>
              <a:spcAft>
                <a:spcPts val="0"/>
              </a:spcAft>
              <a:buSzPts val="2470"/>
              <a:buNone/>
            </a:pPr>
            <a:r>
              <a:rPr b="1" lang="en-US"/>
              <a:t> </a:t>
            </a:r>
            <a:endParaRPr/>
          </a:p>
          <a:p>
            <a:pPr indent="-274320" lvl="0" marL="274320" rtl="0" algn="l">
              <a:spcBef>
                <a:spcPts val="520"/>
              </a:spcBef>
              <a:spcAft>
                <a:spcPts val="0"/>
              </a:spcAft>
              <a:buSzPts val="2470"/>
              <a:buNone/>
            </a:pPr>
            <a:r>
              <a:t/>
            </a:r>
            <a:endParaRPr/>
          </a:p>
        </p:txBody>
      </p:sp>
      <p:sp>
        <p:nvSpPr>
          <p:cNvPr id="2812" name="Google Shape;2812;p336"/>
          <p:cNvSpPr txBox="1"/>
          <p:nvPr/>
        </p:nvSpPr>
        <p:spPr>
          <a:xfrm>
            <a:off x="5616526" y="3095536"/>
            <a:ext cx="3527474" cy="193899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mbria Math"/>
                <a:ea typeface="Cambria Math"/>
                <a:cs typeface="Cambria Math"/>
                <a:sym typeface="Cambria Math"/>
              </a:rPr>
              <a:t>If </a:t>
            </a:r>
            <a:r>
              <a:rPr i="1" lang="en-US" sz="2400">
                <a:solidFill>
                  <a:schemeClr val="dk1"/>
                </a:solidFill>
                <a:latin typeface="Arial"/>
                <a:ea typeface="Arial"/>
                <a:cs typeface="Arial"/>
                <a:sym typeface="Arial"/>
              </a:rPr>
              <a:t>A</a:t>
            </a:r>
            <a:r>
              <a:rPr lang="en-US" sz="2400">
                <a:solidFill>
                  <a:schemeClr val="dk1"/>
                </a:solidFill>
                <a:latin typeface="Cambria Math"/>
                <a:ea typeface="Cambria Math"/>
                <a:cs typeface="Cambria Math"/>
                <a:sym typeface="Cambria Math"/>
              </a:rPr>
              <a:t> = ∅ </a:t>
            </a:r>
            <a:r>
              <a:rPr lang="en-US" sz="2400">
                <a:solidFill>
                  <a:schemeClr val="dk1"/>
                </a:solidFill>
                <a:latin typeface="Arial"/>
                <a:ea typeface="Arial"/>
                <a:cs typeface="Arial"/>
                <a:sym typeface="Arial"/>
              </a:rPr>
              <a:t> then the empty relation is reflexive vacuously. That is the empty relation on an empty set is reflexive! </a:t>
            </a:r>
            <a:endParaRPr/>
          </a:p>
        </p:txBody>
      </p:sp>
      <p:pic>
        <p:nvPicPr>
          <p:cNvPr id="2813" name="Google Shape;2813;p336"/>
          <p:cNvPicPr preferRelativeResize="0"/>
          <p:nvPr/>
        </p:nvPicPr>
        <p:blipFill rotWithShape="1">
          <a:blip r:embed="rId3">
            <a:alphaModFix/>
          </a:blip>
          <a:srcRect b="0" l="0" r="0" t="0"/>
          <a:stretch/>
        </p:blipFill>
        <p:spPr>
          <a:xfrm>
            <a:off x="170351" y="2729389"/>
            <a:ext cx="5362575" cy="1704975"/>
          </a:xfrm>
          <a:prstGeom prst="rect">
            <a:avLst/>
          </a:prstGeom>
          <a:noFill/>
          <a:ln>
            <a:noFill/>
          </a:ln>
        </p:spPr>
      </p:pic>
      <p:pic>
        <p:nvPicPr>
          <p:cNvPr id="2814" name="Google Shape;2814;p336"/>
          <p:cNvPicPr preferRelativeResize="0"/>
          <p:nvPr/>
        </p:nvPicPr>
        <p:blipFill rotWithShape="1">
          <a:blip r:embed="rId4">
            <a:alphaModFix/>
          </a:blip>
          <a:srcRect b="0" l="0" r="0" t="0"/>
          <a:stretch/>
        </p:blipFill>
        <p:spPr>
          <a:xfrm>
            <a:off x="312860" y="4572000"/>
            <a:ext cx="4944940" cy="170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sp>
        <p:nvSpPr>
          <p:cNvPr id="2819" name="Google Shape;2819;p337"/>
          <p:cNvSpPr txBox="1"/>
          <p:nvPr>
            <p:ph idx="1" type="body"/>
          </p:nvPr>
        </p:nvSpPr>
        <p:spPr>
          <a:xfrm>
            <a:off x="152400" y="1371600"/>
            <a:ext cx="8763000" cy="49530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2470"/>
              <a:buNone/>
            </a:pPr>
            <a:r>
              <a:rPr b="1" lang="en-US"/>
              <a:t>EXAMPLE</a:t>
            </a:r>
            <a:r>
              <a:rPr lang="en-US"/>
              <a:t>: Let A = {1, 2, 3, 4} and determine whether relations R1, R2, R3, and R4 are Reflexive?</a:t>
            </a:r>
            <a:endParaRPr/>
          </a:p>
          <a:p>
            <a:pPr indent="0" lvl="0" marL="0" rtl="0" algn="l">
              <a:spcBef>
                <a:spcPts val="520"/>
              </a:spcBef>
              <a:spcAft>
                <a:spcPts val="0"/>
              </a:spcAft>
              <a:buSzPts val="2470"/>
              <a:buNone/>
            </a:pPr>
            <a:r>
              <a:rPr lang="en-US"/>
              <a:t>	R1 = {(1, 1), (3, 3), (2, 2), (4, 4)}</a:t>
            </a:r>
            <a:endParaRPr/>
          </a:p>
          <a:p>
            <a:pPr indent="0" lvl="0" marL="0" rtl="0" algn="l">
              <a:spcBef>
                <a:spcPts val="520"/>
              </a:spcBef>
              <a:spcAft>
                <a:spcPts val="0"/>
              </a:spcAft>
              <a:buSzPts val="2470"/>
              <a:buNone/>
            </a:pPr>
            <a:r>
              <a:rPr lang="en-US"/>
              <a:t>	R2 = {(1, 1), (1, 4), (2, 2), (3, 3), (4, 3)}</a:t>
            </a:r>
            <a:endParaRPr/>
          </a:p>
          <a:p>
            <a:pPr indent="0" lvl="0" marL="0" rtl="0" algn="l">
              <a:spcBef>
                <a:spcPts val="520"/>
              </a:spcBef>
              <a:spcAft>
                <a:spcPts val="0"/>
              </a:spcAft>
              <a:buSzPts val="2470"/>
              <a:buNone/>
            </a:pPr>
            <a:r>
              <a:rPr lang="en-US"/>
              <a:t>	R3 = {(1, 1), (1, 2), (2, 1), (2, 2), (3, 3), (4, 4)}</a:t>
            </a:r>
            <a:endParaRPr/>
          </a:p>
          <a:p>
            <a:pPr indent="0" lvl="0" marL="0" rtl="0" algn="l">
              <a:spcBef>
                <a:spcPts val="520"/>
              </a:spcBef>
              <a:spcAft>
                <a:spcPts val="0"/>
              </a:spcAft>
              <a:buSzPts val="2470"/>
              <a:buNone/>
            </a:pPr>
            <a:r>
              <a:rPr lang="en-US"/>
              <a:t>	R4 = {(1, 3), (2, 2), (2, 4), (3, 1), (4, 4)}</a:t>
            </a:r>
            <a:endParaRPr/>
          </a:p>
          <a:p>
            <a:pPr indent="0" lvl="0" marL="0" rtl="0" algn="l">
              <a:spcBef>
                <a:spcPts val="480"/>
              </a:spcBef>
              <a:spcAft>
                <a:spcPts val="0"/>
              </a:spcAft>
              <a:buSzPts val="2280"/>
              <a:buNone/>
            </a:pPr>
            <a:r>
              <a:rPr b="1" lang="en-US" sz="2400"/>
              <a:t>Solution:</a:t>
            </a:r>
            <a:endParaRPr/>
          </a:p>
          <a:p>
            <a:pPr indent="-274320" lvl="0" marL="274320" rtl="0" algn="l">
              <a:spcBef>
                <a:spcPts val="520"/>
              </a:spcBef>
              <a:spcAft>
                <a:spcPts val="0"/>
              </a:spcAft>
              <a:buSzPts val="2470"/>
              <a:buChar char="⚫"/>
            </a:pPr>
            <a:r>
              <a:rPr lang="en-US"/>
              <a:t>R1 is reflexive, since (a, a) ∈R1 for all a ∈A.</a:t>
            </a:r>
            <a:endParaRPr/>
          </a:p>
          <a:p>
            <a:pPr indent="-274320" lvl="0" marL="274320" rtl="0" algn="l">
              <a:spcBef>
                <a:spcPts val="520"/>
              </a:spcBef>
              <a:spcAft>
                <a:spcPts val="0"/>
              </a:spcAft>
              <a:buSzPts val="2470"/>
              <a:buChar char="⚫"/>
            </a:pPr>
            <a:r>
              <a:rPr lang="en-US"/>
              <a:t>R2 is not reflexive, because (4, 4) ∉R2.</a:t>
            </a:r>
            <a:endParaRPr/>
          </a:p>
          <a:p>
            <a:pPr indent="-274320" lvl="0" marL="274320" rtl="0" algn="l">
              <a:spcBef>
                <a:spcPts val="520"/>
              </a:spcBef>
              <a:spcAft>
                <a:spcPts val="0"/>
              </a:spcAft>
              <a:buSzPts val="2470"/>
              <a:buChar char="⚫"/>
            </a:pPr>
            <a:r>
              <a:rPr lang="en-US"/>
              <a:t>R3 is reflexive, since (a, a) ∈R3 for all a ∈A.</a:t>
            </a:r>
            <a:endParaRPr/>
          </a:p>
          <a:p>
            <a:pPr indent="-274320" lvl="0" marL="274320" rtl="0" algn="l">
              <a:spcBef>
                <a:spcPts val="520"/>
              </a:spcBef>
              <a:spcAft>
                <a:spcPts val="0"/>
              </a:spcAft>
              <a:buSzPts val="2470"/>
              <a:buChar char="⚫"/>
            </a:pPr>
            <a:r>
              <a:rPr lang="en-US"/>
              <a:t>R4 is not reflexive, because (1, 1) ∉R4, (3, 3) ∉R4.</a:t>
            </a:r>
            <a:endParaRPr/>
          </a:p>
        </p:txBody>
      </p:sp>
      <p:sp>
        <p:nvSpPr>
          <p:cNvPr id="2820" name="Google Shape;2820;p337"/>
          <p:cNvSpPr txBox="1"/>
          <p:nvPr>
            <p:ph type="title"/>
          </p:nvPr>
        </p:nvSpPr>
        <p:spPr>
          <a:xfrm>
            <a:off x="457200" y="704850"/>
            <a:ext cx="8229600" cy="66675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Reflexive Relations</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338"/>
          <p:cNvSpPr txBox="1"/>
          <p:nvPr>
            <p:ph type="title"/>
          </p:nvPr>
        </p:nvSpPr>
        <p:spPr>
          <a:xfrm>
            <a:off x="457200" y="381000"/>
            <a:ext cx="8229600" cy="8382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Symmetric Relations</a:t>
            </a:r>
            <a:endParaRPr/>
          </a:p>
        </p:txBody>
      </p:sp>
      <p:sp>
        <p:nvSpPr>
          <p:cNvPr id="2826" name="Google Shape;2826;p338"/>
          <p:cNvSpPr txBox="1"/>
          <p:nvPr>
            <p:ph idx="1" type="body"/>
          </p:nvPr>
        </p:nvSpPr>
        <p:spPr>
          <a:xfrm>
            <a:off x="304800" y="1219200"/>
            <a:ext cx="8763000" cy="52578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a:t>
            </a:r>
            <a:r>
              <a:rPr i="1" lang="en-US"/>
              <a:t>R</a:t>
            </a:r>
            <a:r>
              <a:rPr lang="en-US"/>
              <a:t> is </a:t>
            </a:r>
            <a:r>
              <a:rPr i="1" lang="en-US"/>
              <a:t>symmetric</a:t>
            </a:r>
            <a:r>
              <a:rPr lang="en-US"/>
              <a:t> iff (</a:t>
            </a:r>
            <a:r>
              <a:rPr i="1" lang="en-US"/>
              <a:t>b,a</a:t>
            </a:r>
            <a:r>
              <a:rPr lang="en-US"/>
              <a:t>)</a:t>
            </a:r>
            <a:r>
              <a:rPr i="1" lang="en-US"/>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R </a:t>
            </a:r>
            <a:r>
              <a:rPr lang="en-US"/>
              <a:t>whenever (</a:t>
            </a:r>
            <a:r>
              <a:rPr i="1" lang="en-US"/>
              <a:t>a,b</a:t>
            </a:r>
            <a:r>
              <a:rPr lang="en-US"/>
              <a:t>)</a:t>
            </a:r>
            <a:r>
              <a:rPr i="1" lang="en-US"/>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R </a:t>
            </a:r>
            <a:r>
              <a:rPr lang="en-US"/>
              <a:t>for all </a:t>
            </a:r>
            <a:r>
              <a:rPr i="1" lang="en-US"/>
              <a:t>a,b</a:t>
            </a:r>
            <a:r>
              <a:rPr lang="en-US"/>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A.</a:t>
            </a:r>
            <a:r>
              <a:rPr lang="en-US"/>
              <a:t> Written symbolically, </a:t>
            </a:r>
            <a:r>
              <a:rPr i="1" lang="en-US"/>
              <a:t>R</a:t>
            </a:r>
            <a:r>
              <a:rPr lang="en-US"/>
              <a:t> is symmetric if and only if </a:t>
            </a:r>
            <a:endParaRPr i="1"/>
          </a:p>
          <a:p>
            <a:pPr indent="-246888" lvl="1" marL="640080" rtl="0" algn="l">
              <a:spcBef>
                <a:spcPts val="480"/>
              </a:spcBef>
              <a:spcAft>
                <a:spcPts val="0"/>
              </a:spcAft>
              <a:buSzPts val="2040"/>
              <a:buNone/>
            </a:pPr>
            <a:r>
              <a:rPr lang="en-US">
                <a:latin typeface="Cambria Math"/>
                <a:ea typeface="Cambria Math"/>
                <a:cs typeface="Cambria Math"/>
                <a:sym typeface="Cambria Math"/>
              </a:rPr>
              <a:t>       ∀</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 [(</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 ∊</a:t>
            </a:r>
            <a:r>
              <a:rPr i="1" lang="en-US"/>
              <a:t>R</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lang="en-US"/>
              <a:t>,</a:t>
            </a:r>
            <a:r>
              <a:rPr i="1" lang="en-US"/>
              <a:t>a</a:t>
            </a:r>
            <a:r>
              <a:rPr lang="en-US">
                <a:latin typeface="Cambria Math"/>
                <a:ea typeface="Cambria Math"/>
                <a:cs typeface="Cambria Math"/>
                <a:sym typeface="Cambria Math"/>
              </a:rPr>
              <a:t>) ∊ </a:t>
            </a:r>
            <a:r>
              <a:rPr i="1" lang="en-US"/>
              <a:t>R</a:t>
            </a:r>
            <a:r>
              <a:rPr lang="en-US">
                <a:latin typeface="Cambria Math"/>
                <a:ea typeface="Cambria Math"/>
                <a:cs typeface="Cambria Math"/>
                <a:sym typeface="Cambria Math"/>
              </a:rPr>
              <a:t>]</a:t>
            </a:r>
            <a:endParaRPr/>
          </a:p>
          <a:p>
            <a:pPr indent="-274320" lvl="0" marL="274320" rtl="0" algn="l">
              <a:spcBef>
                <a:spcPts val="520"/>
              </a:spcBef>
              <a:spcAft>
                <a:spcPts val="0"/>
              </a:spcAft>
              <a:buSzPts val="2470"/>
              <a:buNone/>
            </a:pPr>
            <a:r>
              <a:rPr b="1" lang="en-US"/>
              <a:t>   </a:t>
            </a:r>
            <a:endParaRPr>
              <a:latin typeface="Cambria Math"/>
              <a:ea typeface="Cambria Math"/>
              <a:cs typeface="Cambria Math"/>
              <a:sym typeface="Cambria Math"/>
            </a:endParaRPr>
          </a:p>
          <a:p>
            <a:pPr indent="-274320" lvl="0" marL="274320" rtl="0" algn="l">
              <a:spcBef>
                <a:spcPts val="560"/>
              </a:spcBef>
              <a:spcAft>
                <a:spcPts val="0"/>
              </a:spcAft>
              <a:buSzPts val="2660"/>
              <a:buChar char="⚫"/>
            </a:pPr>
            <a:r>
              <a:rPr lang="en-US" sz="2800"/>
              <a:t>More precisely, M is a</a:t>
            </a:r>
            <a:endParaRPr/>
          </a:p>
          <a:p>
            <a:pPr indent="-274320" lvl="0" marL="274320" rtl="0" algn="l">
              <a:spcBef>
                <a:spcPts val="560"/>
              </a:spcBef>
              <a:spcAft>
                <a:spcPts val="0"/>
              </a:spcAft>
              <a:buSzPts val="2660"/>
              <a:buChar char="⚫"/>
            </a:pPr>
            <a:r>
              <a:rPr lang="en-US" sz="2800"/>
              <a:t>symmetric matrix i.e. M = M</a:t>
            </a:r>
            <a:r>
              <a:rPr lang="en-US" sz="800"/>
              <a:t>t</a:t>
            </a:r>
            <a:endParaRPr>
              <a:latin typeface="Cambria Math"/>
              <a:ea typeface="Cambria Math"/>
              <a:cs typeface="Cambria Math"/>
              <a:sym typeface="Cambria Math"/>
            </a:endParaRPr>
          </a:p>
          <a:p>
            <a:pPr indent="-246888" lvl="1" marL="640080" rtl="0" algn="l">
              <a:spcBef>
                <a:spcPts val="480"/>
              </a:spcBef>
              <a:spcAft>
                <a:spcPts val="0"/>
              </a:spcAft>
              <a:buSzPts val="2040"/>
              <a:buNone/>
            </a:pPr>
            <a:r>
              <a:t/>
            </a:r>
            <a:endParaRPr>
              <a:latin typeface="Cambria Math"/>
              <a:ea typeface="Cambria Math"/>
              <a:cs typeface="Cambria Math"/>
              <a:sym typeface="Cambria Math"/>
            </a:endParaRPr>
          </a:p>
          <a:p>
            <a:pPr indent="-246888" lvl="1" marL="640080" rtl="0" algn="l">
              <a:spcBef>
                <a:spcPts val="480"/>
              </a:spcBef>
              <a:spcAft>
                <a:spcPts val="0"/>
              </a:spcAft>
              <a:buSzPts val="2040"/>
              <a:buNone/>
            </a:pPr>
            <a:r>
              <a:t/>
            </a:r>
            <a:endParaRPr>
              <a:latin typeface="Cambria Math"/>
              <a:ea typeface="Cambria Math"/>
              <a:cs typeface="Cambria Math"/>
              <a:sym typeface="Cambria Math"/>
            </a:endParaRPr>
          </a:p>
          <a:p>
            <a:pPr indent="-246888" lvl="1" marL="640080" rtl="0" algn="l">
              <a:spcBef>
                <a:spcPts val="480"/>
              </a:spcBef>
              <a:spcAft>
                <a:spcPts val="0"/>
              </a:spcAft>
              <a:buSzPts val="2040"/>
              <a:buNone/>
            </a:pPr>
            <a:r>
              <a:t/>
            </a:r>
            <a:endParaRPr>
              <a:latin typeface="Cambria Math"/>
              <a:ea typeface="Cambria Math"/>
              <a:cs typeface="Cambria Math"/>
              <a:sym typeface="Cambria Math"/>
            </a:endParaRPr>
          </a:p>
          <a:p>
            <a:pPr indent="-246888" lvl="1" marL="640080" rtl="0" algn="l">
              <a:spcBef>
                <a:spcPts val="480"/>
              </a:spcBef>
              <a:spcAft>
                <a:spcPts val="0"/>
              </a:spcAft>
              <a:buSzPts val="2040"/>
              <a:buNone/>
            </a:pPr>
            <a:r>
              <a:t/>
            </a:r>
            <a:endParaRPr>
              <a:latin typeface="Cambria Math"/>
              <a:ea typeface="Cambria Math"/>
              <a:cs typeface="Cambria Math"/>
              <a:sym typeface="Cambria Math"/>
            </a:endParaRPr>
          </a:p>
          <a:p>
            <a:pPr indent="-274320" lvl="0" marL="274320" rtl="0" algn="l">
              <a:spcBef>
                <a:spcPts val="520"/>
              </a:spcBef>
              <a:spcAft>
                <a:spcPts val="0"/>
              </a:spcAft>
              <a:buSzPts val="2470"/>
              <a:buNone/>
            </a:pPr>
            <a:r>
              <a:t/>
            </a:r>
            <a:endParaRPr/>
          </a:p>
          <a:p>
            <a:pPr indent="-246888" lvl="1" marL="640080" rtl="0" algn="l">
              <a:spcBef>
                <a:spcPts val="480"/>
              </a:spcBef>
              <a:spcAft>
                <a:spcPts val="0"/>
              </a:spcAft>
              <a:buSzPts val="2040"/>
              <a:buNone/>
            </a:pPr>
            <a:r>
              <a:t/>
            </a:r>
            <a:endParaRPr/>
          </a:p>
        </p:txBody>
      </p:sp>
      <p:pic>
        <p:nvPicPr>
          <p:cNvPr id="2827" name="Google Shape;2827;p338"/>
          <p:cNvPicPr preferRelativeResize="0"/>
          <p:nvPr/>
        </p:nvPicPr>
        <p:blipFill rotWithShape="1">
          <a:blip r:embed="rId3">
            <a:alphaModFix/>
          </a:blip>
          <a:srcRect b="0" l="0" r="0" t="0"/>
          <a:stretch/>
        </p:blipFill>
        <p:spPr>
          <a:xfrm>
            <a:off x="304800" y="3017739"/>
            <a:ext cx="5324475" cy="1647825"/>
          </a:xfrm>
          <a:prstGeom prst="rect">
            <a:avLst/>
          </a:prstGeom>
          <a:noFill/>
          <a:ln>
            <a:noFill/>
          </a:ln>
        </p:spPr>
      </p:pic>
      <p:pic>
        <p:nvPicPr>
          <p:cNvPr id="2828" name="Google Shape;2828;p338"/>
          <p:cNvPicPr preferRelativeResize="0"/>
          <p:nvPr/>
        </p:nvPicPr>
        <p:blipFill rotWithShape="1">
          <a:blip r:embed="rId4">
            <a:alphaModFix/>
          </a:blip>
          <a:srcRect b="0" l="0" r="0" t="0"/>
          <a:stretch/>
        </p:blipFill>
        <p:spPr>
          <a:xfrm>
            <a:off x="304800" y="4798366"/>
            <a:ext cx="5286375" cy="1678634"/>
          </a:xfrm>
          <a:prstGeom prst="rect">
            <a:avLst/>
          </a:prstGeom>
          <a:noFill/>
          <a:ln>
            <a:noFill/>
          </a:ln>
        </p:spPr>
      </p:pic>
      <p:sp>
        <p:nvSpPr>
          <p:cNvPr id="2829" name="Google Shape;2829;p338"/>
          <p:cNvSpPr txBox="1"/>
          <p:nvPr/>
        </p:nvSpPr>
        <p:spPr>
          <a:xfrm>
            <a:off x="5629275" y="3124200"/>
            <a:ext cx="3438525" cy="2819400"/>
          </a:xfrm>
          <a:prstGeom prst="rect">
            <a:avLst/>
          </a:prstGeom>
          <a:blipFill rotWithShape="1">
            <a:blip r:embed="rId5">
              <a:alphaModFix/>
            </a:blip>
            <a:stretch>
              <a:fillRect b="-4976" l="-4069" r="-406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0"/>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0000E5"/>
                </a:solidFill>
              </a:rPr>
              <a:t>5. Implication / Conditional Statements:</a:t>
            </a:r>
            <a:endParaRPr sz="2400">
              <a:solidFill>
                <a:srgbClr val="0000E5"/>
              </a:solidFill>
            </a:endParaRPr>
          </a:p>
        </p:txBody>
      </p:sp>
      <p:pic>
        <p:nvPicPr>
          <p:cNvPr id="494" name="Google Shape;494;p60"/>
          <p:cNvPicPr preferRelativeResize="0"/>
          <p:nvPr/>
        </p:nvPicPr>
        <p:blipFill rotWithShape="1">
          <a:blip r:embed="rId3">
            <a:alphaModFix/>
          </a:blip>
          <a:srcRect b="0" l="0" r="0" t="0"/>
          <a:stretch/>
        </p:blipFill>
        <p:spPr>
          <a:xfrm>
            <a:off x="2393950" y="2605088"/>
            <a:ext cx="165100" cy="177800"/>
          </a:xfrm>
          <a:prstGeom prst="rect">
            <a:avLst/>
          </a:prstGeom>
          <a:noFill/>
          <a:ln>
            <a:noFill/>
          </a:ln>
        </p:spPr>
      </p:pic>
      <p:sp>
        <p:nvSpPr>
          <p:cNvPr id="495" name="Google Shape;495;p6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96" name="Google Shape;496;p60"/>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497" name="Google Shape;497;p60"/>
          <p:cNvSpPr txBox="1"/>
          <p:nvPr/>
        </p:nvSpPr>
        <p:spPr>
          <a:xfrm>
            <a:off x="685800" y="1481138"/>
            <a:ext cx="7772400" cy="1871662"/>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DEFINITION 5</a:t>
            </a:r>
            <a:endParaRPr/>
          </a:p>
          <a:p>
            <a:pPr indent="0" lvl="0" marL="0" marR="0" rtl="0" algn="l">
              <a:spcBef>
                <a:spcPts val="0"/>
              </a:spcBef>
              <a:spcAft>
                <a:spcPts val="0"/>
              </a:spcAft>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be propositions. The </a:t>
            </a:r>
            <a:r>
              <a:rPr b="0" i="1" lang="en-US" sz="1800" u="none" cap="none" strike="noStrike">
                <a:solidFill>
                  <a:schemeClr val="dk1"/>
                </a:solidFill>
                <a:latin typeface="Arial"/>
                <a:ea typeface="Arial"/>
                <a:cs typeface="Arial"/>
                <a:sym typeface="Arial"/>
              </a:rPr>
              <a:t>conditional statement</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the proposition “if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then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0" lang="en-US" sz="1800" u="none" cap="none" strike="noStrike">
                <a:solidFill>
                  <a:srgbClr val="5959FF"/>
                </a:solidFill>
                <a:latin typeface="Arial"/>
                <a:ea typeface="Arial"/>
                <a:cs typeface="Arial"/>
                <a:sym typeface="Arial"/>
              </a:rPr>
              <a:t>The conditional statement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rgbClr val="5959FF"/>
                </a:solidFill>
                <a:latin typeface="Arial"/>
                <a:ea typeface="Arial"/>
                <a:cs typeface="Arial"/>
                <a:sym typeface="Arial"/>
              </a:rPr>
              <a:t> is false when </a:t>
            </a:r>
            <a:r>
              <a:rPr b="0" i="1" lang="en-US" sz="1800" u="none" cap="none" strike="noStrike">
                <a:solidFill>
                  <a:srgbClr val="5959FF"/>
                </a:solidFill>
                <a:latin typeface="Arial"/>
                <a:ea typeface="Arial"/>
                <a:cs typeface="Arial"/>
                <a:sym typeface="Arial"/>
              </a:rPr>
              <a:t>p</a:t>
            </a:r>
            <a:r>
              <a:rPr b="0" i="0" lang="en-US" sz="1800" u="none" cap="none" strike="noStrike">
                <a:solidFill>
                  <a:srgbClr val="5959FF"/>
                </a:solidFill>
                <a:latin typeface="Arial"/>
                <a:ea typeface="Arial"/>
                <a:cs typeface="Arial"/>
                <a:sym typeface="Arial"/>
              </a:rPr>
              <a:t> is true and </a:t>
            </a:r>
            <a:r>
              <a:rPr b="0" i="1" lang="en-US" sz="1800" u="none" cap="none" strike="noStrike">
                <a:solidFill>
                  <a:srgbClr val="5959FF"/>
                </a:solidFill>
                <a:latin typeface="Arial"/>
                <a:ea typeface="Arial"/>
                <a:cs typeface="Arial"/>
                <a:sym typeface="Arial"/>
              </a:rPr>
              <a:t>q</a:t>
            </a:r>
            <a:r>
              <a:rPr b="0" i="0" lang="en-US" sz="1800" u="none" cap="none" strike="noStrike">
                <a:solidFill>
                  <a:srgbClr val="5959FF"/>
                </a:solidFill>
                <a:latin typeface="Arial"/>
                <a:ea typeface="Arial"/>
                <a:cs typeface="Arial"/>
                <a:sym typeface="Arial"/>
              </a:rPr>
              <a:t> is false, and true otherwise.</a:t>
            </a:r>
            <a:r>
              <a:rPr b="0" i="0" lang="en-US" sz="1800" u="none" cap="none" strike="noStrike">
                <a:solidFill>
                  <a:schemeClr val="dk1"/>
                </a:solidFill>
                <a:latin typeface="Arial"/>
                <a:ea typeface="Arial"/>
                <a:cs typeface="Arial"/>
                <a:sym typeface="Arial"/>
              </a:rPr>
              <a:t> In the conditional statement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is called the </a:t>
            </a:r>
            <a:r>
              <a:rPr b="0" i="1" lang="en-US" sz="1800" u="none" cap="none" strike="noStrike">
                <a:solidFill>
                  <a:srgbClr val="FF0000"/>
                </a:solidFill>
                <a:latin typeface="Arial"/>
                <a:ea typeface="Arial"/>
                <a:cs typeface="Arial"/>
                <a:sym typeface="Arial"/>
              </a:rPr>
              <a:t>hypothesis</a:t>
            </a:r>
            <a:r>
              <a:rPr b="0" i="0" lang="en-US" sz="1800" u="none" cap="none" strike="noStrike">
                <a:solidFill>
                  <a:schemeClr val="dk1"/>
                </a:solidFill>
                <a:latin typeface="Arial"/>
                <a:ea typeface="Arial"/>
                <a:cs typeface="Arial"/>
                <a:sym typeface="Arial"/>
              </a:rPr>
              <a:t> (or </a:t>
            </a:r>
            <a:r>
              <a:rPr b="0" i="1" lang="en-US" sz="1800" u="none" cap="none" strike="noStrike">
                <a:solidFill>
                  <a:schemeClr val="dk1"/>
                </a:solidFill>
                <a:latin typeface="Arial"/>
                <a:ea typeface="Arial"/>
                <a:cs typeface="Arial"/>
                <a:sym typeface="Arial"/>
              </a:rPr>
              <a:t>antecedent</a:t>
            </a:r>
            <a:r>
              <a:rPr b="0" i="0" lang="en-US" sz="1800" u="none" cap="none" strike="noStrike">
                <a:solidFill>
                  <a:schemeClr val="dk1"/>
                </a:solidFill>
                <a:latin typeface="Arial"/>
                <a:ea typeface="Arial"/>
                <a:cs typeface="Arial"/>
                <a:sym typeface="Arial"/>
              </a:rPr>
              <a:t> or</a:t>
            </a:r>
            <a:r>
              <a:rPr b="0" i="1" lang="en-US" sz="1800" u="none" cap="none" strike="noStrike">
                <a:solidFill>
                  <a:schemeClr val="dk1"/>
                </a:solidFill>
                <a:latin typeface="Arial"/>
                <a:ea typeface="Arial"/>
                <a:cs typeface="Arial"/>
                <a:sym typeface="Arial"/>
              </a:rPr>
              <a:t> premise</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called the </a:t>
            </a:r>
            <a:r>
              <a:rPr b="0" i="1" lang="en-US" sz="1800" u="none" cap="none" strike="noStrike">
                <a:solidFill>
                  <a:srgbClr val="FF0000"/>
                </a:solidFill>
                <a:latin typeface="Arial"/>
                <a:ea typeface="Arial"/>
                <a:cs typeface="Arial"/>
                <a:sym typeface="Arial"/>
              </a:rPr>
              <a:t>conclusion</a:t>
            </a:r>
            <a:r>
              <a:rPr b="0" i="0" lang="en-US" sz="1800" u="none" cap="none" strike="noStrike">
                <a:solidFill>
                  <a:schemeClr val="dk1"/>
                </a:solidFill>
                <a:latin typeface="Arial"/>
                <a:ea typeface="Arial"/>
                <a:cs typeface="Arial"/>
                <a:sym typeface="Arial"/>
              </a:rPr>
              <a:t> (or </a:t>
            </a:r>
            <a:r>
              <a:rPr b="0" i="1" lang="en-US" sz="1800" u="none" cap="none" strike="noStrike">
                <a:solidFill>
                  <a:schemeClr val="dk1"/>
                </a:solidFill>
                <a:latin typeface="Arial"/>
                <a:ea typeface="Arial"/>
                <a:cs typeface="Arial"/>
                <a:sym typeface="Arial"/>
              </a:rPr>
              <a:t>consequence</a:t>
            </a:r>
            <a:r>
              <a:rPr b="0" i="0" lang="en-US" sz="1800" u="none" cap="none" strike="noStrike">
                <a:solidFill>
                  <a:schemeClr val="dk1"/>
                </a:solidFill>
                <a:latin typeface="Arial"/>
                <a:ea typeface="Arial"/>
                <a:cs typeface="Arial"/>
                <a:sym typeface="Arial"/>
              </a:rPr>
              <a:t>). 		</a:t>
            </a:r>
            <a:endParaRPr/>
          </a:p>
        </p:txBody>
      </p:sp>
      <p:sp>
        <p:nvSpPr>
          <p:cNvPr id="498" name="Google Shape;498;p60"/>
          <p:cNvSpPr/>
          <p:nvPr/>
        </p:nvSpPr>
        <p:spPr>
          <a:xfrm>
            <a:off x="609600" y="3394075"/>
            <a:ext cx="8305800" cy="3387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2000"/>
              <a:buFont typeface="Noto Sans Symbols"/>
              <a:buChar char="●"/>
            </a:pPr>
            <a:r>
              <a:rPr b="0" i="0" lang="en-US" sz="2000" u="none" cap="none" strike="noStrike">
                <a:solidFill>
                  <a:schemeClr val="dk1"/>
                </a:solidFill>
                <a:latin typeface="Arial"/>
                <a:ea typeface="Arial"/>
                <a:cs typeface="Arial"/>
                <a:sym typeface="Arial"/>
              </a:rPr>
              <a:t>A conditional statement is also called an implication.</a:t>
            </a:r>
            <a:endParaRPr/>
          </a:p>
          <a:p>
            <a:pPr indent="-342900" lvl="0" marL="342900" marR="0" rtl="0" algn="l">
              <a:lnSpc>
                <a:spcPct val="90000"/>
              </a:lnSpc>
              <a:spcBef>
                <a:spcPts val="400"/>
              </a:spcBef>
              <a:spcAft>
                <a:spcPts val="0"/>
              </a:spcAft>
              <a:buClr>
                <a:schemeClr val="accent1"/>
              </a:buClr>
              <a:buSzPts val="2000"/>
              <a:buFont typeface="Noto Sans Symbols"/>
              <a:buChar char="●"/>
            </a:pPr>
            <a:r>
              <a:rPr b="0" i="0" lang="en-US" sz="2000" u="none" cap="none" strike="noStrike">
                <a:solidFill>
                  <a:schemeClr val="dk1"/>
                </a:solidFill>
                <a:latin typeface="Arial"/>
                <a:ea typeface="Arial"/>
                <a:cs typeface="Arial"/>
                <a:sym typeface="Arial"/>
              </a:rPr>
              <a:t>Example: “If I am elected, then I will lower taxes.”        </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 </a:t>
            </a:r>
            <a:r>
              <a:rPr b="0" i="1" lang="en-US" sz="2000" u="none" cap="none" strike="noStrike">
                <a:solidFill>
                  <a:schemeClr val="dk1"/>
                </a:solidFill>
                <a:latin typeface="Arial"/>
                <a:ea typeface="Arial"/>
                <a:cs typeface="Arial"/>
                <a:sym typeface="Arial"/>
              </a:rPr>
              <a:t>q</a:t>
            </a:r>
            <a:endParaRPr b="0" i="0" sz="2000" u="none" cap="none" strike="noStrike">
              <a:solidFill>
                <a:schemeClr val="dk1"/>
              </a:solidFill>
              <a:latin typeface="Arial"/>
              <a:ea typeface="Arial"/>
              <a:cs typeface="Arial"/>
              <a:sym typeface="Arial"/>
            </a:endParaRPr>
          </a:p>
          <a:p>
            <a:pPr indent="-342900" lvl="0" marL="342900" marR="0" rtl="0" algn="l">
              <a:lnSpc>
                <a:spcPct val="90000"/>
              </a:lnSpc>
              <a:spcBef>
                <a:spcPts val="500"/>
              </a:spcBef>
              <a:spcAft>
                <a:spcPts val="0"/>
              </a:spcAft>
              <a:buClr>
                <a:schemeClr val="accent1"/>
              </a:buClr>
              <a:buSzPts val="2500"/>
              <a:buFont typeface="Noto Sans Symbols"/>
              <a:buNone/>
            </a:pPr>
            <a:r>
              <a:rPr b="0" i="0" lang="en-US" sz="2500" u="none" cap="none" strike="noStrike">
                <a:solidFill>
                  <a:schemeClr val="hlink"/>
                </a:solidFill>
                <a:latin typeface="Arial"/>
                <a:ea typeface="Arial"/>
                <a:cs typeface="Arial"/>
                <a:sym typeface="Arial"/>
              </a:rPr>
              <a:t>	      </a:t>
            </a:r>
            <a:r>
              <a:rPr b="0" i="0" lang="en-US" sz="2000" u="none" cap="none" strike="noStrike">
                <a:solidFill>
                  <a:schemeClr val="hlink"/>
                </a:solidFill>
                <a:latin typeface="Arial"/>
                <a:ea typeface="Arial"/>
                <a:cs typeface="Arial"/>
                <a:sym typeface="Arial"/>
              </a:rPr>
              <a:t>implication:</a:t>
            </a:r>
            <a:endParaRPr/>
          </a:p>
          <a:p>
            <a:pPr indent="-342900" lvl="0" marL="342900" marR="0" rtl="0" algn="l">
              <a:lnSpc>
                <a:spcPct val="90000"/>
              </a:lnSpc>
              <a:spcBef>
                <a:spcPts val="400"/>
              </a:spcBef>
              <a:spcAft>
                <a:spcPts val="0"/>
              </a:spcAft>
              <a:buClr>
                <a:schemeClr val="accent1"/>
              </a:buClr>
              <a:buSzPts val="2000"/>
              <a:buFont typeface="Noto Sans Symbols"/>
              <a:buNone/>
            </a:pPr>
            <a:r>
              <a:rPr b="0" i="0" lang="en-US" sz="2000" u="none" cap="none" strike="noStrike">
                <a:solidFill>
                  <a:schemeClr val="hlink"/>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elected,  lower taxes.                     	  T      T   | T</a:t>
            </a:r>
            <a:endParaRPr/>
          </a:p>
          <a:p>
            <a:pPr indent="-342900" lvl="0" marL="342900" marR="0" rtl="0" algn="l">
              <a:lnSpc>
                <a:spcPct val="90000"/>
              </a:lnSpc>
              <a:spcBef>
                <a:spcPts val="400"/>
              </a:spcBef>
              <a:spcAft>
                <a:spcPts val="0"/>
              </a:spcAft>
              <a:buClr>
                <a:schemeClr val="accent1"/>
              </a:buClr>
              <a:buSzPts val="2000"/>
              <a:buFont typeface="Noto Sans Symbols"/>
              <a:buNone/>
            </a:pPr>
            <a:r>
              <a:rPr b="0" i="0" lang="en-US" sz="2000" u="none" cap="none" strike="noStrike">
                <a:solidFill>
                  <a:schemeClr val="hlink"/>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not elected, lower taxes.     		  F      T	  | T</a:t>
            </a:r>
            <a:endParaRPr/>
          </a:p>
          <a:p>
            <a:pPr indent="-342900" lvl="0" marL="342900" marR="0" rtl="0" algn="l">
              <a:lnSpc>
                <a:spcPct val="9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not elected, not lower taxes.     		  F      F	  | T</a:t>
            </a:r>
            <a:endParaRPr/>
          </a:p>
          <a:p>
            <a:pPr indent="-342900" lvl="0" marL="342900" marR="0" rtl="0" algn="l">
              <a:lnSpc>
                <a:spcPct val="9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elected, not lower taxes.                            T      F	  | F</a:t>
            </a:r>
            <a:endParaRPr/>
          </a:p>
          <a:p>
            <a:pPr indent="-342900" lvl="0" marL="342900" marR="0" rtl="0" algn="l">
              <a:lnSpc>
                <a:spcPct val="90000"/>
              </a:lnSpc>
              <a:spcBef>
                <a:spcPts val="400"/>
              </a:spcBef>
              <a:spcAft>
                <a:spcPts val="0"/>
              </a:spcAft>
              <a:buClr>
                <a:schemeClr val="accent1"/>
              </a:buClr>
              <a:buSzPts val="2000"/>
              <a:buFont typeface="Noto Sans Symbols"/>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p339"/>
          <p:cNvSpPr txBox="1"/>
          <p:nvPr>
            <p:ph idx="1" type="body"/>
          </p:nvPr>
        </p:nvSpPr>
        <p:spPr>
          <a:xfrm>
            <a:off x="76200" y="1295400"/>
            <a:ext cx="8991600" cy="5257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b="1" lang="en-US"/>
              <a:t>EXAMPLE</a:t>
            </a:r>
            <a:r>
              <a:rPr lang="en-US"/>
              <a:t>: Let A = {1, 2, 3, 4} and determine whether relations R1, R2, R3, and R4 are Symmetric?</a:t>
            </a:r>
            <a:endParaRPr/>
          </a:p>
          <a:p>
            <a:pPr indent="0" lvl="0" marL="0" rtl="0" algn="l">
              <a:spcBef>
                <a:spcPts val="520"/>
              </a:spcBef>
              <a:spcAft>
                <a:spcPts val="0"/>
              </a:spcAft>
              <a:buSzPts val="2470"/>
              <a:buNone/>
            </a:pPr>
            <a:r>
              <a:rPr lang="en-US"/>
              <a:t>	R1 = {(1, 1), (1, 3), (2, 4), (3, 1), (4,2)}</a:t>
            </a:r>
            <a:endParaRPr/>
          </a:p>
          <a:p>
            <a:pPr indent="0" lvl="0" marL="0" rtl="0" algn="l">
              <a:spcBef>
                <a:spcPts val="520"/>
              </a:spcBef>
              <a:spcAft>
                <a:spcPts val="0"/>
              </a:spcAft>
              <a:buSzPts val="2470"/>
              <a:buNone/>
            </a:pPr>
            <a:r>
              <a:rPr lang="en-US"/>
              <a:t>	R2 = {(1, 1), (2, 2), (3, 3), (4, 4)}</a:t>
            </a:r>
            <a:endParaRPr/>
          </a:p>
          <a:p>
            <a:pPr indent="0" lvl="0" marL="0" rtl="0" algn="l">
              <a:spcBef>
                <a:spcPts val="520"/>
              </a:spcBef>
              <a:spcAft>
                <a:spcPts val="0"/>
              </a:spcAft>
              <a:buSzPts val="2470"/>
              <a:buNone/>
            </a:pPr>
            <a:r>
              <a:rPr lang="en-US"/>
              <a:t>	R3 = {(2, 2), (2, 3), (3, 4)}</a:t>
            </a:r>
            <a:endParaRPr/>
          </a:p>
          <a:p>
            <a:pPr indent="0" lvl="0" marL="0" rtl="0" algn="l">
              <a:spcBef>
                <a:spcPts val="520"/>
              </a:spcBef>
              <a:spcAft>
                <a:spcPts val="0"/>
              </a:spcAft>
              <a:buSzPts val="2470"/>
              <a:buNone/>
            </a:pPr>
            <a:r>
              <a:rPr lang="en-US"/>
              <a:t>	R4 = {(1, 1), (2, 2), (3, 3), (4, 3), (4, 4)}</a:t>
            </a:r>
            <a:endParaRPr/>
          </a:p>
          <a:p>
            <a:pPr indent="0" lvl="0" marL="0" rtl="0" algn="l">
              <a:spcBef>
                <a:spcPts val="480"/>
              </a:spcBef>
              <a:spcAft>
                <a:spcPts val="0"/>
              </a:spcAft>
              <a:buSzPts val="2280"/>
              <a:buNone/>
            </a:pPr>
            <a:r>
              <a:rPr b="1" lang="en-US" sz="2400"/>
              <a:t>Solution:</a:t>
            </a:r>
            <a:endParaRPr/>
          </a:p>
          <a:p>
            <a:pPr indent="-274320" lvl="0" marL="274320" rtl="0" algn="l">
              <a:spcBef>
                <a:spcPts val="520"/>
              </a:spcBef>
              <a:spcAft>
                <a:spcPts val="0"/>
              </a:spcAft>
              <a:buSzPts val="2470"/>
              <a:buChar char="⚫"/>
            </a:pPr>
            <a:r>
              <a:rPr lang="en-US"/>
              <a:t>R1 is Symmetric, since (a, b) and (b, a) ∈R1 for all (a, b) ∈A.</a:t>
            </a:r>
            <a:endParaRPr/>
          </a:p>
          <a:p>
            <a:pPr indent="-274320" lvl="0" marL="274320" rtl="0" algn="l">
              <a:spcBef>
                <a:spcPts val="520"/>
              </a:spcBef>
              <a:spcAft>
                <a:spcPts val="0"/>
              </a:spcAft>
              <a:buSzPts val="2470"/>
              <a:buChar char="⚫"/>
            </a:pPr>
            <a:r>
              <a:rPr lang="en-US"/>
              <a:t>R2 is also symmetric. We say it is vacuously true.</a:t>
            </a:r>
            <a:endParaRPr/>
          </a:p>
          <a:p>
            <a:pPr indent="-274320" lvl="0" marL="274320" rtl="0" algn="l">
              <a:spcBef>
                <a:spcPts val="520"/>
              </a:spcBef>
              <a:spcAft>
                <a:spcPts val="0"/>
              </a:spcAft>
              <a:buSzPts val="2470"/>
              <a:buChar char="⚫"/>
            </a:pPr>
            <a:r>
              <a:rPr lang="en-US"/>
              <a:t>R3 is not symmetric, because (2,3) ∈ R3 but (3,2) ∉ R3.</a:t>
            </a:r>
            <a:endParaRPr/>
          </a:p>
          <a:p>
            <a:pPr indent="-274320" lvl="0" marL="274320" rtl="0" algn="l">
              <a:spcBef>
                <a:spcPts val="520"/>
              </a:spcBef>
              <a:spcAft>
                <a:spcPts val="0"/>
              </a:spcAft>
              <a:buSzPts val="2470"/>
              <a:buChar char="⚫"/>
            </a:pPr>
            <a:r>
              <a:rPr lang="en-US"/>
              <a:t>R4 is not symmetric because (4,3) ∈ R4 but (3,4) ∉ R4.</a:t>
            </a:r>
            <a:endParaRPr/>
          </a:p>
          <a:p>
            <a:pPr indent="-117475" lvl="0" marL="274320" rtl="0" algn="l">
              <a:spcBef>
                <a:spcPts val="520"/>
              </a:spcBef>
              <a:spcAft>
                <a:spcPts val="0"/>
              </a:spcAft>
              <a:buSzPts val="2470"/>
              <a:buNone/>
            </a:pPr>
            <a:r>
              <a:t/>
            </a:r>
            <a:endParaRPr/>
          </a:p>
        </p:txBody>
      </p:sp>
      <p:sp>
        <p:nvSpPr>
          <p:cNvPr id="2835" name="Google Shape;2835;p339"/>
          <p:cNvSpPr txBox="1"/>
          <p:nvPr>
            <p:ph type="title"/>
          </p:nvPr>
        </p:nvSpPr>
        <p:spPr>
          <a:xfrm>
            <a:off x="457200" y="533400"/>
            <a:ext cx="8229600" cy="762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Symmetric Relations</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340"/>
          <p:cNvSpPr txBox="1"/>
          <p:nvPr>
            <p:ph type="title"/>
          </p:nvPr>
        </p:nvSpPr>
        <p:spPr>
          <a:xfrm>
            <a:off x="457200" y="533400"/>
            <a:ext cx="8229600" cy="6096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Transitive Relations</a:t>
            </a:r>
            <a:endParaRPr/>
          </a:p>
        </p:txBody>
      </p:sp>
      <p:sp>
        <p:nvSpPr>
          <p:cNvPr id="2841" name="Google Shape;2841;p340"/>
          <p:cNvSpPr txBox="1"/>
          <p:nvPr>
            <p:ph idx="1" type="body"/>
          </p:nvPr>
        </p:nvSpPr>
        <p:spPr>
          <a:xfrm>
            <a:off x="114300" y="1143000"/>
            <a:ext cx="8915400" cy="55626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 </a:t>
            </a:r>
            <a:r>
              <a:rPr lang="en-US"/>
              <a:t>A relation </a:t>
            </a:r>
            <a:r>
              <a:rPr i="1" lang="en-US"/>
              <a:t>R</a:t>
            </a:r>
            <a:r>
              <a:rPr lang="en-US"/>
              <a:t> on a set </a:t>
            </a:r>
            <a:r>
              <a:rPr i="1" lang="en-US"/>
              <a:t>A</a:t>
            </a:r>
            <a:r>
              <a:rPr lang="en-US"/>
              <a:t> is called transitive if whenever (</a:t>
            </a:r>
            <a:r>
              <a:rPr i="1" lang="en-US"/>
              <a:t>a</a:t>
            </a:r>
            <a:r>
              <a:rPr lang="en-US"/>
              <a:t>,</a:t>
            </a:r>
            <a:r>
              <a:rPr i="1" lang="en-US"/>
              <a:t>b</a:t>
            </a:r>
            <a:r>
              <a:rPr lang="en-US"/>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R</a:t>
            </a:r>
            <a:r>
              <a:rPr b="1" i="1" lang="en-US"/>
              <a:t> </a:t>
            </a:r>
            <a:r>
              <a:rPr lang="en-US"/>
              <a:t>and (</a:t>
            </a:r>
            <a:r>
              <a:rPr i="1" lang="en-US"/>
              <a:t>b</a:t>
            </a:r>
            <a:r>
              <a:rPr lang="en-US"/>
              <a:t>,</a:t>
            </a:r>
            <a:r>
              <a:rPr i="1" lang="en-US"/>
              <a:t>c</a:t>
            </a:r>
            <a:r>
              <a:rPr lang="en-US"/>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R</a:t>
            </a:r>
            <a:r>
              <a:rPr lang="en-US"/>
              <a:t>, then (</a:t>
            </a:r>
            <a:r>
              <a:rPr i="1" lang="en-US"/>
              <a:t>a</a:t>
            </a:r>
            <a:r>
              <a:rPr lang="en-US"/>
              <a:t>,</a:t>
            </a:r>
            <a:r>
              <a:rPr i="1" lang="en-US"/>
              <a:t>c</a:t>
            </a:r>
            <a:r>
              <a:rPr lang="en-US"/>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R</a:t>
            </a:r>
            <a:r>
              <a:rPr lang="en-US"/>
              <a:t>, for all </a:t>
            </a:r>
            <a:r>
              <a:rPr i="1" lang="en-US"/>
              <a:t>a</a:t>
            </a:r>
            <a:r>
              <a:rPr lang="en-US"/>
              <a:t>,</a:t>
            </a:r>
            <a:r>
              <a:rPr i="1" lang="en-US"/>
              <a:t>b</a:t>
            </a:r>
            <a:r>
              <a:rPr lang="en-US"/>
              <a:t>,</a:t>
            </a:r>
            <a:r>
              <a:rPr i="1" lang="en-US"/>
              <a:t>c</a:t>
            </a:r>
            <a:r>
              <a:rPr lang="en-US"/>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A</a:t>
            </a:r>
            <a:r>
              <a:rPr lang="en-US"/>
              <a:t>. Written symbolically, </a:t>
            </a:r>
            <a:r>
              <a:rPr i="1" lang="en-US"/>
              <a:t>R</a:t>
            </a:r>
            <a:r>
              <a:rPr lang="en-US"/>
              <a:t> is transitive if and only if </a:t>
            </a:r>
            <a:endParaRPr/>
          </a:p>
          <a:p>
            <a:pPr indent="-246888" lvl="1" marL="640080" rtl="0" algn="l">
              <a:spcBef>
                <a:spcPts val="480"/>
              </a:spcBef>
              <a:spcAft>
                <a:spcPts val="0"/>
              </a:spcAft>
              <a:buSzPts val="2040"/>
              <a:buNone/>
            </a:pPr>
            <a:r>
              <a:rPr lang="en-US">
                <a:latin typeface="Cambria Math"/>
                <a:ea typeface="Cambria Math"/>
                <a:cs typeface="Cambria Math"/>
                <a:sym typeface="Cambria Math"/>
              </a:rPr>
              <a:t>      ∀</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 ∀</a:t>
            </a:r>
            <a:r>
              <a:rPr i="1" lang="en-US">
                <a:latin typeface="Cambria Math"/>
                <a:ea typeface="Cambria Math"/>
                <a:cs typeface="Cambria Math"/>
                <a:sym typeface="Cambria Math"/>
              </a:rPr>
              <a:t>c</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 ∊</a:t>
            </a:r>
            <a:r>
              <a:rPr i="1" lang="en-US"/>
              <a:t>R</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lang="en-US">
                <a:latin typeface="Cambria Math"/>
                <a:ea typeface="Cambria Math"/>
                <a:cs typeface="Cambria Math"/>
                <a:sym typeface="Cambria Math"/>
              </a:rPr>
              <a:t>,</a:t>
            </a:r>
            <a:r>
              <a:rPr i="1" lang="en-US">
                <a:latin typeface="Cambria Math"/>
                <a:ea typeface="Cambria Math"/>
                <a:cs typeface="Cambria Math"/>
                <a:sym typeface="Cambria Math"/>
              </a:rPr>
              <a:t>c</a:t>
            </a:r>
            <a:r>
              <a:rPr lang="en-US">
                <a:latin typeface="Cambria Math"/>
                <a:ea typeface="Cambria Math"/>
                <a:cs typeface="Cambria Math"/>
                <a:sym typeface="Cambria Math"/>
              </a:rPr>
              <a:t>) ∊ R ⟶ (</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c</a:t>
            </a:r>
            <a:r>
              <a:rPr lang="en-US">
                <a:latin typeface="Cambria Math"/>
                <a:ea typeface="Cambria Math"/>
                <a:cs typeface="Cambria Math"/>
                <a:sym typeface="Cambria Math"/>
              </a:rPr>
              <a:t>) ∊ </a:t>
            </a:r>
            <a:r>
              <a:rPr i="1" lang="en-US"/>
              <a:t>R</a:t>
            </a:r>
            <a:r>
              <a:rPr lang="en-US">
                <a:latin typeface="Cambria Math"/>
                <a:ea typeface="Cambria Math"/>
                <a:cs typeface="Cambria Math"/>
                <a:sym typeface="Cambria Math"/>
              </a:rPr>
              <a:t> ]</a:t>
            </a:r>
            <a:endParaRPr/>
          </a:p>
          <a:p>
            <a:pPr indent="-246888" lvl="1" marL="640080" rtl="0" algn="l">
              <a:spcBef>
                <a:spcPts val="480"/>
              </a:spcBef>
              <a:spcAft>
                <a:spcPts val="0"/>
              </a:spcAft>
              <a:buSzPts val="2040"/>
              <a:buNone/>
            </a:pPr>
            <a:r>
              <a:t/>
            </a:r>
            <a:endParaRPr>
              <a:latin typeface="Cambria Math"/>
              <a:ea typeface="Cambria Math"/>
              <a:cs typeface="Cambria Math"/>
              <a:sym typeface="Cambria Math"/>
            </a:endParaRPr>
          </a:p>
          <a:p>
            <a:pPr indent="-246888" lvl="1" marL="640080" rtl="0" algn="l">
              <a:spcBef>
                <a:spcPts val="480"/>
              </a:spcBef>
              <a:spcAft>
                <a:spcPts val="0"/>
              </a:spcAft>
              <a:buSzPts val="2040"/>
              <a:buNone/>
            </a:pPr>
            <a:r>
              <a:t/>
            </a:r>
            <a:endParaRPr/>
          </a:p>
          <a:p>
            <a:pPr indent="-274320" lvl="0" marL="274320" rtl="0" algn="l">
              <a:spcBef>
                <a:spcPts val="520"/>
              </a:spcBef>
              <a:spcAft>
                <a:spcPts val="0"/>
              </a:spcAft>
              <a:buSzPts val="2470"/>
              <a:buNone/>
            </a:pPr>
            <a:r>
              <a:t/>
            </a:r>
            <a:endParaRPr b="1"/>
          </a:p>
        </p:txBody>
      </p:sp>
      <p:sp>
        <p:nvSpPr>
          <p:cNvPr id="2842" name="Google Shape;2842;p340"/>
          <p:cNvSpPr txBox="1"/>
          <p:nvPr/>
        </p:nvSpPr>
        <p:spPr>
          <a:xfrm>
            <a:off x="6705600" y="3105834"/>
            <a:ext cx="1981200" cy="313932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Arial"/>
                <a:ea typeface="Arial"/>
                <a:cs typeface="Arial"/>
                <a:sym typeface="Arial"/>
              </a:rPr>
              <a:t>For a transitive directed graph, whenever there is an arrow going from one point</a:t>
            </a:r>
            <a:endParaRPr/>
          </a:p>
          <a:p>
            <a:pPr indent="0" lvl="0" marL="0" marR="0" rtl="0" algn="just">
              <a:spcBef>
                <a:spcPts val="0"/>
              </a:spcBef>
              <a:spcAft>
                <a:spcPts val="0"/>
              </a:spcAft>
              <a:buNone/>
            </a:pPr>
            <a:r>
              <a:rPr lang="en-US" sz="1800">
                <a:solidFill>
                  <a:schemeClr val="dk1"/>
                </a:solidFill>
                <a:latin typeface="Arial"/>
                <a:ea typeface="Arial"/>
                <a:cs typeface="Arial"/>
                <a:sym typeface="Arial"/>
              </a:rPr>
              <a:t>to the second, and from the second to the third, there is an arrow going directly from the</a:t>
            </a:r>
            <a:endParaRPr/>
          </a:p>
          <a:p>
            <a:pPr indent="0" lvl="0" marL="0" marR="0" rtl="0" algn="just">
              <a:spcBef>
                <a:spcPts val="0"/>
              </a:spcBef>
              <a:spcAft>
                <a:spcPts val="0"/>
              </a:spcAft>
              <a:buNone/>
            </a:pPr>
            <a:r>
              <a:rPr lang="en-US" sz="1800">
                <a:solidFill>
                  <a:schemeClr val="dk1"/>
                </a:solidFill>
                <a:latin typeface="Arial"/>
                <a:ea typeface="Arial"/>
                <a:cs typeface="Arial"/>
                <a:sym typeface="Arial"/>
              </a:rPr>
              <a:t>first to the third.</a:t>
            </a:r>
            <a:endParaRPr/>
          </a:p>
        </p:txBody>
      </p:sp>
      <p:pic>
        <p:nvPicPr>
          <p:cNvPr id="2843" name="Google Shape;2843;p340"/>
          <p:cNvPicPr preferRelativeResize="0"/>
          <p:nvPr/>
        </p:nvPicPr>
        <p:blipFill rotWithShape="1">
          <a:blip r:embed="rId3">
            <a:alphaModFix/>
          </a:blip>
          <a:srcRect b="0" l="0" r="0" t="0"/>
          <a:stretch/>
        </p:blipFill>
        <p:spPr>
          <a:xfrm>
            <a:off x="114300" y="2853510"/>
            <a:ext cx="6438900" cy="1952625"/>
          </a:xfrm>
          <a:prstGeom prst="rect">
            <a:avLst/>
          </a:prstGeom>
          <a:noFill/>
          <a:ln>
            <a:noFill/>
          </a:ln>
        </p:spPr>
      </p:pic>
      <p:pic>
        <p:nvPicPr>
          <p:cNvPr id="2844" name="Google Shape;2844;p340"/>
          <p:cNvPicPr preferRelativeResize="0"/>
          <p:nvPr/>
        </p:nvPicPr>
        <p:blipFill rotWithShape="1">
          <a:blip r:embed="rId4">
            <a:alphaModFix/>
          </a:blip>
          <a:srcRect b="0" l="0" r="0" t="0"/>
          <a:stretch/>
        </p:blipFill>
        <p:spPr>
          <a:xfrm>
            <a:off x="228600" y="4806135"/>
            <a:ext cx="6324600" cy="1952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sp>
        <p:nvSpPr>
          <p:cNvPr id="2850" name="Google Shape;2850;p341"/>
          <p:cNvSpPr txBox="1"/>
          <p:nvPr>
            <p:ph idx="1" type="body"/>
          </p:nvPr>
        </p:nvSpPr>
        <p:spPr>
          <a:xfrm>
            <a:off x="152400" y="1143000"/>
            <a:ext cx="8915400" cy="548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b="1" lang="en-US"/>
              <a:t>EXAMPLE</a:t>
            </a:r>
            <a:r>
              <a:rPr lang="en-US"/>
              <a:t>: Let A = {1, 2, 3, 4} and determine whether relations R1, R2 and R3 are Transitive?</a:t>
            </a:r>
            <a:endParaRPr/>
          </a:p>
          <a:p>
            <a:pPr indent="0" lvl="0" marL="0" rtl="0" algn="l">
              <a:spcBef>
                <a:spcPts val="520"/>
              </a:spcBef>
              <a:spcAft>
                <a:spcPts val="0"/>
              </a:spcAft>
              <a:buSzPts val="2470"/>
              <a:buNone/>
            </a:pPr>
            <a:r>
              <a:rPr lang="en-US"/>
              <a:t>	R1 = {(1, 1), (1, 2), (1, 3), (2, 3)}</a:t>
            </a:r>
            <a:endParaRPr/>
          </a:p>
          <a:p>
            <a:pPr indent="0" lvl="0" marL="0" rtl="0" algn="l">
              <a:spcBef>
                <a:spcPts val="520"/>
              </a:spcBef>
              <a:spcAft>
                <a:spcPts val="0"/>
              </a:spcAft>
              <a:buSzPts val="2470"/>
              <a:buNone/>
            </a:pPr>
            <a:r>
              <a:rPr lang="en-US"/>
              <a:t>	R2 = {(1, 2), (1, 4), (2, 3), (3, 4)}</a:t>
            </a:r>
            <a:endParaRPr/>
          </a:p>
          <a:p>
            <a:pPr indent="0" lvl="0" marL="0" rtl="0" algn="l">
              <a:spcBef>
                <a:spcPts val="520"/>
              </a:spcBef>
              <a:spcAft>
                <a:spcPts val="0"/>
              </a:spcAft>
              <a:buSzPts val="2470"/>
              <a:buNone/>
            </a:pPr>
            <a:r>
              <a:rPr lang="en-US"/>
              <a:t>	R3 = {(2, 1), (2, 4), (2, 3), (3,4)}</a:t>
            </a:r>
            <a:endParaRPr/>
          </a:p>
          <a:p>
            <a:pPr indent="0" lvl="0" marL="0" rtl="0" algn="l">
              <a:spcBef>
                <a:spcPts val="520"/>
              </a:spcBef>
              <a:spcAft>
                <a:spcPts val="0"/>
              </a:spcAft>
              <a:buSzPts val="2470"/>
              <a:buNone/>
            </a:pPr>
            <a:r>
              <a:rPr b="1" lang="en-US"/>
              <a:t>Solution:</a:t>
            </a:r>
            <a:endParaRPr/>
          </a:p>
          <a:p>
            <a:pPr indent="-274320" lvl="0" marL="274320" rtl="0" algn="l">
              <a:spcBef>
                <a:spcPts val="520"/>
              </a:spcBef>
              <a:spcAft>
                <a:spcPts val="0"/>
              </a:spcAft>
              <a:buSzPts val="2470"/>
              <a:buChar char="⚫"/>
            </a:pPr>
            <a:r>
              <a:rPr lang="en-US"/>
              <a:t>R1 is transitive because (1, 1), (1, 2) are in R, then to be transitive relation(1,2) must be there and it belongs to R.</a:t>
            </a:r>
            <a:endParaRPr/>
          </a:p>
          <a:p>
            <a:pPr indent="-274320" lvl="0" marL="274320" rtl="0" algn="l">
              <a:spcBef>
                <a:spcPts val="520"/>
              </a:spcBef>
              <a:spcAft>
                <a:spcPts val="0"/>
              </a:spcAft>
              <a:buSzPts val="2470"/>
              <a:buChar char="⚫"/>
            </a:pPr>
            <a:r>
              <a:rPr lang="en-US"/>
              <a:t>R2 is not transitive since (1,2) and (2,3) ∈ R2 but (1,3) ∉ R2.</a:t>
            </a:r>
            <a:endParaRPr/>
          </a:p>
          <a:p>
            <a:pPr indent="-274320" lvl="0" marL="274320" rtl="0" algn="l">
              <a:spcBef>
                <a:spcPts val="520"/>
              </a:spcBef>
              <a:spcAft>
                <a:spcPts val="0"/>
              </a:spcAft>
              <a:buSzPts val="2470"/>
              <a:buChar char="⚫"/>
            </a:pPr>
            <a:r>
              <a:rPr lang="en-US"/>
              <a:t>R3 is transitive.(check by definition)</a:t>
            </a:r>
            <a:endParaRPr/>
          </a:p>
        </p:txBody>
      </p:sp>
      <p:sp>
        <p:nvSpPr>
          <p:cNvPr id="2851" name="Google Shape;2851;p341"/>
          <p:cNvSpPr txBox="1"/>
          <p:nvPr>
            <p:ph type="title"/>
          </p:nvPr>
        </p:nvSpPr>
        <p:spPr>
          <a:xfrm>
            <a:off x="457200" y="704850"/>
            <a:ext cx="8229600" cy="43815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Transitive Relations</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342"/>
          <p:cNvSpPr txBox="1"/>
          <p:nvPr>
            <p:ph idx="1" type="body"/>
          </p:nvPr>
        </p:nvSpPr>
        <p:spPr>
          <a:xfrm>
            <a:off x="228600" y="1295400"/>
            <a:ext cx="8610600" cy="5334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b="1" lang="en-US"/>
              <a:t>Definition: </a:t>
            </a:r>
            <a:r>
              <a:rPr lang="en-US"/>
              <a:t>R is irreflexive iff for all a∈A,(a,a) ∉R. That is, R is irreflexive if no element in A is related to itself by R.</a:t>
            </a:r>
            <a:endParaRPr/>
          </a:p>
          <a:p>
            <a:pPr indent="-274320" lvl="0" marL="274320" rtl="0" algn="l">
              <a:spcBef>
                <a:spcPts val="520"/>
              </a:spcBef>
              <a:spcAft>
                <a:spcPts val="0"/>
              </a:spcAft>
              <a:buSzPts val="2470"/>
              <a:buNone/>
            </a:pPr>
            <a:r>
              <a:rPr lang="en-US"/>
              <a:t>Written symbolically, </a:t>
            </a:r>
            <a:r>
              <a:rPr i="1" lang="en-US"/>
              <a:t>R</a:t>
            </a:r>
            <a:r>
              <a:rPr lang="en-US"/>
              <a:t> is irreflexive if and only if </a:t>
            </a:r>
            <a:endParaRPr i="1"/>
          </a:p>
          <a:p>
            <a:pPr indent="-246888" lvl="1" marL="640080" rtl="0" algn="l">
              <a:spcBef>
                <a:spcPts val="480"/>
              </a:spcBef>
              <a:spcAft>
                <a:spcPts val="0"/>
              </a:spcAft>
              <a:buSzPts val="2040"/>
              <a:buNone/>
            </a:pPr>
            <a:r>
              <a:rPr lang="en-US">
                <a:latin typeface="Cambria Math"/>
                <a:ea typeface="Cambria Math"/>
                <a:cs typeface="Cambria Math"/>
                <a:sym typeface="Cambria Math"/>
              </a:rPr>
              <a:t>       ∀</a:t>
            </a:r>
            <a:r>
              <a:rPr i="1" lang="en-US">
                <a:latin typeface="Cambria Math"/>
                <a:ea typeface="Cambria Math"/>
                <a:cs typeface="Cambria Math"/>
                <a:sym typeface="Cambria Math"/>
              </a:rPr>
              <a:t>a</a:t>
            </a:r>
            <a:r>
              <a:rPr lang="en-US">
                <a:latin typeface="Cambria Math"/>
                <a:ea typeface="Cambria Math"/>
                <a:cs typeface="Cambria Math"/>
                <a:sym typeface="Cambria Math"/>
              </a:rPr>
              <a:t> [(</a:t>
            </a:r>
            <a:r>
              <a:rPr i="1" lang="en-US">
                <a:latin typeface="Cambria Math"/>
                <a:ea typeface="Cambria Math"/>
                <a:cs typeface="Cambria Math"/>
                <a:sym typeface="Cambria Math"/>
              </a:rPr>
              <a:t>a </a:t>
            </a:r>
            <a:r>
              <a:rPr lang="en-US">
                <a:latin typeface="Cambria Math"/>
                <a:ea typeface="Cambria Math"/>
                <a:cs typeface="Cambria Math"/>
                <a:sym typeface="Cambria Math"/>
              </a:rPr>
              <a:t>∊</a:t>
            </a:r>
            <a:r>
              <a:rPr i="1" lang="en-US">
                <a:latin typeface="Cambria Math"/>
                <a:ea typeface="Cambria Math"/>
                <a:cs typeface="Cambria Math"/>
                <a:sym typeface="Cambria Math"/>
              </a:rPr>
              <a:t>A) </a:t>
            </a:r>
            <a:r>
              <a:rPr lang="en-US">
                <a:latin typeface="Cambria Math"/>
                <a:ea typeface="Cambria Math"/>
                <a:cs typeface="Cambria Math"/>
                <a:sym typeface="Cambria Math"/>
              </a:rPr>
              <a:t>⟶ (</a:t>
            </a:r>
            <a:r>
              <a:rPr i="1" lang="en-US">
                <a:latin typeface="Cambria Math"/>
                <a:ea typeface="Cambria Math"/>
                <a:cs typeface="Cambria Math"/>
                <a:sym typeface="Cambria Math"/>
              </a:rPr>
              <a:t>a </a:t>
            </a:r>
            <a:r>
              <a:rPr lang="en-US"/>
              <a:t>, </a:t>
            </a:r>
            <a:r>
              <a:rPr i="1" lang="en-US"/>
              <a:t>a</a:t>
            </a:r>
            <a:r>
              <a:rPr lang="en-US">
                <a:latin typeface="Cambria Math"/>
                <a:ea typeface="Cambria Math"/>
                <a:cs typeface="Cambria Math"/>
                <a:sym typeface="Cambria Math"/>
              </a:rPr>
              <a:t>)</a:t>
            </a:r>
            <a:r>
              <a:rPr lang="en-US"/>
              <a:t>∉</a:t>
            </a:r>
            <a:r>
              <a:rPr lang="en-US">
                <a:latin typeface="Cambria Math"/>
                <a:ea typeface="Cambria Math"/>
                <a:cs typeface="Cambria Math"/>
                <a:sym typeface="Cambria Math"/>
              </a:rPr>
              <a:t> </a:t>
            </a:r>
            <a:r>
              <a:rPr i="1" lang="en-US"/>
              <a:t>R</a:t>
            </a:r>
            <a:r>
              <a:rPr lang="en-US">
                <a:latin typeface="Cambria Math"/>
                <a:ea typeface="Cambria Math"/>
                <a:cs typeface="Cambria Math"/>
                <a:sym typeface="Cambria Math"/>
              </a:rPr>
              <a:t>]</a:t>
            </a:r>
            <a:endParaRPr/>
          </a:p>
          <a:p>
            <a:pPr indent="-274320" lvl="0" marL="274320" rtl="0" algn="l">
              <a:spcBef>
                <a:spcPts val="520"/>
              </a:spcBef>
              <a:spcAft>
                <a:spcPts val="0"/>
              </a:spcAft>
              <a:buSzPts val="2470"/>
              <a:buNone/>
            </a:pPr>
            <a:r>
              <a:rPr b="1" lang="en-US"/>
              <a:t>   </a:t>
            </a:r>
            <a:endParaRPr>
              <a:latin typeface="Cambria Math"/>
              <a:ea typeface="Cambria Math"/>
              <a:cs typeface="Cambria Math"/>
              <a:sym typeface="Cambria Math"/>
            </a:endParaRPr>
          </a:p>
          <a:p>
            <a:pPr indent="-117475" lvl="0" marL="274320" rtl="0" algn="l">
              <a:spcBef>
                <a:spcPts val="520"/>
              </a:spcBef>
              <a:spcAft>
                <a:spcPts val="0"/>
              </a:spcAft>
              <a:buSzPts val="2470"/>
              <a:buNone/>
            </a:pPr>
            <a:r>
              <a:t/>
            </a:r>
            <a:endParaRPr/>
          </a:p>
        </p:txBody>
      </p:sp>
      <p:sp>
        <p:nvSpPr>
          <p:cNvPr id="2857" name="Google Shape;2857;p342"/>
          <p:cNvSpPr txBox="1"/>
          <p:nvPr>
            <p:ph type="title"/>
          </p:nvPr>
        </p:nvSpPr>
        <p:spPr>
          <a:xfrm>
            <a:off x="457200" y="704850"/>
            <a:ext cx="8229600" cy="59055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Irreflexive Relations</a:t>
            </a:r>
            <a:endParaRPr/>
          </a:p>
        </p:txBody>
      </p:sp>
      <p:pic>
        <p:nvPicPr>
          <p:cNvPr id="2858" name="Google Shape;2858;p342"/>
          <p:cNvPicPr preferRelativeResize="0"/>
          <p:nvPr/>
        </p:nvPicPr>
        <p:blipFill rotWithShape="1">
          <a:blip r:embed="rId3">
            <a:alphaModFix/>
          </a:blip>
          <a:srcRect b="0" l="0" r="0" t="0"/>
          <a:stretch/>
        </p:blipFill>
        <p:spPr>
          <a:xfrm>
            <a:off x="233363" y="3128962"/>
            <a:ext cx="5481637" cy="1816894"/>
          </a:xfrm>
          <a:prstGeom prst="rect">
            <a:avLst/>
          </a:prstGeom>
          <a:noFill/>
          <a:ln>
            <a:noFill/>
          </a:ln>
        </p:spPr>
      </p:pic>
      <p:sp>
        <p:nvSpPr>
          <p:cNvPr id="2859" name="Google Shape;2859;p342"/>
          <p:cNvSpPr txBox="1"/>
          <p:nvPr/>
        </p:nvSpPr>
        <p:spPr>
          <a:xfrm>
            <a:off x="6477000" y="3105834"/>
            <a:ext cx="2590800" cy="156966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Arial"/>
                <a:ea typeface="Arial"/>
                <a:cs typeface="Arial"/>
                <a:sym typeface="Arial"/>
              </a:rPr>
              <a:t>R is not irreflexive iff there is an element a∈A such that (a,a) ∈R.</a:t>
            </a:r>
            <a:endParaRPr/>
          </a:p>
        </p:txBody>
      </p:sp>
      <p:pic>
        <p:nvPicPr>
          <p:cNvPr id="2860" name="Google Shape;2860;p342"/>
          <p:cNvPicPr preferRelativeResize="0"/>
          <p:nvPr/>
        </p:nvPicPr>
        <p:blipFill rotWithShape="1">
          <a:blip r:embed="rId4">
            <a:alphaModFix/>
          </a:blip>
          <a:srcRect b="0" l="0" r="0" t="0"/>
          <a:stretch/>
        </p:blipFill>
        <p:spPr>
          <a:xfrm>
            <a:off x="247357" y="4945856"/>
            <a:ext cx="5481637" cy="166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343"/>
          <p:cNvSpPr txBox="1"/>
          <p:nvPr>
            <p:ph idx="1" type="body"/>
          </p:nvPr>
        </p:nvSpPr>
        <p:spPr>
          <a:xfrm>
            <a:off x="152400" y="1219200"/>
            <a:ext cx="8839200" cy="5410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b="1" lang="en-US"/>
              <a:t>EXAMPLE</a:t>
            </a:r>
            <a:r>
              <a:rPr lang="en-US"/>
              <a:t>: Let A = {1, 2, 3, 4} and determine whether relations R1, R2 and R3 are Irreflexive?</a:t>
            </a:r>
            <a:endParaRPr/>
          </a:p>
          <a:p>
            <a:pPr indent="0" lvl="0" marL="0" rtl="0" algn="l">
              <a:spcBef>
                <a:spcPts val="520"/>
              </a:spcBef>
              <a:spcAft>
                <a:spcPts val="0"/>
              </a:spcAft>
              <a:buSzPts val="2470"/>
              <a:buNone/>
            </a:pPr>
            <a:r>
              <a:rPr lang="en-US"/>
              <a:t>	R1 = {(1,3), (1,4), (2,3), (2,4), (3,1), (3,4)}</a:t>
            </a:r>
            <a:endParaRPr/>
          </a:p>
          <a:p>
            <a:pPr indent="0" lvl="0" marL="0" rtl="0" algn="l">
              <a:spcBef>
                <a:spcPts val="520"/>
              </a:spcBef>
              <a:spcAft>
                <a:spcPts val="0"/>
              </a:spcAft>
              <a:buSzPts val="2470"/>
              <a:buNone/>
            </a:pPr>
            <a:r>
              <a:rPr lang="en-US"/>
              <a:t>	R2 = {(1,1), (1,2), (2,1), (2,2), (3,3), (4,4)}</a:t>
            </a:r>
            <a:endParaRPr/>
          </a:p>
          <a:p>
            <a:pPr indent="0" lvl="0" marL="0" rtl="0" algn="l">
              <a:spcBef>
                <a:spcPts val="520"/>
              </a:spcBef>
              <a:spcAft>
                <a:spcPts val="0"/>
              </a:spcAft>
              <a:buSzPts val="2470"/>
              <a:buNone/>
            </a:pPr>
            <a:r>
              <a:rPr lang="en-US"/>
              <a:t>	R3= {(1,2), (2,3), (3,3), (3,4)}</a:t>
            </a:r>
            <a:endParaRPr/>
          </a:p>
          <a:p>
            <a:pPr indent="0" lvl="0" marL="0" rtl="0" algn="l">
              <a:spcBef>
                <a:spcPts val="520"/>
              </a:spcBef>
              <a:spcAft>
                <a:spcPts val="0"/>
              </a:spcAft>
              <a:buSzPts val="2470"/>
              <a:buNone/>
            </a:pPr>
            <a:r>
              <a:rPr b="1" lang="en-US"/>
              <a:t>Solution:</a:t>
            </a:r>
            <a:endParaRPr b="1"/>
          </a:p>
          <a:p>
            <a:pPr indent="-274320" lvl="0" marL="274320" rtl="0" algn="l">
              <a:spcBef>
                <a:spcPts val="520"/>
              </a:spcBef>
              <a:spcAft>
                <a:spcPts val="0"/>
              </a:spcAft>
              <a:buSzPts val="2470"/>
              <a:buChar char="⚫"/>
            </a:pPr>
            <a:r>
              <a:rPr lang="en-US"/>
              <a:t>R1 is irreflexive since no element of A is related to itself in R1. i.e. (1,1)∉ R1, (2,2) ∉ R1, (3,3) ∉ R1,(4,4) ∉ R1.</a:t>
            </a:r>
            <a:endParaRPr/>
          </a:p>
          <a:p>
            <a:pPr indent="-274320" lvl="0" marL="274320" rtl="0" algn="l">
              <a:spcBef>
                <a:spcPts val="520"/>
              </a:spcBef>
              <a:spcAft>
                <a:spcPts val="0"/>
              </a:spcAft>
              <a:buSzPts val="2470"/>
              <a:buChar char="⚫"/>
            </a:pPr>
            <a:r>
              <a:rPr lang="en-US"/>
              <a:t>R2 is not irreflexive, since all elements of A are related to themselves in R2.</a:t>
            </a:r>
            <a:endParaRPr/>
          </a:p>
          <a:p>
            <a:pPr indent="-274320" lvl="0" marL="274320" rtl="0" algn="l">
              <a:spcBef>
                <a:spcPts val="520"/>
              </a:spcBef>
              <a:spcAft>
                <a:spcPts val="0"/>
              </a:spcAft>
              <a:buSzPts val="2470"/>
              <a:buChar char="⚫"/>
            </a:pPr>
            <a:r>
              <a:rPr lang="en-US"/>
              <a:t>R3 is not irreflexive since (3,3) ∈R3. Note that R3 is not reflexive.</a:t>
            </a:r>
            <a:endParaRPr/>
          </a:p>
        </p:txBody>
      </p:sp>
      <p:sp>
        <p:nvSpPr>
          <p:cNvPr id="2866" name="Google Shape;2866;p343"/>
          <p:cNvSpPr txBox="1"/>
          <p:nvPr>
            <p:ph type="title"/>
          </p:nvPr>
        </p:nvSpPr>
        <p:spPr>
          <a:xfrm>
            <a:off x="457200" y="704850"/>
            <a:ext cx="8229600" cy="51435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Irreflexive Relations</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sp>
        <p:nvSpPr>
          <p:cNvPr id="2871" name="Google Shape;2871;p344"/>
          <p:cNvSpPr txBox="1"/>
          <p:nvPr>
            <p:ph type="title"/>
          </p:nvPr>
        </p:nvSpPr>
        <p:spPr>
          <a:xfrm>
            <a:off x="457200" y="381000"/>
            <a:ext cx="8229600" cy="6858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Antisymmetric Relations</a:t>
            </a:r>
            <a:endParaRPr/>
          </a:p>
        </p:txBody>
      </p:sp>
      <p:sp>
        <p:nvSpPr>
          <p:cNvPr id="2872" name="Google Shape;2872;p344"/>
          <p:cNvSpPr txBox="1"/>
          <p:nvPr>
            <p:ph idx="1" type="body"/>
          </p:nvPr>
        </p:nvSpPr>
        <p:spPr>
          <a:xfrm>
            <a:off x="76200" y="1066800"/>
            <a:ext cx="8915400" cy="5791200"/>
          </a:xfrm>
          <a:prstGeom prst="rect">
            <a:avLst/>
          </a:prstGeom>
          <a:noFill/>
          <a:ln>
            <a:noFill/>
          </a:ln>
        </p:spPr>
        <p:txBody>
          <a:bodyPr anchorCtr="0" anchor="t" bIns="45700" lIns="91425" spcFirstLastPara="1" rIns="91425" wrap="square" tIns="45700">
            <a:normAutofit/>
          </a:bodyPr>
          <a:lstStyle/>
          <a:p>
            <a:pPr indent="-274320" lvl="0" marL="274320" rtl="0" algn="just">
              <a:spcBef>
                <a:spcPts val="0"/>
              </a:spcBef>
              <a:spcAft>
                <a:spcPts val="0"/>
              </a:spcAft>
              <a:buSzPts val="2470"/>
              <a:buNone/>
            </a:pPr>
            <a:r>
              <a:rPr b="1" lang="en-US"/>
              <a:t>   Definition</a:t>
            </a:r>
            <a:r>
              <a:rPr lang="en-US"/>
              <a:t>: A relation </a:t>
            </a:r>
            <a:r>
              <a:rPr i="1" lang="en-US"/>
              <a:t>R</a:t>
            </a:r>
            <a:r>
              <a:rPr lang="en-US"/>
              <a:t> on a set </a:t>
            </a:r>
            <a:r>
              <a:rPr i="1" lang="en-US"/>
              <a:t>A</a:t>
            </a:r>
            <a:r>
              <a:rPr lang="en-US"/>
              <a:t> such that for all</a:t>
            </a:r>
            <a:r>
              <a:rPr i="1" lang="en-US"/>
              <a:t>   a,b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A</a:t>
            </a:r>
            <a:r>
              <a:rPr b="1" i="1" lang="en-US"/>
              <a:t>  </a:t>
            </a:r>
            <a:r>
              <a:rPr lang="en-US"/>
              <a:t>if (</a:t>
            </a:r>
            <a:r>
              <a:rPr i="1" lang="en-US"/>
              <a:t>a</a:t>
            </a:r>
            <a:r>
              <a:rPr lang="en-US"/>
              <a:t>,</a:t>
            </a:r>
            <a:r>
              <a:rPr i="1" lang="en-US"/>
              <a:t>b</a:t>
            </a:r>
            <a:r>
              <a:rPr lang="en-US"/>
              <a:t>) </a:t>
            </a:r>
            <a:r>
              <a:rPr lang="en-US">
                <a:latin typeface="Cambria Math"/>
                <a:ea typeface="Cambria Math"/>
                <a:cs typeface="Cambria Math"/>
                <a:sym typeface="Cambria Math"/>
              </a:rPr>
              <a:t>∊</a:t>
            </a:r>
            <a:r>
              <a:rPr i="1" lang="en-US">
                <a:latin typeface="Cambria Math"/>
                <a:ea typeface="Cambria Math"/>
                <a:cs typeface="Cambria Math"/>
                <a:sym typeface="Cambria Math"/>
              </a:rPr>
              <a:t> </a:t>
            </a:r>
            <a:r>
              <a:rPr i="1" lang="en-US"/>
              <a:t>R</a:t>
            </a:r>
            <a:r>
              <a:rPr b="1" i="1" lang="en-US"/>
              <a:t> </a:t>
            </a:r>
            <a:r>
              <a:rPr lang="en-US"/>
              <a:t>and (</a:t>
            </a:r>
            <a:r>
              <a:rPr i="1" lang="en-US"/>
              <a:t>b</a:t>
            </a:r>
            <a:r>
              <a:rPr lang="en-US"/>
              <a:t>,</a:t>
            </a:r>
            <a:r>
              <a:rPr i="1" lang="en-US"/>
              <a:t>a</a:t>
            </a:r>
            <a:r>
              <a:rPr lang="en-US"/>
              <a:t>) </a:t>
            </a:r>
            <a:r>
              <a:rPr lang="en-US">
                <a:latin typeface="Cambria Math"/>
                <a:ea typeface="Cambria Math"/>
                <a:cs typeface="Cambria Math"/>
                <a:sym typeface="Cambria Math"/>
              </a:rPr>
              <a:t>∊ </a:t>
            </a:r>
            <a:r>
              <a:rPr i="1" lang="en-US"/>
              <a:t>R</a:t>
            </a:r>
            <a:r>
              <a:rPr b="1" i="1" lang="en-US"/>
              <a:t>, </a:t>
            </a:r>
            <a:r>
              <a:rPr lang="en-US"/>
              <a:t>then </a:t>
            </a:r>
            <a:r>
              <a:rPr i="1" lang="en-US"/>
              <a:t>a = b  </a:t>
            </a:r>
            <a:r>
              <a:rPr lang="en-US"/>
              <a:t>is called </a:t>
            </a:r>
            <a:r>
              <a:rPr i="1" lang="en-US"/>
              <a:t>antisymmetric</a:t>
            </a:r>
            <a:r>
              <a:rPr lang="en-US"/>
              <a:t>. Written symbolically, </a:t>
            </a:r>
            <a:r>
              <a:rPr i="1" lang="en-US"/>
              <a:t>R</a:t>
            </a:r>
            <a:r>
              <a:rPr lang="en-US"/>
              <a:t> is antisymmetric if and only if  </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 [(</a:t>
            </a:r>
            <a:r>
              <a:rPr i="1" lang="en-US">
                <a:latin typeface="Cambria Math"/>
                <a:ea typeface="Cambria Math"/>
                <a:cs typeface="Cambria Math"/>
                <a:sym typeface="Cambria Math"/>
              </a:rPr>
              <a:t>a</a:t>
            </a:r>
            <a:r>
              <a:rPr lang="en-US">
                <a:latin typeface="Cambria Math"/>
                <a:ea typeface="Cambria Math"/>
                <a:cs typeface="Cambria Math"/>
                <a:sym typeface="Cambria Math"/>
              </a:rPr>
              <a:t>,</a:t>
            </a:r>
            <a:r>
              <a:rPr i="1" lang="en-US">
                <a:latin typeface="Cambria Math"/>
                <a:ea typeface="Cambria Math"/>
                <a:cs typeface="Cambria Math"/>
                <a:sym typeface="Cambria Math"/>
              </a:rPr>
              <a:t>b</a:t>
            </a:r>
            <a:r>
              <a:rPr lang="en-US">
                <a:latin typeface="Cambria Math"/>
                <a:ea typeface="Cambria Math"/>
                <a:cs typeface="Cambria Math"/>
                <a:sym typeface="Cambria Math"/>
              </a:rPr>
              <a:t>) ∊</a:t>
            </a:r>
            <a:r>
              <a:rPr i="1" lang="en-US"/>
              <a:t>R</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lang="en-US">
                <a:latin typeface="Cambria Math"/>
                <a:ea typeface="Cambria Math"/>
                <a:cs typeface="Cambria Math"/>
                <a:sym typeface="Cambria Math"/>
              </a:rPr>
              <a:t>,</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t>R </a:t>
            </a:r>
            <a:r>
              <a:rPr lang="en-US">
                <a:latin typeface="Cambria Math"/>
                <a:ea typeface="Cambria Math"/>
                <a:cs typeface="Cambria Math"/>
                <a:sym typeface="Cambria Math"/>
              </a:rPr>
              <a:t>⟶ </a:t>
            </a:r>
            <a:r>
              <a:rPr i="1" lang="en-US">
                <a:latin typeface="Cambria Math"/>
                <a:ea typeface="Cambria Math"/>
                <a:cs typeface="Cambria Math"/>
                <a:sym typeface="Cambria Math"/>
              </a:rPr>
              <a:t>a</a:t>
            </a:r>
            <a:r>
              <a:rPr lang="en-US">
                <a:latin typeface="Cambria Math"/>
                <a:ea typeface="Cambria Math"/>
                <a:cs typeface="Cambria Math"/>
                <a:sym typeface="Cambria Math"/>
              </a:rPr>
              <a:t> = </a:t>
            </a:r>
            <a:r>
              <a:rPr i="1" lang="en-US">
                <a:latin typeface="Cambria Math"/>
                <a:ea typeface="Cambria Math"/>
                <a:cs typeface="Cambria Math"/>
                <a:sym typeface="Cambria Math"/>
              </a:rPr>
              <a:t>b</a:t>
            </a:r>
            <a:r>
              <a:rPr lang="en-US">
                <a:latin typeface="Cambria Math"/>
                <a:ea typeface="Cambria Math"/>
                <a:cs typeface="Cambria Math"/>
                <a:sym typeface="Cambria Math"/>
              </a:rPr>
              <a:t>]</a:t>
            </a:r>
            <a:endParaRPr/>
          </a:p>
          <a:p>
            <a:pPr indent="-274320" lvl="0" marL="274320" rtl="0" algn="l">
              <a:spcBef>
                <a:spcPts val="520"/>
              </a:spcBef>
              <a:spcAft>
                <a:spcPts val="0"/>
              </a:spcAft>
              <a:buSzPts val="2470"/>
              <a:buNone/>
            </a:pPr>
            <a:r>
              <a:rPr b="1" lang="en-US"/>
              <a:t>Note: </a:t>
            </a:r>
            <a:r>
              <a:rPr lang="en-US"/>
              <a:t>(a,a) may be an element in R.</a:t>
            </a:r>
            <a:endParaRPr/>
          </a:p>
          <a:p>
            <a:pPr indent="-246888" lvl="1" marL="640080" rtl="0" algn="l">
              <a:spcBef>
                <a:spcPts val="480"/>
              </a:spcBef>
              <a:spcAft>
                <a:spcPts val="0"/>
              </a:spcAft>
              <a:buSzPts val="2040"/>
              <a:buNone/>
            </a:pPr>
            <a:r>
              <a:t/>
            </a:r>
            <a:endParaRPr/>
          </a:p>
          <a:p>
            <a:pPr indent="-246888" lvl="1" marL="640080" rtl="0" algn="l">
              <a:spcBef>
                <a:spcPts val="480"/>
              </a:spcBef>
              <a:spcAft>
                <a:spcPts val="0"/>
              </a:spcAft>
              <a:buSzPts val="2040"/>
              <a:buNone/>
            </a:pPr>
            <a:r>
              <a:t/>
            </a:r>
            <a:endParaRPr>
              <a:latin typeface="Cambria Math"/>
              <a:ea typeface="Cambria Math"/>
              <a:cs typeface="Cambria Math"/>
              <a:sym typeface="Cambria Math"/>
            </a:endParaRPr>
          </a:p>
          <a:p>
            <a:pPr indent="-117475" lvl="0" marL="274320" rtl="0" algn="l">
              <a:spcBef>
                <a:spcPts val="520"/>
              </a:spcBef>
              <a:spcAft>
                <a:spcPts val="0"/>
              </a:spcAft>
              <a:buSzPts val="2470"/>
              <a:buNone/>
            </a:pPr>
            <a:r>
              <a:t/>
            </a:r>
            <a:endParaRPr/>
          </a:p>
        </p:txBody>
      </p:sp>
      <p:sp>
        <p:nvSpPr>
          <p:cNvPr id="2873" name="Google Shape;2873;p344"/>
          <p:cNvSpPr txBox="1"/>
          <p:nvPr/>
        </p:nvSpPr>
        <p:spPr>
          <a:xfrm>
            <a:off x="6477000" y="2895600"/>
            <a:ext cx="2590799" cy="34163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Let R be an anti-symmetric relation on a set A = {a1, a2, …, an}. Then if (ai, aj) ∈R for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 ≠ j then (ai, aj) ∉R.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Thus in the matrix representation of R there is a 1 in the ith row and jth column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iff the jth row and ith column contains 0 vice versa.</a:t>
            </a:r>
            <a:endParaRPr/>
          </a:p>
        </p:txBody>
      </p:sp>
      <p:pic>
        <p:nvPicPr>
          <p:cNvPr id="2874" name="Google Shape;2874;p344"/>
          <p:cNvPicPr preferRelativeResize="0"/>
          <p:nvPr/>
        </p:nvPicPr>
        <p:blipFill rotWithShape="1">
          <a:blip r:embed="rId3">
            <a:alphaModFix/>
          </a:blip>
          <a:srcRect b="0" l="0" r="0" t="0"/>
          <a:stretch/>
        </p:blipFill>
        <p:spPr>
          <a:xfrm>
            <a:off x="143022" y="3122429"/>
            <a:ext cx="6307015" cy="1829981"/>
          </a:xfrm>
          <a:prstGeom prst="rect">
            <a:avLst/>
          </a:prstGeom>
          <a:noFill/>
          <a:ln>
            <a:noFill/>
          </a:ln>
        </p:spPr>
      </p:pic>
      <p:pic>
        <p:nvPicPr>
          <p:cNvPr id="2875" name="Google Shape;2875;p344"/>
          <p:cNvPicPr preferRelativeResize="0"/>
          <p:nvPr/>
        </p:nvPicPr>
        <p:blipFill rotWithShape="1">
          <a:blip r:embed="rId4">
            <a:alphaModFix/>
          </a:blip>
          <a:srcRect b="0" l="0" r="0" t="0"/>
          <a:stretch/>
        </p:blipFill>
        <p:spPr>
          <a:xfrm>
            <a:off x="73857" y="4953001"/>
            <a:ext cx="6307015" cy="1904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sp>
        <p:nvSpPr>
          <p:cNvPr id="2880" name="Google Shape;2880;p345"/>
          <p:cNvSpPr txBox="1"/>
          <p:nvPr>
            <p:ph idx="1" type="body"/>
          </p:nvPr>
        </p:nvSpPr>
        <p:spPr>
          <a:xfrm>
            <a:off x="152400" y="1219200"/>
            <a:ext cx="8839200" cy="54864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SzPct val="95000"/>
              <a:buNone/>
            </a:pPr>
            <a:r>
              <a:rPr b="1" lang="en-US"/>
              <a:t>EXAMPLE</a:t>
            </a:r>
            <a:r>
              <a:rPr lang="en-US"/>
              <a:t>: Let A = {1, 2, 3, 4} and determine whether relations R1, R2, R3, and R4 are Antisymmetric?</a:t>
            </a:r>
            <a:endParaRPr/>
          </a:p>
          <a:p>
            <a:pPr indent="0" lvl="0" marL="0" rtl="0" algn="l">
              <a:spcBef>
                <a:spcPts val="481"/>
              </a:spcBef>
              <a:spcAft>
                <a:spcPts val="0"/>
              </a:spcAft>
              <a:buSzPct val="95000"/>
              <a:buNone/>
            </a:pPr>
            <a:r>
              <a:rPr lang="en-US"/>
              <a:t>	R1 = {(1,1),(2,2),(3,3)} </a:t>
            </a:r>
            <a:endParaRPr/>
          </a:p>
          <a:p>
            <a:pPr indent="0" lvl="0" marL="0" rtl="0" algn="l">
              <a:spcBef>
                <a:spcPts val="481"/>
              </a:spcBef>
              <a:spcAft>
                <a:spcPts val="0"/>
              </a:spcAft>
              <a:buSzPct val="95000"/>
              <a:buNone/>
            </a:pPr>
            <a:r>
              <a:rPr lang="en-US"/>
              <a:t>	R2 = {(1,2),(2,2), (2,3), (3,4), (4,1)}</a:t>
            </a:r>
            <a:endParaRPr/>
          </a:p>
          <a:p>
            <a:pPr indent="0" lvl="0" marL="0" rtl="0" algn="l">
              <a:spcBef>
                <a:spcPts val="481"/>
              </a:spcBef>
              <a:spcAft>
                <a:spcPts val="0"/>
              </a:spcAft>
              <a:buSzPct val="95000"/>
              <a:buNone/>
            </a:pPr>
            <a:r>
              <a:rPr lang="en-US"/>
              <a:t>	R3={(1,3),(2,2), (2,4), (3,1), (4,2)} </a:t>
            </a:r>
            <a:endParaRPr/>
          </a:p>
          <a:p>
            <a:pPr indent="0" lvl="0" marL="0" rtl="0" algn="l">
              <a:spcBef>
                <a:spcPts val="481"/>
              </a:spcBef>
              <a:spcAft>
                <a:spcPts val="0"/>
              </a:spcAft>
              <a:buSzPct val="95000"/>
              <a:buNone/>
            </a:pPr>
            <a:r>
              <a:rPr lang="en-US"/>
              <a:t>	R4={(1,3),(2,4), (3,1), (4,3)}</a:t>
            </a:r>
            <a:endParaRPr/>
          </a:p>
          <a:p>
            <a:pPr indent="0" lvl="0" marL="0" rtl="0" algn="l">
              <a:spcBef>
                <a:spcPts val="481"/>
              </a:spcBef>
              <a:spcAft>
                <a:spcPts val="0"/>
              </a:spcAft>
              <a:buSzPct val="95000"/>
              <a:buNone/>
            </a:pPr>
            <a:r>
              <a:rPr b="1" lang="en-US"/>
              <a:t>Solution:</a:t>
            </a:r>
            <a:endParaRPr/>
          </a:p>
          <a:p>
            <a:pPr indent="-274320" lvl="0" marL="274320" rtl="0" algn="l">
              <a:spcBef>
                <a:spcPts val="481"/>
              </a:spcBef>
              <a:spcAft>
                <a:spcPts val="0"/>
              </a:spcAft>
              <a:buSzPct val="95000"/>
              <a:buChar char="⚫"/>
            </a:pPr>
            <a:r>
              <a:rPr lang="en-US"/>
              <a:t>R1 is anti-symmetric and symmetric.</a:t>
            </a:r>
            <a:endParaRPr/>
          </a:p>
          <a:p>
            <a:pPr indent="-274320" lvl="0" marL="274320" rtl="0" algn="l">
              <a:spcBef>
                <a:spcPts val="481"/>
              </a:spcBef>
              <a:spcAft>
                <a:spcPts val="0"/>
              </a:spcAft>
              <a:buSzPct val="95000"/>
              <a:buChar char="⚫"/>
            </a:pPr>
            <a:r>
              <a:rPr lang="en-US"/>
              <a:t>R2 is anti-symmetric but not symmetric because (1,2) ∈ R2 but (2,1) ∉ R2.</a:t>
            </a:r>
            <a:endParaRPr/>
          </a:p>
          <a:p>
            <a:pPr indent="-274320" lvl="0" marL="274320" rtl="0" algn="l">
              <a:spcBef>
                <a:spcPts val="481"/>
              </a:spcBef>
              <a:spcAft>
                <a:spcPts val="0"/>
              </a:spcAft>
              <a:buSzPct val="95000"/>
              <a:buChar char="⚫"/>
            </a:pPr>
            <a:r>
              <a:rPr lang="en-US"/>
              <a:t>R3 is not anti-symmetric since (1,3) &amp; (3,1) ∈ R3 but 1 ≠ 3. Note that R3 is symmetric.</a:t>
            </a:r>
            <a:endParaRPr/>
          </a:p>
          <a:p>
            <a:pPr indent="-274320" lvl="0" marL="274320" rtl="0" algn="l">
              <a:spcBef>
                <a:spcPts val="481"/>
              </a:spcBef>
              <a:spcAft>
                <a:spcPts val="0"/>
              </a:spcAft>
              <a:buSzPct val="95000"/>
              <a:buChar char="⚫"/>
            </a:pPr>
            <a:r>
              <a:rPr lang="en-US"/>
              <a:t>R4 is neither anti-symmetric because (1,3) &amp; (3,1) ∈ R4 but 1 ≠ 3 nor symmetric because (2,4) ∈ R4 but (4,2) ∉R4.</a:t>
            </a:r>
            <a:endParaRPr/>
          </a:p>
          <a:p>
            <a:pPr indent="-129238" lvl="0" marL="274320" rtl="0" algn="l">
              <a:spcBef>
                <a:spcPts val="481"/>
              </a:spcBef>
              <a:spcAft>
                <a:spcPts val="0"/>
              </a:spcAft>
              <a:buSzPct val="95000"/>
              <a:buNone/>
            </a:pPr>
            <a:r>
              <a:t/>
            </a:r>
            <a:endParaRPr/>
          </a:p>
        </p:txBody>
      </p:sp>
      <p:sp>
        <p:nvSpPr>
          <p:cNvPr id="2881" name="Google Shape;2881;p345"/>
          <p:cNvSpPr txBox="1"/>
          <p:nvPr>
            <p:ph type="title"/>
          </p:nvPr>
        </p:nvSpPr>
        <p:spPr>
          <a:xfrm>
            <a:off x="457200" y="704850"/>
            <a:ext cx="8229600" cy="51435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Antisymmetric Relations</a:t>
            </a:r>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346"/>
          <p:cNvSpPr txBox="1"/>
          <p:nvPr>
            <p:ph type="title"/>
          </p:nvPr>
        </p:nvSpPr>
        <p:spPr>
          <a:xfrm>
            <a:off x="457200" y="704088"/>
            <a:ext cx="8229600" cy="5151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Asymmetric Relations</a:t>
            </a:r>
            <a:endParaRPr/>
          </a:p>
        </p:txBody>
      </p:sp>
      <p:sp>
        <p:nvSpPr>
          <p:cNvPr id="2887" name="Google Shape;2887;p346"/>
          <p:cNvSpPr txBox="1"/>
          <p:nvPr>
            <p:ph idx="1" type="body"/>
          </p:nvPr>
        </p:nvSpPr>
        <p:spPr>
          <a:xfrm>
            <a:off x="152400" y="1219200"/>
            <a:ext cx="8915400" cy="5105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b="1" lang="en-US"/>
              <a:t>Definition: </a:t>
            </a:r>
            <a:r>
              <a:rPr lang="en-US"/>
              <a:t>R is Asymmetric iff for all </a:t>
            </a:r>
            <a:r>
              <a:rPr lang="en-US">
                <a:latin typeface="Cambria Math"/>
                <a:ea typeface="Cambria Math"/>
                <a:cs typeface="Cambria Math"/>
                <a:sym typeface="Cambria Math"/>
              </a:rPr>
              <a:t>(</a:t>
            </a:r>
            <a:r>
              <a:rPr i="1" lang="en-US">
                <a:latin typeface="Cambria Math"/>
                <a:ea typeface="Cambria Math"/>
                <a:cs typeface="Cambria Math"/>
                <a:sym typeface="Cambria Math"/>
              </a:rPr>
              <a:t>a,b) </a:t>
            </a:r>
            <a:r>
              <a:rPr lang="en-US">
                <a:latin typeface="Cambria Math"/>
                <a:ea typeface="Cambria Math"/>
                <a:cs typeface="Cambria Math"/>
                <a:sym typeface="Cambria Math"/>
              </a:rPr>
              <a:t>∊</a:t>
            </a:r>
            <a:r>
              <a:rPr i="1" lang="en-US">
                <a:latin typeface="Cambria Math"/>
                <a:ea typeface="Cambria Math"/>
                <a:cs typeface="Cambria Math"/>
                <a:sym typeface="Cambria Math"/>
              </a:rPr>
              <a:t>R than </a:t>
            </a:r>
            <a:r>
              <a:rPr lang="en-US">
                <a:latin typeface="Cambria Math"/>
                <a:ea typeface="Cambria Math"/>
                <a:cs typeface="Cambria Math"/>
                <a:sym typeface="Cambria Math"/>
              </a:rPr>
              <a:t>(</a:t>
            </a:r>
            <a:r>
              <a:rPr i="1" lang="en-US">
                <a:latin typeface="Cambria Math"/>
                <a:ea typeface="Cambria Math"/>
                <a:cs typeface="Cambria Math"/>
                <a:sym typeface="Cambria Math"/>
              </a:rPr>
              <a:t>b </a:t>
            </a:r>
            <a:r>
              <a:rPr lang="en-US"/>
              <a:t>,</a:t>
            </a:r>
            <a:r>
              <a:rPr i="1" lang="en-US"/>
              <a:t>a</a:t>
            </a:r>
            <a:r>
              <a:rPr lang="en-US">
                <a:latin typeface="Cambria Math"/>
                <a:ea typeface="Cambria Math"/>
                <a:cs typeface="Cambria Math"/>
                <a:sym typeface="Cambria Math"/>
              </a:rPr>
              <a:t>)</a:t>
            </a:r>
            <a:r>
              <a:rPr lang="en-US"/>
              <a:t>∉</a:t>
            </a:r>
            <a:r>
              <a:rPr i="1" lang="en-US"/>
              <a:t>R</a:t>
            </a:r>
            <a:r>
              <a:rPr lang="en-US"/>
              <a:t>. Written symbolically, </a:t>
            </a:r>
            <a:r>
              <a:rPr i="1" lang="en-US"/>
              <a:t>R</a:t>
            </a:r>
            <a:r>
              <a:rPr lang="en-US"/>
              <a:t> is Asymmetric if and only if </a:t>
            </a:r>
            <a:endParaRPr i="1"/>
          </a:p>
          <a:p>
            <a:pPr indent="-246888" lvl="1" marL="640080" rtl="0" algn="l">
              <a:spcBef>
                <a:spcPts val="480"/>
              </a:spcBef>
              <a:spcAft>
                <a:spcPts val="0"/>
              </a:spcAft>
              <a:buSzPts val="2040"/>
              <a:buNone/>
            </a:pPr>
            <a:r>
              <a:rPr lang="en-US">
                <a:latin typeface="Cambria Math"/>
                <a:ea typeface="Cambria Math"/>
                <a:cs typeface="Cambria Math"/>
                <a:sym typeface="Cambria Math"/>
              </a:rPr>
              <a:t>       ∀</a:t>
            </a:r>
            <a:r>
              <a:rPr i="1" lang="en-US">
                <a:latin typeface="Cambria Math"/>
                <a:ea typeface="Cambria Math"/>
                <a:cs typeface="Cambria Math"/>
                <a:sym typeface="Cambria Math"/>
              </a:rPr>
              <a:t>a</a:t>
            </a:r>
            <a:r>
              <a:rPr lang="en-US">
                <a:latin typeface="Cambria Math"/>
                <a:ea typeface="Cambria Math"/>
                <a:cs typeface="Cambria Math"/>
                <a:sym typeface="Cambria Math"/>
              </a:rPr>
              <a:t> ∀</a:t>
            </a:r>
            <a:r>
              <a:rPr i="1" lang="en-US">
                <a:latin typeface="Cambria Math"/>
                <a:ea typeface="Cambria Math"/>
                <a:cs typeface="Cambria Math"/>
                <a:sym typeface="Cambria Math"/>
              </a:rPr>
              <a:t>b</a:t>
            </a:r>
            <a:r>
              <a:rPr lang="en-US">
                <a:latin typeface="Cambria Math"/>
                <a:ea typeface="Cambria Math"/>
                <a:cs typeface="Cambria Math"/>
                <a:sym typeface="Cambria Math"/>
              </a:rPr>
              <a:t>[((</a:t>
            </a:r>
            <a:r>
              <a:rPr i="1" lang="en-US">
                <a:latin typeface="Cambria Math"/>
                <a:ea typeface="Cambria Math"/>
                <a:cs typeface="Cambria Math"/>
                <a:sym typeface="Cambria Math"/>
              </a:rPr>
              <a:t>a,b) </a:t>
            </a:r>
            <a:r>
              <a:rPr lang="en-US">
                <a:latin typeface="Cambria Math"/>
                <a:ea typeface="Cambria Math"/>
                <a:cs typeface="Cambria Math"/>
                <a:sym typeface="Cambria Math"/>
              </a:rPr>
              <a:t>∊</a:t>
            </a:r>
            <a:r>
              <a:rPr i="1" lang="en-US">
                <a:latin typeface="Cambria Math"/>
                <a:ea typeface="Cambria Math"/>
                <a:cs typeface="Cambria Math"/>
                <a:sym typeface="Cambria Math"/>
              </a:rPr>
              <a:t>R)) </a:t>
            </a:r>
            <a:r>
              <a:rPr lang="en-US">
                <a:latin typeface="Cambria Math"/>
                <a:ea typeface="Cambria Math"/>
                <a:cs typeface="Cambria Math"/>
                <a:sym typeface="Cambria Math"/>
              </a:rPr>
              <a:t>⟶ ((</a:t>
            </a:r>
            <a:r>
              <a:rPr i="1" lang="en-US">
                <a:latin typeface="Cambria Math"/>
                <a:ea typeface="Cambria Math"/>
                <a:cs typeface="Cambria Math"/>
                <a:sym typeface="Cambria Math"/>
              </a:rPr>
              <a:t>b </a:t>
            </a:r>
            <a:r>
              <a:rPr lang="en-US"/>
              <a:t>, </a:t>
            </a:r>
            <a:r>
              <a:rPr i="1" lang="en-US"/>
              <a:t>a</a:t>
            </a:r>
            <a:r>
              <a:rPr lang="en-US">
                <a:latin typeface="Cambria Math"/>
                <a:ea typeface="Cambria Math"/>
                <a:cs typeface="Cambria Math"/>
                <a:sym typeface="Cambria Math"/>
              </a:rPr>
              <a:t>)</a:t>
            </a:r>
            <a:r>
              <a:rPr lang="en-US"/>
              <a:t>∉</a:t>
            </a:r>
            <a:r>
              <a:rPr lang="en-US">
                <a:latin typeface="Cambria Math"/>
                <a:ea typeface="Cambria Math"/>
                <a:cs typeface="Cambria Math"/>
                <a:sym typeface="Cambria Math"/>
              </a:rPr>
              <a:t> </a:t>
            </a:r>
            <a:r>
              <a:rPr i="1" lang="en-US"/>
              <a:t>R)</a:t>
            </a:r>
            <a:r>
              <a:rPr lang="en-US">
                <a:latin typeface="Cambria Math"/>
                <a:ea typeface="Cambria Math"/>
                <a:cs typeface="Cambria Math"/>
                <a:sym typeface="Cambria Math"/>
              </a:rPr>
              <a:t>]</a:t>
            </a:r>
            <a:r>
              <a:rPr lang="en-US"/>
              <a:t> </a:t>
            </a:r>
            <a:endParaRPr/>
          </a:p>
          <a:p>
            <a:pPr indent="-246888" lvl="1" marL="640080" rtl="0" algn="l">
              <a:spcBef>
                <a:spcPts val="480"/>
              </a:spcBef>
              <a:spcAft>
                <a:spcPts val="0"/>
              </a:spcAft>
              <a:buSzPts val="2040"/>
              <a:buNone/>
            </a:pPr>
            <a:r>
              <a:rPr b="1" lang="en-US"/>
              <a:t>Note:</a:t>
            </a:r>
            <a:r>
              <a:rPr lang="en-US"/>
              <a:t>(a,a) cannot be an element in R.</a:t>
            </a:r>
            <a:endParaRPr>
              <a:latin typeface="Cambria Math"/>
              <a:ea typeface="Cambria Math"/>
              <a:cs typeface="Cambria Math"/>
              <a:sym typeface="Cambria Math"/>
            </a:endParaRPr>
          </a:p>
          <a:p>
            <a:pPr indent="0" lvl="0" marL="0" rtl="0" algn="l">
              <a:spcBef>
                <a:spcPts val="520"/>
              </a:spcBef>
              <a:spcAft>
                <a:spcPts val="0"/>
              </a:spcAft>
              <a:buSzPts val="2470"/>
              <a:buNone/>
            </a:pPr>
            <a:r>
              <a:t/>
            </a:r>
            <a:endParaRPr b="1"/>
          </a:p>
          <a:p>
            <a:pPr indent="0" lvl="0" marL="0" rtl="0" algn="l">
              <a:spcBef>
                <a:spcPts val="520"/>
              </a:spcBef>
              <a:spcAft>
                <a:spcPts val="0"/>
              </a:spcAft>
              <a:buSzPts val="2470"/>
              <a:buNone/>
            </a:pPr>
            <a:r>
              <a:t/>
            </a:r>
            <a:endParaRPr b="1"/>
          </a:p>
          <a:p>
            <a:pPr indent="0" lvl="0" marL="0" rtl="0" algn="l">
              <a:spcBef>
                <a:spcPts val="520"/>
              </a:spcBef>
              <a:spcAft>
                <a:spcPts val="0"/>
              </a:spcAft>
              <a:buSzPts val="2470"/>
              <a:buNone/>
            </a:pPr>
            <a:r>
              <a:t/>
            </a:r>
            <a:endParaRPr b="1"/>
          </a:p>
          <a:p>
            <a:pPr indent="0" lvl="0" marL="0" rtl="0" algn="l">
              <a:spcBef>
                <a:spcPts val="520"/>
              </a:spcBef>
              <a:spcAft>
                <a:spcPts val="0"/>
              </a:spcAft>
              <a:buSzPts val="2470"/>
              <a:buNone/>
            </a:pPr>
            <a:r>
              <a:t/>
            </a:r>
            <a:endParaRPr b="1"/>
          </a:p>
          <a:p>
            <a:pPr indent="0" lvl="0" marL="0" rtl="0" algn="l">
              <a:spcBef>
                <a:spcPts val="520"/>
              </a:spcBef>
              <a:spcAft>
                <a:spcPts val="0"/>
              </a:spcAft>
              <a:buSzPts val="2470"/>
              <a:buNone/>
            </a:pPr>
            <a:r>
              <a:t/>
            </a:r>
            <a:endParaRPr b="1"/>
          </a:p>
        </p:txBody>
      </p:sp>
      <p:pic>
        <p:nvPicPr>
          <p:cNvPr id="2888" name="Google Shape;2888;p346"/>
          <p:cNvPicPr preferRelativeResize="0"/>
          <p:nvPr/>
        </p:nvPicPr>
        <p:blipFill rotWithShape="1">
          <a:blip r:embed="rId3">
            <a:alphaModFix/>
          </a:blip>
          <a:srcRect b="0" l="0" r="0" t="0"/>
          <a:stretch/>
        </p:blipFill>
        <p:spPr>
          <a:xfrm>
            <a:off x="182880" y="2911412"/>
            <a:ext cx="6674535" cy="1922628"/>
          </a:xfrm>
          <a:prstGeom prst="rect">
            <a:avLst/>
          </a:prstGeom>
          <a:noFill/>
          <a:ln>
            <a:noFill/>
          </a:ln>
        </p:spPr>
      </p:pic>
      <p:pic>
        <p:nvPicPr>
          <p:cNvPr id="2889" name="Google Shape;2889;p346"/>
          <p:cNvPicPr preferRelativeResize="0"/>
          <p:nvPr/>
        </p:nvPicPr>
        <p:blipFill rotWithShape="1">
          <a:blip r:embed="rId4">
            <a:alphaModFix/>
          </a:blip>
          <a:srcRect b="0" l="0" r="0" t="0"/>
          <a:stretch/>
        </p:blipFill>
        <p:spPr>
          <a:xfrm>
            <a:off x="182880" y="4834040"/>
            <a:ext cx="6524625" cy="1971675"/>
          </a:xfrm>
          <a:prstGeom prst="rect">
            <a:avLst/>
          </a:prstGeom>
          <a:noFill/>
          <a:ln>
            <a:noFill/>
          </a:ln>
        </p:spPr>
      </p:pic>
      <p:sp>
        <p:nvSpPr>
          <p:cNvPr id="2890" name="Google Shape;2890;p346"/>
          <p:cNvSpPr txBox="1"/>
          <p:nvPr/>
        </p:nvSpPr>
        <p:spPr>
          <a:xfrm>
            <a:off x="6887895" y="3264068"/>
            <a:ext cx="2179904" cy="1015663"/>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Asymmetry = Antisymmetry + Irreflexivity</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sp>
        <p:nvSpPr>
          <p:cNvPr id="2895" name="Google Shape;2895;p347"/>
          <p:cNvSpPr txBox="1"/>
          <p:nvPr>
            <p:ph type="title"/>
          </p:nvPr>
        </p:nvSpPr>
        <p:spPr>
          <a:xfrm>
            <a:off x="457200" y="704850"/>
            <a:ext cx="8229600" cy="59055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Asymmetric Relations</a:t>
            </a:r>
            <a:endParaRPr/>
          </a:p>
        </p:txBody>
      </p:sp>
      <p:sp>
        <p:nvSpPr>
          <p:cNvPr id="2896" name="Google Shape;2896;p347"/>
          <p:cNvSpPr txBox="1"/>
          <p:nvPr>
            <p:ph idx="1" type="body"/>
          </p:nvPr>
        </p:nvSpPr>
        <p:spPr>
          <a:xfrm>
            <a:off x="152400" y="1295400"/>
            <a:ext cx="8686800" cy="5029200"/>
          </a:xfrm>
          <a:prstGeom prst="rect">
            <a:avLst/>
          </a:prstGeom>
          <a:noFill/>
          <a:ln>
            <a:noFill/>
          </a:ln>
        </p:spPr>
        <p:txBody>
          <a:bodyPr anchorCtr="0" anchor="t" bIns="45700" lIns="91425" spcFirstLastPara="1" rIns="91425" wrap="square" tIns="45700">
            <a:normAutofit lnSpcReduction="10000"/>
          </a:bodyPr>
          <a:lstStyle/>
          <a:p>
            <a:pPr indent="-274320" lvl="0" marL="274320" rtl="0" algn="l">
              <a:spcBef>
                <a:spcPts val="0"/>
              </a:spcBef>
              <a:spcAft>
                <a:spcPts val="0"/>
              </a:spcAft>
              <a:buSzPts val="2470"/>
              <a:buChar char="⚫"/>
            </a:pPr>
            <a:r>
              <a:rPr b="1" lang="en-US"/>
              <a:t>EXAMPLE</a:t>
            </a:r>
            <a:r>
              <a:rPr lang="en-US"/>
              <a:t>: Let A = {1, 2, 3, 4} and determine whether relations R1, R2 and R3 are Asymmetric?</a:t>
            </a:r>
            <a:endParaRPr/>
          </a:p>
          <a:p>
            <a:pPr indent="0" lvl="0" marL="0" rtl="0" algn="l">
              <a:spcBef>
                <a:spcPts val="520"/>
              </a:spcBef>
              <a:spcAft>
                <a:spcPts val="0"/>
              </a:spcAft>
              <a:buSzPts val="2470"/>
              <a:buNone/>
            </a:pPr>
            <a:r>
              <a:rPr lang="en-US"/>
              <a:t>	R1 = {(1,1), (1,2), (2,1), (2,2), (3,4), (4,1), (4,4)}</a:t>
            </a:r>
            <a:endParaRPr/>
          </a:p>
          <a:p>
            <a:pPr indent="0" lvl="0" marL="0" rtl="0" algn="l">
              <a:spcBef>
                <a:spcPts val="520"/>
              </a:spcBef>
              <a:spcAft>
                <a:spcPts val="0"/>
              </a:spcAft>
              <a:buSzPts val="2470"/>
              <a:buNone/>
            </a:pPr>
            <a:r>
              <a:rPr lang="en-US"/>
              <a:t>	R2 = {(1,2),(2,3),(3,4)}</a:t>
            </a:r>
            <a:endParaRPr/>
          </a:p>
          <a:p>
            <a:pPr indent="0" lvl="0" marL="0" rtl="0" algn="l">
              <a:spcBef>
                <a:spcPts val="520"/>
              </a:spcBef>
              <a:spcAft>
                <a:spcPts val="0"/>
              </a:spcAft>
              <a:buSzPts val="2470"/>
              <a:buNone/>
            </a:pPr>
            <a:r>
              <a:rPr lang="en-US"/>
              <a:t>	R3 = {(2,3),(3,3),(3,4)} </a:t>
            </a:r>
            <a:endParaRPr/>
          </a:p>
          <a:p>
            <a:pPr indent="0" lvl="0" marL="0" rtl="0" algn="l">
              <a:spcBef>
                <a:spcPts val="520"/>
              </a:spcBef>
              <a:spcAft>
                <a:spcPts val="0"/>
              </a:spcAft>
              <a:buSzPts val="2470"/>
              <a:buNone/>
            </a:pPr>
            <a:r>
              <a:rPr b="1" lang="en-US"/>
              <a:t>Solution:</a:t>
            </a:r>
            <a:endParaRPr b="1"/>
          </a:p>
          <a:p>
            <a:pPr indent="-274320" lvl="0" marL="274320" rtl="0" algn="l">
              <a:spcBef>
                <a:spcPts val="520"/>
              </a:spcBef>
              <a:spcAft>
                <a:spcPts val="0"/>
              </a:spcAft>
              <a:buSzPts val="2470"/>
              <a:buChar char="⚫"/>
            </a:pPr>
            <a:r>
              <a:rPr lang="en-US"/>
              <a:t>R1 is not Asymmetric since R1 is neither Antisymmetric nor Irreflexive.</a:t>
            </a:r>
            <a:endParaRPr/>
          </a:p>
          <a:p>
            <a:pPr indent="-274320" lvl="0" marL="274320" rtl="0" algn="l">
              <a:spcBef>
                <a:spcPts val="520"/>
              </a:spcBef>
              <a:spcAft>
                <a:spcPts val="0"/>
              </a:spcAft>
              <a:buSzPts val="2470"/>
              <a:buChar char="⚫"/>
            </a:pPr>
            <a:r>
              <a:rPr lang="en-US"/>
              <a:t>R2 is Asymmetric since R2 is both Antisymmetric and Irreflexive. </a:t>
            </a:r>
            <a:endParaRPr/>
          </a:p>
          <a:p>
            <a:pPr indent="-274320" lvl="0" marL="274320" rtl="0" algn="l">
              <a:spcBef>
                <a:spcPts val="520"/>
              </a:spcBef>
              <a:spcAft>
                <a:spcPts val="0"/>
              </a:spcAft>
              <a:buSzPts val="2470"/>
              <a:buChar char="⚫"/>
            </a:pPr>
            <a:r>
              <a:rPr lang="en-US"/>
              <a:t>R3 is not Asymmetric since it is Antisymmetric but not irreflexive.</a:t>
            </a:r>
            <a:endParaRPr/>
          </a:p>
          <a:p>
            <a:pPr indent="-117475" lvl="0" marL="274320" rtl="0" algn="l">
              <a:spcBef>
                <a:spcPts val="520"/>
              </a:spcBef>
              <a:spcAft>
                <a:spcPts val="0"/>
              </a:spcAft>
              <a:buSzPts val="2470"/>
              <a:buNone/>
            </a:pPr>
            <a:r>
              <a:t/>
            </a:r>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sp>
        <p:nvSpPr>
          <p:cNvPr id="2901" name="Google Shape;2901;p348"/>
          <p:cNvSpPr txBox="1"/>
          <p:nvPr>
            <p:ph type="title"/>
          </p:nvPr>
        </p:nvSpPr>
        <p:spPr>
          <a:xfrm>
            <a:off x="2362200" y="704088"/>
            <a:ext cx="6324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rgbClr val="0070C0"/>
              </a:buClr>
              <a:buSzPts val="5000"/>
              <a:buFont typeface="Calibri"/>
              <a:buNone/>
            </a:pPr>
            <a:r>
              <a:rPr lang="en-US">
                <a:solidFill>
                  <a:srgbClr val="0070C0"/>
                </a:solidFill>
              </a:rPr>
              <a:t>Activity Time</a:t>
            </a:r>
            <a:endParaRPr/>
          </a:p>
        </p:txBody>
      </p:sp>
      <p:pic>
        <p:nvPicPr>
          <p:cNvPr descr="grandfather_clock_shadow_md_wht" id="2902" name="Google Shape;2902;p348"/>
          <p:cNvPicPr preferRelativeResize="0"/>
          <p:nvPr/>
        </p:nvPicPr>
        <p:blipFill rotWithShape="1">
          <a:blip r:embed="rId3">
            <a:alphaModFix/>
          </a:blip>
          <a:srcRect b="0" l="0" r="0" t="0"/>
          <a:stretch/>
        </p:blipFill>
        <p:spPr>
          <a:xfrm>
            <a:off x="3581400" y="2057400"/>
            <a:ext cx="2286000" cy="3101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Example: Conditional Statements</a:t>
            </a:r>
            <a:endParaRPr/>
          </a:p>
        </p:txBody>
      </p:sp>
      <p:sp>
        <p:nvSpPr>
          <p:cNvPr id="504" name="Google Shape;504;p61"/>
          <p:cNvSpPr txBox="1"/>
          <p:nvPr>
            <p:ph idx="1" type="body"/>
          </p:nvPr>
        </p:nvSpPr>
        <p:spPr>
          <a:xfrm>
            <a:off x="609600" y="1565275"/>
            <a:ext cx="8305800" cy="3387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Example:</a:t>
            </a:r>
            <a:endParaRPr/>
          </a:p>
          <a:p>
            <a:pPr indent="-285750" lvl="1" marL="742950" rtl="0" algn="l">
              <a:spcBef>
                <a:spcPts val="540"/>
              </a:spcBef>
              <a:spcAft>
                <a:spcPts val="0"/>
              </a:spcAft>
              <a:buSzPts val="2000"/>
              <a:buChar char="⚪"/>
            </a:pPr>
            <a:r>
              <a:rPr lang="en-US" sz="2000"/>
              <a:t>Let </a:t>
            </a:r>
            <a:r>
              <a:rPr i="1" lang="en-US" sz="2000"/>
              <a:t>p</a:t>
            </a:r>
            <a:r>
              <a:rPr lang="en-US" sz="2000"/>
              <a:t> be the statement “Maria learns discrete mathematics.” and </a:t>
            </a:r>
            <a:r>
              <a:rPr i="1" lang="en-US" sz="2000"/>
              <a:t>q</a:t>
            </a:r>
            <a:r>
              <a:rPr lang="en-US" sz="2000"/>
              <a:t> the statement “Maria will find a good job.” Express the statement </a:t>
            </a:r>
            <a:r>
              <a:rPr i="1" lang="en-US" sz="2000"/>
              <a:t>p</a:t>
            </a:r>
            <a:r>
              <a:rPr lang="en-US" sz="2000"/>
              <a:t> </a:t>
            </a:r>
            <a:r>
              <a:rPr lang="en-US"/>
              <a:t>→</a:t>
            </a:r>
            <a:r>
              <a:rPr lang="en-US" sz="2000"/>
              <a:t> </a:t>
            </a:r>
            <a:r>
              <a:rPr i="1" lang="en-US" sz="2000"/>
              <a:t>q</a:t>
            </a:r>
            <a:r>
              <a:rPr lang="en-US" sz="2000"/>
              <a:t> as a statement in English. </a:t>
            </a:r>
            <a:endParaRPr/>
          </a:p>
          <a:p>
            <a:pPr indent="-158750" lvl="1" marL="742950" rtl="0" algn="l">
              <a:spcBef>
                <a:spcPts val="400"/>
              </a:spcBef>
              <a:spcAft>
                <a:spcPts val="0"/>
              </a:spcAft>
              <a:buSzPts val="2000"/>
              <a:buNone/>
            </a:pPr>
            <a:r>
              <a:t/>
            </a:r>
            <a:endParaRPr sz="2000"/>
          </a:p>
          <a:p>
            <a:pPr indent="-285750" lvl="1" marL="742950" rtl="0" algn="l">
              <a:spcBef>
                <a:spcPts val="460"/>
              </a:spcBef>
              <a:spcAft>
                <a:spcPts val="0"/>
              </a:spcAft>
              <a:buSzPts val="2300"/>
              <a:buFont typeface="Noto Sans Symbols"/>
              <a:buNone/>
            </a:pPr>
            <a:r>
              <a:t/>
            </a:r>
            <a:endParaRPr sz="2300">
              <a:solidFill>
                <a:schemeClr val="hlink"/>
              </a:solidFill>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
        <p:nvSpPr>
          <p:cNvPr id="505" name="Google Shape;505;p6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06" name="Google Shape;506;p61"/>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507" name="Google Shape;507;p61"/>
          <p:cNvSpPr txBox="1"/>
          <p:nvPr/>
        </p:nvSpPr>
        <p:spPr>
          <a:xfrm>
            <a:off x="1447800" y="3048000"/>
            <a:ext cx="6858000" cy="3116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Any of the following -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“If Maria learns discrete mathematics, then she will find a 	good job.</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“Maria will find a good job when she learns discrete 	mathematics.”</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“For Maria to get a good job, it is sufficient for her to 	learn discrete mathematics.”</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“Maria will find a good job unless she does not learn 	discrete mathematics.”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500"/>
                                        <p:tgtEl>
                                          <p:spTgt spid="5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p349"/>
          <p:cNvSpPr txBox="1"/>
          <p:nvPr>
            <p:ph idx="1" type="body"/>
          </p:nvPr>
        </p:nvSpPr>
        <p:spPr>
          <a:xfrm>
            <a:off x="228600" y="990601"/>
            <a:ext cx="8839200" cy="5334000"/>
          </a:xfrm>
          <a:prstGeom prst="rect">
            <a:avLst/>
          </a:prstGeom>
          <a:noFill/>
          <a:ln cap="flat" cmpd="sng" w="9525">
            <a:solidFill>
              <a:schemeClr val="dk1"/>
            </a:solidFill>
            <a:prstDash val="solid"/>
            <a:miter lim="800000"/>
            <a:headEnd len="sm" w="sm" type="none"/>
            <a:tailEnd len="sm" w="sm" type="none"/>
          </a:ln>
        </p:spPr>
        <p:txBody>
          <a:bodyPr anchorCtr="0" anchor="t" bIns="182875" lIns="137150" spcFirstLastPara="1" rIns="137150" wrap="square" tIns="182875">
            <a:normAutofit/>
          </a:bodyPr>
          <a:lstStyle/>
          <a:p>
            <a:pPr indent="0" lvl="0" marL="0" marR="0" rtl="0" algn="l">
              <a:spcBef>
                <a:spcPts val="0"/>
              </a:spcBef>
              <a:spcAft>
                <a:spcPts val="0"/>
              </a:spcAft>
              <a:buClr>
                <a:schemeClr val="accent3"/>
              </a:buClr>
              <a:buSzPts val="1995"/>
              <a:buFont typeface="Noto Sans Symbols"/>
              <a:buNone/>
            </a:pPr>
            <a:r>
              <a:rPr b="0" i="0" lang="en-US" sz="2100" u="none" cap="none" strike="noStrike">
                <a:solidFill>
                  <a:schemeClr val="dk1"/>
                </a:solidFill>
                <a:latin typeface="Arial"/>
                <a:ea typeface="Arial"/>
                <a:cs typeface="Arial"/>
                <a:sym typeface="Arial"/>
              </a:rPr>
              <a:t>Consider the following relations on {1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endParaRPr/>
          </a:p>
          <a:p>
            <a:pPr indent="0" lvl="0" marL="0" marR="0" rtl="0" algn="l">
              <a:spcBef>
                <a:spcPts val="420"/>
              </a:spcBef>
              <a:spcAft>
                <a:spcPts val="0"/>
              </a:spcAft>
              <a:buClr>
                <a:schemeClr val="accent3"/>
              </a:buClr>
              <a:buSzPts val="1995"/>
              <a:buFont typeface="Noto Sans Symbols"/>
              <a:buNone/>
            </a:pPr>
            <a:r>
              <a:t/>
            </a:r>
            <a:endParaRPr b="0" i="0" sz="2100" u="none" cap="none" strike="noStrike">
              <a:solidFill>
                <a:schemeClr val="dk1"/>
              </a:solidFill>
              <a:latin typeface="Arial"/>
              <a:ea typeface="Arial"/>
              <a:cs typeface="Arial"/>
              <a:sym typeface="Arial"/>
            </a:endParaRPr>
          </a:p>
          <a:p>
            <a:pPr indent="0" lvl="0" marL="0" marR="0" rtl="0" algn="l">
              <a:spcBef>
                <a:spcPts val="420"/>
              </a:spcBef>
              <a:spcAft>
                <a:spcPts val="0"/>
              </a:spcAft>
              <a:buClr>
                <a:schemeClr val="accent3"/>
              </a:buClr>
              <a:buSzPts val="1995"/>
              <a:buFont typeface="Noto Sans Symbols"/>
              <a:buNone/>
            </a:pPr>
            <a:r>
              <a:rPr b="0" i="1" lang="en-US" sz="2100" u="none" cap="none" strike="noStrike">
                <a:solidFill>
                  <a:schemeClr val="dk1"/>
                </a:solidFill>
                <a:latin typeface="Arial"/>
                <a:ea typeface="Arial"/>
                <a:cs typeface="Arial"/>
                <a:sym typeface="Arial"/>
              </a:rPr>
              <a:t>R</a:t>
            </a:r>
            <a:r>
              <a:rPr b="0" i="0" lang="en-US" sz="2100" u="none" cap="none" strike="noStrike">
                <a:solidFill>
                  <a:schemeClr val="dk1"/>
                </a:solidFill>
                <a:latin typeface="Arial"/>
                <a:ea typeface="Arial"/>
                <a:cs typeface="Arial"/>
                <a:sym typeface="Arial"/>
              </a:rPr>
              <a:t>1 = {</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a:t>
            </a:r>
            <a:r>
              <a:rPr b="0" i="1" lang="en-US" sz="2100" u="none" cap="none" strike="noStrike">
                <a:solidFill>
                  <a:schemeClr val="dk1"/>
                </a:solidFill>
                <a:latin typeface="Arial"/>
                <a:ea typeface="Arial"/>
                <a:cs typeface="Arial"/>
                <a:sym typeface="Arial"/>
              </a:rPr>
              <a:t>,</a:t>
            </a:r>
            <a:endParaRPr/>
          </a:p>
          <a:p>
            <a:pPr indent="0" lvl="0" marL="0" marR="0" rtl="0" algn="l">
              <a:spcBef>
                <a:spcPts val="420"/>
              </a:spcBef>
              <a:spcAft>
                <a:spcPts val="0"/>
              </a:spcAft>
              <a:buClr>
                <a:schemeClr val="accent3"/>
              </a:buClr>
              <a:buSzPts val="1995"/>
              <a:buFont typeface="Noto Sans Symbols"/>
              <a:buNone/>
            </a:pPr>
            <a:r>
              <a:rPr b="0" i="1" lang="en-US" sz="2100" u="none" cap="none" strike="noStrike">
                <a:solidFill>
                  <a:schemeClr val="dk1"/>
                </a:solidFill>
                <a:latin typeface="Arial"/>
                <a:ea typeface="Arial"/>
                <a:cs typeface="Arial"/>
                <a:sym typeface="Arial"/>
              </a:rPr>
              <a:t>R</a:t>
            </a:r>
            <a:r>
              <a:rPr b="0" i="0" lang="en-US" sz="2100" u="none" cap="none" strike="noStrike">
                <a:solidFill>
                  <a:schemeClr val="dk1"/>
                </a:solidFill>
                <a:latin typeface="Arial"/>
                <a:ea typeface="Arial"/>
                <a:cs typeface="Arial"/>
                <a:sym typeface="Arial"/>
              </a:rPr>
              <a:t>2 = {</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a:t>
            </a:r>
            <a:r>
              <a:rPr b="0" i="1" lang="en-US" sz="2100" u="none" cap="none" strike="noStrike">
                <a:solidFill>
                  <a:schemeClr val="dk1"/>
                </a:solidFill>
                <a:latin typeface="Arial"/>
                <a:ea typeface="Arial"/>
                <a:cs typeface="Arial"/>
                <a:sym typeface="Arial"/>
              </a:rPr>
              <a:t>,</a:t>
            </a:r>
            <a:endParaRPr/>
          </a:p>
          <a:p>
            <a:pPr indent="0" lvl="0" marL="0" marR="0" rtl="0" algn="l">
              <a:spcBef>
                <a:spcPts val="420"/>
              </a:spcBef>
              <a:spcAft>
                <a:spcPts val="0"/>
              </a:spcAft>
              <a:buClr>
                <a:schemeClr val="accent3"/>
              </a:buClr>
              <a:buSzPts val="1995"/>
              <a:buFont typeface="Noto Sans Symbols"/>
              <a:buNone/>
            </a:pPr>
            <a:r>
              <a:rPr b="0" i="1" lang="en-US" sz="2100" u="none" cap="none" strike="noStrike">
                <a:solidFill>
                  <a:schemeClr val="dk1"/>
                </a:solidFill>
                <a:latin typeface="Arial"/>
                <a:ea typeface="Arial"/>
                <a:cs typeface="Arial"/>
                <a:sym typeface="Arial"/>
              </a:rPr>
              <a:t>R</a:t>
            </a:r>
            <a:r>
              <a:rPr b="0" i="0" lang="en-US" sz="2100" u="none" cap="none" strike="noStrike">
                <a:solidFill>
                  <a:schemeClr val="dk1"/>
                </a:solidFill>
                <a:latin typeface="Arial"/>
                <a:ea typeface="Arial"/>
                <a:cs typeface="Arial"/>
                <a:sym typeface="Arial"/>
              </a:rPr>
              <a:t>3 = {</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a:t>
            </a:r>
            <a:r>
              <a:rPr b="0" i="1" lang="en-US" sz="2100" u="none" cap="none" strike="noStrike">
                <a:solidFill>
                  <a:schemeClr val="dk1"/>
                </a:solidFill>
                <a:latin typeface="Arial"/>
                <a:ea typeface="Arial"/>
                <a:cs typeface="Arial"/>
                <a:sym typeface="Arial"/>
              </a:rPr>
              <a:t>,</a:t>
            </a:r>
            <a:endParaRPr/>
          </a:p>
          <a:p>
            <a:pPr indent="0" lvl="0" marL="0" marR="0" rtl="0" algn="l">
              <a:spcBef>
                <a:spcPts val="420"/>
              </a:spcBef>
              <a:spcAft>
                <a:spcPts val="0"/>
              </a:spcAft>
              <a:buClr>
                <a:schemeClr val="accent3"/>
              </a:buClr>
              <a:buSzPts val="1995"/>
              <a:buFont typeface="Noto Sans Symbols"/>
              <a:buNone/>
            </a:pPr>
            <a:r>
              <a:rPr b="0" i="1" lang="en-US" sz="2100" u="none" cap="none" strike="noStrike">
                <a:solidFill>
                  <a:schemeClr val="dk1"/>
                </a:solidFill>
                <a:latin typeface="Arial"/>
                <a:ea typeface="Arial"/>
                <a:cs typeface="Arial"/>
                <a:sym typeface="Arial"/>
              </a:rPr>
              <a:t>R</a:t>
            </a:r>
            <a:r>
              <a:rPr b="0" i="0" lang="en-US" sz="2100" u="none" cap="none" strike="noStrike">
                <a:solidFill>
                  <a:schemeClr val="dk1"/>
                </a:solidFill>
                <a:latin typeface="Arial"/>
                <a:ea typeface="Arial"/>
                <a:cs typeface="Arial"/>
                <a:sym typeface="Arial"/>
              </a:rPr>
              <a:t>4 = {</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a:t>
            </a:r>
            <a:r>
              <a:rPr b="0" i="1" lang="en-US" sz="2100" u="none" cap="none" strike="noStrike">
                <a:solidFill>
                  <a:schemeClr val="dk1"/>
                </a:solidFill>
                <a:latin typeface="Arial"/>
                <a:ea typeface="Arial"/>
                <a:cs typeface="Arial"/>
                <a:sym typeface="Arial"/>
              </a:rPr>
              <a:t>,</a:t>
            </a:r>
            <a:endParaRPr/>
          </a:p>
          <a:p>
            <a:pPr indent="0" lvl="0" marL="0" marR="0" rtl="0" algn="l">
              <a:spcBef>
                <a:spcPts val="420"/>
              </a:spcBef>
              <a:spcAft>
                <a:spcPts val="0"/>
              </a:spcAft>
              <a:buClr>
                <a:schemeClr val="accent3"/>
              </a:buClr>
              <a:buSzPts val="1995"/>
              <a:buFont typeface="Noto Sans Symbols"/>
              <a:buNone/>
            </a:pPr>
            <a:r>
              <a:rPr b="0" i="1" lang="en-US" sz="2100" u="none" cap="none" strike="noStrike">
                <a:solidFill>
                  <a:schemeClr val="dk1"/>
                </a:solidFill>
                <a:latin typeface="Arial"/>
                <a:ea typeface="Arial"/>
                <a:cs typeface="Arial"/>
                <a:sym typeface="Arial"/>
              </a:rPr>
              <a:t>R</a:t>
            </a:r>
            <a:r>
              <a:rPr b="0" i="0" lang="en-US" sz="2100" u="none" cap="none" strike="noStrike">
                <a:solidFill>
                  <a:schemeClr val="dk1"/>
                </a:solidFill>
                <a:latin typeface="Arial"/>
                <a:ea typeface="Arial"/>
                <a:cs typeface="Arial"/>
                <a:sym typeface="Arial"/>
              </a:rPr>
              <a:t>5 = {</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1</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2</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a:t>
            </a:r>
            <a:r>
              <a:rPr b="0" i="1" lang="en-US" sz="2100" u="none" cap="none" strike="noStrike">
                <a:solidFill>
                  <a:schemeClr val="dk1"/>
                </a:solidFill>
                <a:latin typeface="Arial"/>
                <a:ea typeface="Arial"/>
                <a:cs typeface="Arial"/>
                <a:sym typeface="Arial"/>
              </a:rPr>
              <a:t>,</a:t>
            </a:r>
            <a:endParaRPr/>
          </a:p>
          <a:p>
            <a:pPr indent="0" lvl="0" marL="0" marR="0" rtl="0" algn="l">
              <a:spcBef>
                <a:spcPts val="420"/>
              </a:spcBef>
              <a:spcAft>
                <a:spcPts val="0"/>
              </a:spcAft>
              <a:buClr>
                <a:schemeClr val="accent3"/>
              </a:buClr>
              <a:buSzPts val="1995"/>
              <a:buFont typeface="Noto Sans Symbols"/>
              <a:buNone/>
            </a:pPr>
            <a:r>
              <a:rPr b="0" i="1" lang="en-US" sz="2100" u="none" cap="none" strike="noStrike">
                <a:solidFill>
                  <a:schemeClr val="dk1"/>
                </a:solidFill>
                <a:latin typeface="Arial"/>
                <a:ea typeface="Arial"/>
                <a:cs typeface="Arial"/>
                <a:sym typeface="Arial"/>
              </a:rPr>
              <a:t>R</a:t>
            </a:r>
            <a:r>
              <a:rPr b="0" i="0" lang="en-US" sz="2100" u="none" cap="none" strike="noStrike">
                <a:solidFill>
                  <a:schemeClr val="dk1"/>
                </a:solidFill>
                <a:latin typeface="Arial"/>
                <a:ea typeface="Arial"/>
                <a:cs typeface="Arial"/>
                <a:sym typeface="Arial"/>
              </a:rPr>
              <a:t>6 = {</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3</a:t>
            </a:r>
            <a:r>
              <a:rPr b="0" i="1"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4</a:t>
            </a:r>
            <a:r>
              <a:rPr b="0" i="1" lang="en-US" sz="2100" u="none" cap="none" strike="noStrike">
                <a:solidFill>
                  <a:schemeClr val="dk1"/>
                </a:solidFill>
                <a:latin typeface="Arial"/>
                <a:ea typeface="Arial"/>
                <a:cs typeface="Arial"/>
                <a:sym typeface="Arial"/>
              </a:rPr>
              <a:t>)</a:t>
            </a:r>
            <a:r>
              <a:rPr b="0" i="0" lang="en-US" sz="2100" u="none" cap="none" strike="noStrike">
                <a:solidFill>
                  <a:schemeClr val="dk1"/>
                </a:solidFill>
                <a:latin typeface="Arial"/>
                <a:ea typeface="Arial"/>
                <a:cs typeface="Arial"/>
                <a:sym typeface="Arial"/>
              </a:rPr>
              <a:t>}</a:t>
            </a:r>
            <a:r>
              <a:rPr b="0" i="1" lang="en-US" sz="2100" u="none" cap="none" strike="noStrike">
                <a:solidFill>
                  <a:schemeClr val="dk1"/>
                </a:solidFill>
                <a:latin typeface="Arial"/>
                <a:ea typeface="Arial"/>
                <a:cs typeface="Arial"/>
                <a:sym typeface="Arial"/>
              </a:rPr>
              <a:t>.</a:t>
            </a:r>
            <a:endParaRPr/>
          </a:p>
          <a:p>
            <a:pPr indent="0" lvl="0" marL="0" marR="0" rtl="0" algn="l">
              <a:spcBef>
                <a:spcPts val="420"/>
              </a:spcBef>
              <a:spcAft>
                <a:spcPts val="0"/>
              </a:spcAft>
              <a:buClr>
                <a:schemeClr val="accent3"/>
              </a:buClr>
              <a:buSzPts val="1995"/>
              <a:buFont typeface="Noto Sans Symbols"/>
              <a:buNone/>
            </a:pPr>
            <a:r>
              <a:t/>
            </a:r>
            <a:endParaRPr b="0" i="1" sz="2100" u="none" cap="none" strike="noStrike">
              <a:solidFill>
                <a:schemeClr val="dk1"/>
              </a:solidFill>
              <a:latin typeface="Arial"/>
              <a:ea typeface="Arial"/>
              <a:cs typeface="Arial"/>
              <a:sym typeface="Arial"/>
            </a:endParaRPr>
          </a:p>
          <a:p>
            <a:pPr indent="0" lvl="0" marL="0" marR="0" rtl="0" algn="l">
              <a:spcBef>
                <a:spcPts val="400"/>
              </a:spcBef>
              <a:spcAft>
                <a:spcPts val="0"/>
              </a:spcAft>
              <a:buClr>
                <a:schemeClr val="accent3"/>
              </a:buClr>
              <a:buSzPts val="1900"/>
              <a:buFont typeface="Noto Sans Symbols"/>
              <a:buNone/>
            </a:pPr>
            <a:r>
              <a:rPr b="0" i="0" lang="en-US" sz="2000" u="none" cap="none" strike="noStrike">
                <a:solidFill>
                  <a:schemeClr val="dk1"/>
                </a:solidFill>
                <a:latin typeface="Arial"/>
                <a:ea typeface="Arial"/>
                <a:cs typeface="Arial"/>
                <a:sym typeface="Arial"/>
              </a:rPr>
              <a:t>Determine which of these relation are Reflexive, Symmetric, Transitive, Antisymmetric, Irreflexive and Asymmetric.</a:t>
            </a:r>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sp>
        <p:nvSpPr>
          <p:cNvPr id="2912" name="Google Shape;2912;p350"/>
          <p:cNvSpPr txBox="1"/>
          <p:nvPr>
            <p:ph type="title"/>
          </p:nvPr>
        </p:nvSpPr>
        <p:spPr>
          <a:xfrm>
            <a:off x="457200" y="533400"/>
            <a:ext cx="8229600" cy="6299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Combining Relations</a:t>
            </a:r>
            <a:endParaRPr/>
          </a:p>
        </p:txBody>
      </p:sp>
      <p:sp>
        <p:nvSpPr>
          <p:cNvPr id="2913" name="Google Shape;2913;p350"/>
          <p:cNvSpPr txBox="1"/>
          <p:nvPr>
            <p:ph idx="1" type="body"/>
          </p:nvPr>
        </p:nvSpPr>
        <p:spPr>
          <a:xfrm>
            <a:off x="457200" y="1457980"/>
            <a:ext cx="8229600" cy="48666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lang="en-US"/>
              <a:t>As R is a subsets of A x B, the set operations can be applied</a:t>
            </a:r>
            <a:endParaRPr/>
          </a:p>
          <a:p>
            <a:pPr indent="-274320" lvl="0" marL="274320" rtl="0" algn="l">
              <a:spcBef>
                <a:spcPts val="520"/>
              </a:spcBef>
              <a:spcAft>
                <a:spcPts val="0"/>
              </a:spcAft>
              <a:buSzPts val="2470"/>
              <a:buChar char="⚫"/>
            </a:pPr>
            <a:r>
              <a:rPr lang="en-US"/>
              <a:t> Union (U)</a:t>
            </a:r>
            <a:endParaRPr/>
          </a:p>
          <a:p>
            <a:pPr indent="-274320" lvl="0" marL="274320" rtl="0" algn="l">
              <a:spcBef>
                <a:spcPts val="520"/>
              </a:spcBef>
              <a:spcAft>
                <a:spcPts val="0"/>
              </a:spcAft>
              <a:buSzPts val="2470"/>
              <a:buChar char="⚫"/>
            </a:pPr>
            <a:r>
              <a:rPr lang="en-US"/>
              <a:t> Intersection (∩)</a:t>
            </a:r>
            <a:endParaRPr/>
          </a:p>
          <a:p>
            <a:pPr indent="-274320" lvl="0" marL="274320" rtl="0" algn="l">
              <a:spcBef>
                <a:spcPts val="520"/>
              </a:spcBef>
              <a:spcAft>
                <a:spcPts val="0"/>
              </a:spcAft>
              <a:buSzPts val="2470"/>
              <a:buChar char="⚫"/>
            </a:pPr>
            <a:r>
              <a:rPr lang="en-US"/>
              <a:t> Difference (-)</a:t>
            </a:r>
            <a:endParaRPr/>
          </a:p>
          <a:p>
            <a:pPr indent="-274320" lvl="0" marL="274320" rtl="0" algn="l">
              <a:spcBef>
                <a:spcPts val="520"/>
              </a:spcBef>
              <a:spcAft>
                <a:spcPts val="0"/>
              </a:spcAft>
              <a:buSzPts val="2470"/>
              <a:buChar char="⚫"/>
            </a:pPr>
            <a:r>
              <a:rPr lang="en-US"/>
              <a:t> Symmetric Complement (⊕)</a:t>
            </a:r>
            <a:endParaRPr/>
          </a:p>
          <a:p>
            <a:pPr indent="0" lvl="0" marL="0" rtl="0" algn="l">
              <a:spcBef>
                <a:spcPts val="520"/>
              </a:spcBef>
              <a:spcAft>
                <a:spcPts val="0"/>
              </a:spcAft>
              <a:buSzPts val="2470"/>
              <a:buNone/>
            </a:pPr>
            <a:r>
              <a:rPr lang="en-US"/>
              <a:t>Given two relations </a:t>
            </a:r>
            <a:r>
              <a:rPr i="1" lang="en-US"/>
              <a:t>R</a:t>
            </a:r>
            <a:r>
              <a:rPr baseline="-25000" lang="en-US">
                <a:latin typeface="Cambria Math"/>
                <a:ea typeface="Cambria Math"/>
                <a:cs typeface="Cambria Math"/>
                <a:sym typeface="Cambria Math"/>
              </a:rPr>
              <a:t>1</a:t>
            </a:r>
            <a:r>
              <a:rPr lang="en-US"/>
              <a:t> and </a:t>
            </a:r>
            <a:r>
              <a:rPr i="1" lang="en-US"/>
              <a:t>R</a:t>
            </a:r>
            <a:r>
              <a:rPr baseline="-25000" lang="en-US">
                <a:latin typeface="Cambria Math"/>
                <a:ea typeface="Cambria Math"/>
                <a:cs typeface="Cambria Math"/>
                <a:sym typeface="Cambria Math"/>
              </a:rPr>
              <a:t>2</a:t>
            </a:r>
            <a:r>
              <a:rPr lang="en-US"/>
              <a:t>, we can combine them using basic set operations to form new relations such as </a:t>
            </a:r>
            <a:r>
              <a:rPr i="1" lang="en-US"/>
              <a:t>R</a:t>
            </a:r>
            <a:r>
              <a:rPr baseline="-25000" lang="en-US">
                <a:latin typeface="Cambria Math"/>
                <a:ea typeface="Cambria Math"/>
                <a:cs typeface="Cambria Math"/>
                <a:sym typeface="Cambria Math"/>
              </a:rPr>
              <a:t>1</a:t>
            </a:r>
            <a:r>
              <a:rPr lang="en-US"/>
              <a:t> </a:t>
            </a:r>
            <a:r>
              <a:rPr lang="en-US">
                <a:latin typeface="Cambria Math"/>
                <a:ea typeface="Cambria Math"/>
                <a:cs typeface="Cambria Math"/>
                <a:sym typeface="Cambria Math"/>
              </a:rPr>
              <a:t>∪</a:t>
            </a:r>
            <a:r>
              <a:rPr lang="en-US"/>
              <a:t> </a:t>
            </a:r>
            <a:r>
              <a:rPr i="1" lang="en-US"/>
              <a:t>R</a:t>
            </a:r>
            <a:r>
              <a:rPr baseline="-25000" lang="en-US">
                <a:latin typeface="Cambria Math"/>
                <a:ea typeface="Cambria Math"/>
                <a:cs typeface="Cambria Math"/>
                <a:sym typeface="Cambria Math"/>
              </a:rPr>
              <a:t>2</a:t>
            </a:r>
            <a:r>
              <a:rPr lang="en-US"/>
              <a:t>, </a:t>
            </a:r>
            <a:r>
              <a:rPr i="1" lang="en-US"/>
              <a:t>R</a:t>
            </a:r>
            <a:r>
              <a:rPr baseline="-25000" lang="en-US">
                <a:latin typeface="Cambria Math"/>
                <a:ea typeface="Cambria Math"/>
                <a:cs typeface="Cambria Math"/>
                <a:sym typeface="Cambria Math"/>
              </a:rPr>
              <a:t>1</a:t>
            </a:r>
            <a:r>
              <a:rPr lang="en-US"/>
              <a:t> </a:t>
            </a:r>
            <a:r>
              <a:rPr lang="en-US">
                <a:latin typeface="Cambria Math"/>
                <a:ea typeface="Cambria Math"/>
                <a:cs typeface="Cambria Math"/>
                <a:sym typeface="Cambria Math"/>
              </a:rPr>
              <a:t>∩</a:t>
            </a:r>
            <a:r>
              <a:rPr lang="en-US"/>
              <a:t> </a:t>
            </a:r>
            <a:r>
              <a:rPr i="1" lang="en-US"/>
              <a:t>R</a:t>
            </a:r>
            <a:r>
              <a:rPr baseline="-25000" lang="en-US">
                <a:latin typeface="Cambria Math"/>
                <a:ea typeface="Cambria Math"/>
                <a:cs typeface="Cambria Math"/>
                <a:sym typeface="Cambria Math"/>
              </a:rPr>
              <a:t>2</a:t>
            </a:r>
            <a:r>
              <a:rPr lang="en-US"/>
              <a:t>, </a:t>
            </a:r>
            <a:r>
              <a:rPr i="1" lang="en-US"/>
              <a:t>R</a:t>
            </a:r>
            <a:r>
              <a:rPr baseline="-25000" lang="en-US">
                <a:latin typeface="Cambria Math"/>
                <a:ea typeface="Cambria Math"/>
                <a:cs typeface="Cambria Math"/>
                <a:sym typeface="Cambria Math"/>
              </a:rPr>
              <a:t>1</a:t>
            </a:r>
            <a:r>
              <a:rPr lang="en-US"/>
              <a:t> </a:t>
            </a:r>
            <a:r>
              <a:rPr lang="en-US">
                <a:latin typeface="Cambria Math"/>
                <a:ea typeface="Cambria Math"/>
                <a:cs typeface="Cambria Math"/>
                <a:sym typeface="Cambria Math"/>
              </a:rPr>
              <a:t>− </a:t>
            </a:r>
            <a:r>
              <a:rPr i="1" lang="en-US"/>
              <a:t>R</a:t>
            </a:r>
            <a:r>
              <a:rPr baseline="-25000" lang="en-US">
                <a:latin typeface="Cambria Math"/>
                <a:ea typeface="Cambria Math"/>
                <a:cs typeface="Cambria Math"/>
                <a:sym typeface="Cambria Math"/>
              </a:rPr>
              <a:t>2</a:t>
            </a:r>
            <a:r>
              <a:rPr lang="en-US"/>
              <a:t>, </a:t>
            </a:r>
            <a:r>
              <a:rPr i="1" lang="en-US"/>
              <a:t>R</a:t>
            </a:r>
            <a:r>
              <a:rPr baseline="-25000" lang="en-US">
                <a:latin typeface="Cambria Math"/>
                <a:ea typeface="Cambria Math"/>
                <a:cs typeface="Cambria Math"/>
                <a:sym typeface="Cambria Math"/>
              </a:rPr>
              <a:t>2</a:t>
            </a:r>
            <a:r>
              <a:rPr lang="en-US"/>
              <a:t> </a:t>
            </a:r>
            <a:r>
              <a:rPr lang="en-US">
                <a:latin typeface="Cambria Math"/>
                <a:ea typeface="Cambria Math"/>
                <a:cs typeface="Cambria Math"/>
                <a:sym typeface="Cambria Math"/>
              </a:rPr>
              <a:t>−</a:t>
            </a:r>
            <a:r>
              <a:rPr lang="en-US"/>
              <a:t> </a:t>
            </a:r>
            <a:r>
              <a:rPr i="1" lang="en-US"/>
              <a:t>R</a:t>
            </a:r>
            <a:r>
              <a:rPr baseline="-25000" lang="en-US">
                <a:latin typeface="Cambria Math"/>
                <a:ea typeface="Cambria Math"/>
                <a:cs typeface="Cambria Math"/>
                <a:sym typeface="Cambria Math"/>
              </a:rPr>
              <a:t>1 </a:t>
            </a:r>
            <a:r>
              <a:rPr lang="en-US"/>
              <a:t>and</a:t>
            </a:r>
            <a:r>
              <a:rPr i="1" lang="en-US"/>
              <a:t> R</a:t>
            </a:r>
            <a:r>
              <a:rPr baseline="-25000" i="1" lang="en-US">
                <a:latin typeface="Cambria Math"/>
                <a:ea typeface="Cambria Math"/>
                <a:cs typeface="Cambria Math"/>
                <a:sym typeface="Cambria Math"/>
              </a:rPr>
              <a:t>1 </a:t>
            </a:r>
            <a:r>
              <a:rPr lang="en-US"/>
              <a:t>⊕ </a:t>
            </a:r>
            <a:r>
              <a:rPr i="1" lang="en-US"/>
              <a:t>R</a:t>
            </a:r>
            <a:r>
              <a:rPr baseline="-25000" i="1" lang="en-US">
                <a:latin typeface="Cambria Math"/>
                <a:ea typeface="Cambria Math"/>
                <a:cs typeface="Cambria Math"/>
                <a:sym typeface="Cambria Math"/>
              </a:rPr>
              <a:t>2</a:t>
            </a:r>
            <a:r>
              <a:rPr lang="en-US"/>
              <a:t>.</a:t>
            </a:r>
            <a:endParaRPr/>
          </a:p>
          <a:p>
            <a:pPr indent="-117475" lvl="0" marL="274320" rtl="0" algn="l">
              <a:spcBef>
                <a:spcPts val="520"/>
              </a:spcBef>
              <a:spcAft>
                <a:spcPts val="0"/>
              </a:spcAft>
              <a:buSzPts val="2470"/>
              <a:buNone/>
            </a:pPr>
            <a:r>
              <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351"/>
          <p:cNvSpPr txBox="1"/>
          <p:nvPr>
            <p:ph type="title"/>
          </p:nvPr>
        </p:nvSpPr>
        <p:spPr>
          <a:xfrm>
            <a:off x="457200" y="704088"/>
            <a:ext cx="8229600" cy="5913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Combining Relations</a:t>
            </a:r>
            <a:endParaRPr/>
          </a:p>
        </p:txBody>
      </p:sp>
      <p:sp>
        <p:nvSpPr>
          <p:cNvPr id="2919" name="Google Shape;2919;p351"/>
          <p:cNvSpPr txBox="1"/>
          <p:nvPr>
            <p:ph idx="1" type="body"/>
          </p:nvPr>
        </p:nvSpPr>
        <p:spPr>
          <a:xfrm>
            <a:off x="457200" y="1524000"/>
            <a:ext cx="8229600" cy="480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660"/>
              <a:buNone/>
            </a:pPr>
            <a:r>
              <a:rPr lang="en-US" sz="2800">
                <a:solidFill>
                  <a:srgbClr val="000000"/>
                </a:solidFill>
                <a:latin typeface="Arial"/>
                <a:ea typeface="Arial"/>
                <a:cs typeface="Arial"/>
                <a:sym typeface="Arial"/>
              </a:rPr>
              <a:t>Given, </a:t>
            </a:r>
            <a:r>
              <a:rPr lang="en-US" sz="2800">
                <a:solidFill>
                  <a:srgbClr val="FF0000"/>
                </a:solidFill>
                <a:latin typeface="Arial"/>
                <a:ea typeface="Arial"/>
                <a:cs typeface="Arial"/>
                <a:sym typeface="Arial"/>
              </a:rPr>
              <a:t>A = {1,2,3}</a:t>
            </a:r>
            <a:r>
              <a:rPr lang="en-US" sz="2800">
                <a:solidFill>
                  <a:srgbClr val="000000"/>
                </a:solidFill>
                <a:latin typeface="Arial"/>
                <a:ea typeface="Arial"/>
                <a:cs typeface="Arial"/>
                <a:sym typeface="Arial"/>
              </a:rPr>
              <a:t>, </a:t>
            </a:r>
            <a:r>
              <a:rPr lang="en-US" sz="2800">
                <a:solidFill>
                  <a:srgbClr val="FF0000"/>
                </a:solidFill>
                <a:latin typeface="Arial"/>
                <a:ea typeface="Arial"/>
                <a:cs typeface="Arial"/>
                <a:sym typeface="Arial"/>
              </a:rPr>
              <a:t>B = {1,2,3,4}	</a:t>
            </a:r>
            <a:endParaRPr/>
          </a:p>
          <a:p>
            <a:pPr indent="0" lvl="0" marL="0" rtl="0" algn="l">
              <a:spcBef>
                <a:spcPts val="560"/>
              </a:spcBef>
              <a:spcAft>
                <a:spcPts val="0"/>
              </a:spcAft>
              <a:buSzPts val="2660"/>
              <a:buNone/>
            </a:pPr>
            <a:r>
              <a:rPr lang="en-US" sz="2800">
                <a:solidFill>
                  <a:srgbClr val="FF0000"/>
                </a:solidFill>
                <a:latin typeface="Arial"/>
                <a:ea typeface="Arial"/>
                <a:cs typeface="Arial"/>
                <a:sym typeface="Arial"/>
              </a:rPr>
              <a:t>	</a:t>
            </a:r>
            <a:r>
              <a:rPr lang="en-US" sz="2600">
                <a:solidFill>
                  <a:srgbClr val="FF0000"/>
                </a:solidFill>
                <a:latin typeface="Arial"/>
                <a:ea typeface="Arial"/>
                <a:cs typeface="Arial"/>
                <a:sym typeface="Arial"/>
              </a:rPr>
              <a:t>R</a:t>
            </a:r>
            <a:r>
              <a:rPr lang="en-US" sz="1600">
                <a:solidFill>
                  <a:srgbClr val="FF0000"/>
                </a:solidFill>
                <a:latin typeface="Arial"/>
                <a:ea typeface="Arial"/>
                <a:cs typeface="Arial"/>
                <a:sym typeface="Arial"/>
              </a:rPr>
              <a:t>1 </a:t>
            </a:r>
            <a:r>
              <a:rPr lang="en-US" sz="2600">
                <a:solidFill>
                  <a:srgbClr val="FF0000"/>
                </a:solidFill>
                <a:latin typeface="Arial"/>
                <a:ea typeface="Arial"/>
                <a:cs typeface="Arial"/>
                <a:sym typeface="Arial"/>
              </a:rPr>
              <a:t>= {(1,1),(2,2),(3,3)},</a:t>
            </a:r>
            <a:endParaRPr/>
          </a:p>
          <a:p>
            <a:pPr indent="0" lvl="0" marL="0" rtl="0" algn="l">
              <a:spcBef>
                <a:spcPts val="560"/>
              </a:spcBef>
              <a:spcAft>
                <a:spcPts val="0"/>
              </a:spcAft>
              <a:buSzPts val="2660"/>
              <a:buNone/>
            </a:pPr>
            <a:r>
              <a:rPr lang="en-US" sz="2800">
                <a:solidFill>
                  <a:srgbClr val="FF0000"/>
                </a:solidFill>
                <a:latin typeface="Arial"/>
                <a:ea typeface="Arial"/>
                <a:cs typeface="Arial"/>
                <a:sym typeface="Arial"/>
              </a:rPr>
              <a:t>	R</a:t>
            </a:r>
            <a:r>
              <a:rPr lang="en-US" sz="1800">
                <a:solidFill>
                  <a:srgbClr val="FF0000"/>
                </a:solidFill>
                <a:latin typeface="Arial"/>
                <a:ea typeface="Arial"/>
                <a:cs typeface="Arial"/>
                <a:sym typeface="Arial"/>
              </a:rPr>
              <a:t>2 </a:t>
            </a:r>
            <a:r>
              <a:rPr lang="en-US" sz="2800">
                <a:solidFill>
                  <a:srgbClr val="FF0000"/>
                </a:solidFill>
                <a:latin typeface="Arial"/>
                <a:ea typeface="Arial"/>
                <a:cs typeface="Arial"/>
                <a:sym typeface="Arial"/>
              </a:rPr>
              <a:t>= {(1,1),(1,2),(1,3),(1,4)}</a:t>
            </a:r>
            <a:endParaRPr/>
          </a:p>
          <a:p>
            <a:pPr indent="-274320" lvl="0" marL="274320" rtl="0" algn="l">
              <a:spcBef>
                <a:spcPts val="560"/>
              </a:spcBef>
              <a:spcAft>
                <a:spcPts val="0"/>
              </a:spcAft>
              <a:buSzPts val="2660"/>
              <a:buChar char="⚫"/>
            </a:pPr>
            <a:r>
              <a:rPr lang="en-US" sz="2800">
                <a:solidFill>
                  <a:srgbClr val="94C152"/>
                </a:solidFill>
                <a:latin typeface="Arial"/>
                <a:ea typeface="Arial"/>
                <a:cs typeface="Arial"/>
                <a:sym typeface="Arial"/>
              </a:rPr>
              <a:t> </a:t>
            </a:r>
            <a:r>
              <a:rPr lang="en-US" sz="2800">
                <a:solidFill>
                  <a:srgbClr val="000000"/>
                </a:solidFill>
                <a:latin typeface="Arial"/>
                <a:ea typeface="Arial"/>
                <a:cs typeface="Arial"/>
                <a:sym typeface="Arial"/>
              </a:rPr>
              <a:t>R</a:t>
            </a:r>
            <a:r>
              <a:rPr lang="en-US" sz="1800">
                <a:solidFill>
                  <a:srgbClr val="000000"/>
                </a:solidFill>
                <a:latin typeface="Arial"/>
                <a:ea typeface="Arial"/>
                <a:cs typeface="Arial"/>
                <a:sym typeface="Arial"/>
              </a:rPr>
              <a:t>1 </a:t>
            </a:r>
            <a:r>
              <a:rPr lang="en-US" sz="2800">
                <a:solidFill>
                  <a:srgbClr val="000000"/>
                </a:solidFill>
                <a:latin typeface="Arial"/>
                <a:ea typeface="Arial"/>
                <a:cs typeface="Arial"/>
                <a:sym typeface="Arial"/>
              </a:rPr>
              <a:t>U R</a:t>
            </a:r>
            <a:r>
              <a:rPr lang="en-US" sz="1800">
                <a:solidFill>
                  <a:srgbClr val="000000"/>
                </a:solidFill>
                <a:latin typeface="Arial"/>
                <a:ea typeface="Arial"/>
                <a:cs typeface="Arial"/>
                <a:sym typeface="Arial"/>
              </a:rPr>
              <a:t>2 </a:t>
            </a:r>
            <a:r>
              <a:rPr lang="en-US" sz="2800">
                <a:solidFill>
                  <a:srgbClr val="000000"/>
                </a:solidFill>
                <a:latin typeface="Arial"/>
                <a:ea typeface="Arial"/>
                <a:cs typeface="Arial"/>
                <a:sym typeface="Arial"/>
              </a:rPr>
              <a:t>=</a:t>
            </a:r>
            <a:r>
              <a:rPr lang="en-US" sz="2800">
                <a:solidFill>
                  <a:srgbClr val="0000FF"/>
                </a:solidFill>
                <a:latin typeface="Arial"/>
                <a:ea typeface="Arial"/>
                <a:cs typeface="Arial"/>
                <a:sym typeface="Arial"/>
              </a:rPr>
              <a:t> {(1,1),(1,2),(1,3),(1,4),(2,2),(3,3)}</a:t>
            </a:r>
            <a:endParaRPr sz="2800">
              <a:solidFill>
                <a:srgbClr val="000000"/>
              </a:solidFill>
              <a:latin typeface="Arial"/>
              <a:ea typeface="Arial"/>
              <a:cs typeface="Arial"/>
              <a:sym typeface="Arial"/>
            </a:endParaRPr>
          </a:p>
          <a:p>
            <a:pPr indent="-274320" lvl="0" marL="274320" rtl="0" algn="l">
              <a:spcBef>
                <a:spcPts val="560"/>
              </a:spcBef>
              <a:spcAft>
                <a:spcPts val="0"/>
              </a:spcAft>
              <a:buSzPts val="2660"/>
              <a:buChar char="⚫"/>
            </a:pPr>
            <a:r>
              <a:rPr lang="en-US" sz="2800">
                <a:solidFill>
                  <a:srgbClr val="94C152"/>
                </a:solidFill>
                <a:latin typeface="Arial"/>
                <a:ea typeface="Arial"/>
                <a:cs typeface="Arial"/>
                <a:sym typeface="Arial"/>
              </a:rPr>
              <a:t> </a:t>
            </a:r>
            <a:r>
              <a:rPr lang="en-US" sz="2800">
                <a:solidFill>
                  <a:srgbClr val="000000"/>
                </a:solidFill>
                <a:latin typeface="Arial"/>
                <a:ea typeface="Arial"/>
                <a:cs typeface="Arial"/>
                <a:sym typeface="Arial"/>
              </a:rPr>
              <a:t>R</a:t>
            </a:r>
            <a:r>
              <a:rPr lang="en-US" sz="1800">
                <a:solidFill>
                  <a:srgbClr val="000000"/>
                </a:solidFill>
                <a:latin typeface="Arial"/>
                <a:ea typeface="Arial"/>
                <a:cs typeface="Arial"/>
                <a:sym typeface="Arial"/>
              </a:rPr>
              <a:t>1 </a:t>
            </a:r>
            <a:r>
              <a:rPr lang="en-US" sz="2800">
                <a:solidFill>
                  <a:srgbClr val="000000"/>
                </a:solidFill>
                <a:latin typeface="Arial"/>
                <a:ea typeface="Arial"/>
                <a:cs typeface="Arial"/>
                <a:sym typeface="Arial"/>
              </a:rPr>
              <a:t>∩ R</a:t>
            </a:r>
            <a:r>
              <a:rPr lang="en-US" sz="1800">
                <a:solidFill>
                  <a:srgbClr val="000000"/>
                </a:solidFill>
                <a:latin typeface="Arial"/>
                <a:ea typeface="Arial"/>
                <a:cs typeface="Arial"/>
                <a:sym typeface="Arial"/>
              </a:rPr>
              <a:t>2 </a:t>
            </a:r>
            <a:r>
              <a:rPr lang="en-US" sz="2800">
                <a:solidFill>
                  <a:srgbClr val="000000"/>
                </a:solidFill>
                <a:latin typeface="Arial"/>
                <a:ea typeface="Arial"/>
                <a:cs typeface="Arial"/>
                <a:sym typeface="Arial"/>
              </a:rPr>
              <a:t>= </a:t>
            </a:r>
            <a:r>
              <a:rPr lang="en-US" sz="2800">
                <a:solidFill>
                  <a:srgbClr val="0000FF"/>
                </a:solidFill>
                <a:latin typeface="Arial"/>
                <a:ea typeface="Arial"/>
                <a:cs typeface="Arial"/>
                <a:sym typeface="Arial"/>
              </a:rPr>
              <a:t>{(1,1)}</a:t>
            </a:r>
            <a:endParaRPr sz="2800">
              <a:solidFill>
                <a:srgbClr val="000000"/>
              </a:solidFill>
              <a:latin typeface="Arial"/>
              <a:ea typeface="Arial"/>
              <a:cs typeface="Arial"/>
              <a:sym typeface="Arial"/>
            </a:endParaRPr>
          </a:p>
          <a:p>
            <a:pPr indent="-274320" lvl="0" marL="274320" rtl="0" algn="l">
              <a:spcBef>
                <a:spcPts val="560"/>
              </a:spcBef>
              <a:spcAft>
                <a:spcPts val="0"/>
              </a:spcAft>
              <a:buSzPts val="2660"/>
              <a:buChar char="⚫"/>
            </a:pPr>
            <a:r>
              <a:rPr lang="en-US" sz="2800">
                <a:solidFill>
                  <a:srgbClr val="94C152"/>
                </a:solidFill>
                <a:latin typeface="Arial"/>
                <a:ea typeface="Arial"/>
                <a:cs typeface="Arial"/>
                <a:sym typeface="Arial"/>
              </a:rPr>
              <a:t> </a:t>
            </a:r>
            <a:r>
              <a:rPr lang="en-US" sz="2800">
                <a:solidFill>
                  <a:srgbClr val="000000"/>
                </a:solidFill>
                <a:latin typeface="Arial"/>
                <a:ea typeface="Arial"/>
                <a:cs typeface="Arial"/>
                <a:sym typeface="Arial"/>
              </a:rPr>
              <a:t>R</a:t>
            </a:r>
            <a:r>
              <a:rPr lang="en-US" sz="1800">
                <a:solidFill>
                  <a:srgbClr val="000000"/>
                </a:solidFill>
                <a:latin typeface="Arial"/>
                <a:ea typeface="Arial"/>
                <a:cs typeface="Arial"/>
                <a:sym typeface="Arial"/>
              </a:rPr>
              <a:t>1 </a:t>
            </a:r>
            <a:r>
              <a:rPr lang="en-US" sz="2800">
                <a:solidFill>
                  <a:srgbClr val="000000"/>
                </a:solidFill>
                <a:latin typeface="Arial"/>
                <a:ea typeface="Arial"/>
                <a:cs typeface="Arial"/>
                <a:sym typeface="Arial"/>
              </a:rPr>
              <a:t>- R</a:t>
            </a:r>
            <a:r>
              <a:rPr lang="en-US" sz="1800">
                <a:solidFill>
                  <a:srgbClr val="000000"/>
                </a:solidFill>
                <a:latin typeface="Arial"/>
                <a:ea typeface="Arial"/>
                <a:cs typeface="Arial"/>
                <a:sym typeface="Arial"/>
              </a:rPr>
              <a:t>2 </a:t>
            </a:r>
            <a:r>
              <a:rPr lang="en-US" sz="2800">
                <a:solidFill>
                  <a:srgbClr val="000000"/>
                </a:solidFill>
                <a:latin typeface="Arial"/>
                <a:ea typeface="Arial"/>
                <a:cs typeface="Arial"/>
                <a:sym typeface="Arial"/>
              </a:rPr>
              <a:t>= </a:t>
            </a:r>
            <a:r>
              <a:rPr lang="en-US" sz="2800">
                <a:solidFill>
                  <a:srgbClr val="0000FF"/>
                </a:solidFill>
                <a:latin typeface="Arial"/>
                <a:ea typeface="Arial"/>
                <a:cs typeface="Arial"/>
                <a:sym typeface="Arial"/>
              </a:rPr>
              <a:t>{(2,2),(3,3)}</a:t>
            </a:r>
            <a:endParaRPr sz="2800">
              <a:solidFill>
                <a:srgbClr val="000000"/>
              </a:solidFill>
              <a:latin typeface="Arial"/>
              <a:ea typeface="Arial"/>
              <a:cs typeface="Arial"/>
              <a:sym typeface="Arial"/>
            </a:endParaRPr>
          </a:p>
          <a:p>
            <a:pPr indent="-274320" lvl="0" marL="274320" rtl="0" algn="l">
              <a:spcBef>
                <a:spcPts val="560"/>
              </a:spcBef>
              <a:spcAft>
                <a:spcPts val="0"/>
              </a:spcAft>
              <a:buSzPts val="2660"/>
              <a:buChar char="⚫"/>
            </a:pPr>
            <a:r>
              <a:rPr lang="en-US" sz="2800">
                <a:solidFill>
                  <a:srgbClr val="94C152"/>
                </a:solidFill>
                <a:latin typeface="Arial"/>
                <a:ea typeface="Arial"/>
                <a:cs typeface="Arial"/>
                <a:sym typeface="Arial"/>
              </a:rPr>
              <a:t> </a:t>
            </a:r>
            <a:r>
              <a:rPr lang="en-US" sz="2800">
                <a:solidFill>
                  <a:srgbClr val="000000"/>
                </a:solidFill>
                <a:latin typeface="Arial"/>
                <a:ea typeface="Arial"/>
                <a:cs typeface="Arial"/>
                <a:sym typeface="Arial"/>
              </a:rPr>
              <a:t>R</a:t>
            </a:r>
            <a:r>
              <a:rPr lang="en-US" sz="1800">
                <a:solidFill>
                  <a:srgbClr val="000000"/>
                </a:solidFill>
                <a:latin typeface="Arial"/>
                <a:ea typeface="Arial"/>
                <a:cs typeface="Arial"/>
                <a:sym typeface="Arial"/>
              </a:rPr>
              <a:t>2 </a:t>
            </a:r>
            <a:r>
              <a:rPr lang="en-US" sz="2800">
                <a:solidFill>
                  <a:srgbClr val="000000"/>
                </a:solidFill>
                <a:latin typeface="Arial"/>
                <a:ea typeface="Arial"/>
                <a:cs typeface="Arial"/>
                <a:sym typeface="Arial"/>
              </a:rPr>
              <a:t>- R</a:t>
            </a:r>
            <a:r>
              <a:rPr lang="en-US" sz="1800">
                <a:solidFill>
                  <a:srgbClr val="000000"/>
                </a:solidFill>
                <a:latin typeface="Arial"/>
                <a:ea typeface="Arial"/>
                <a:cs typeface="Arial"/>
                <a:sym typeface="Arial"/>
              </a:rPr>
              <a:t>1 </a:t>
            </a:r>
            <a:r>
              <a:rPr lang="en-US" sz="2800">
                <a:solidFill>
                  <a:srgbClr val="000000"/>
                </a:solidFill>
                <a:latin typeface="Arial"/>
                <a:ea typeface="Arial"/>
                <a:cs typeface="Arial"/>
                <a:sym typeface="Arial"/>
              </a:rPr>
              <a:t>= </a:t>
            </a:r>
            <a:r>
              <a:rPr lang="en-US" sz="2800">
                <a:solidFill>
                  <a:srgbClr val="0000FF"/>
                </a:solidFill>
                <a:latin typeface="Arial"/>
                <a:ea typeface="Arial"/>
                <a:cs typeface="Arial"/>
                <a:sym typeface="Arial"/>
              </a:rPr>
              <a:t>{(1,2),(1,3),(1,4)}</a:t>
            </a:r>
            <a:endParaRPr sz="2800">
              <a:solidFill>
                <a:srgbClr val="000000"/>
              </a:solidFill>
              <a:latin typeface="Arial"/>
              <a:ea typeface="Arial"/>
              <a:cs typeface="Arial"/>
              <a:sym typeface="Arial"/>
            </a:endParaRPr>
          </a:p>
          <a:p>
            <a:pPr indent="-274320" lvl="0" marL="274320" rtl="0" algn="l">
              <a:spcBef>
                <a:spcPts val="560"/>
              </a:spcBef>
              <a:spcAft>
                <a:spcPts val="0"/>
              </a:spcAft>
              <a:buSzPts val="2660"/>
              <a:buChar char="⚫"/>
            </a:pPr>
            <a:r>
              <a:rPr lang="en-US" sz="2800">
                <a:solidFill>
                  <a:srgbClr val="94C152"/>
                </a:solidFill>
                <a:latin typeface="Arial"/>
                <a:ea typeface="Arial"/>
                <a:cs typeface="Arial"/>
                <a:sym typeface="Arial"/>
              </a:rPr>
              <a:t> </a:t>
            </a:r>
            <a:r>
              <a:rPr lang="en-US" sz="2800">
                <a:solidFill>
                  <a:srgbClr val="000000"/>
                </a:solidFill>
                <a:latin typeface="Arial"/>
                <a:ea typeface="Arial"/>
                <a:cs typeface="Arial"/>
                <a:sym typeface="Arial"/>
              </a:rPr>
              <a:t>R</a:t>
            </a:r>
            <a:r>
              <a:rPr lang="en-US" sz="1800">
                <a:solidFill>
                  <a:srgbClr val="000000"/>
                </a:solidFill>
                <a:latin typeface="Arial"/>
                <a:ea typeface="Arial"/>
                <a:cs typeface="Arial"/>
                <a:sym typeface="Arial"/>
              </a:rPr>
              <a:t>1 </a:t>
            </a:r>
            <a:r>
              <a:rPr lang="en-US" sz="2800">
                <a:solidFill>
                  <a:srgbClr val="000000"/>
                </a:solidFill>
                <a:latin typeface="Arial"/>
                <a:ea typeface="Arial"/>
                <a:cs typeface="Arial"/>
                <a:sym typeface="Arial"/>
              </a:rPr>
              <a:t>⊕ R</a:t>
            </a:r>
            <a:r>
              <a:rPr lang="en-US" sz="1800">
                <a:solidFill>
                  <a:srgbClr val="000000"/>
                </a:solidFill>
                <a:latin typeface="Arial"/>
                <a:ea typeface="Arial"/>
                <a:cs typeface="Arial"/>
                <a:sym typeface="Arial"/>
              </a:rPr>
              <a:t>2  </a:t>
            </a:r>
            <a:r>
              <a:rPr lang="en-US" sz="2800">
                <a:solidFill>
                  <a:srgbClr val="000000"/>
                </a:solidFill>
                <a:latin typeface="Arial"/>
                <a:ea typeface="Arial"/>
                <a:cs typeface="Arial"/>
                <a:sym typeface="Arial"/>
              </a:rPr>
              <a:t>= </a:t>
            </a:r>
            <a:r>
              <a:rPr lang="en-US" sz="2800">
                <a:solidFill>
                  <a:srgbClr val="0000FF"/>
                </a:solidFill>
                <a:latin typeface="Arial"/>
                <a:ea typeface="Arial"/>
                <a:cs typeface="Arial"/>
                <a:sym typeface="Arial"/>
              </a:rPr>
              <a:t>{(1,2),(1,3),(1,4),(2,2),(3,3)}</a:t>
            </a:r>
            <a:endParaRPr sz="2800"/>
          </a:p>
          <a:p>
            <a:pPr indent="-105410" lvl="0" marL="274320" rtl="0" algn="l">
              <a:spcBef>
                <a:spcPts val="560"/>
              </a:spcBef>
              <a:spcAft>
                <a:spcPts val="0"/>
              </a:spcAft>
              <a:buSzPts val="2660"/>
              <a:buNone/>
            </a:pPr>
            <a:r>
              <a:t/>
            </a:r>
            <a:endParaRPr sz="2800">
              <a:solidFill>
                <a:srgbClr val="0000FF"/>
              </a:solidFill>
              <a:latin typeface="Arial"/>
              <a:ea typeface="Arial"/>
              <a:cs typeface="Arial"/>
              <a:sym typeface="Arial"/>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3" name="Shape 2923"/>
        <p:cNvGrpSpPr/>
        <p:nvPr/>
      </p:nvGrpSpPr>
      <p:grpSpPr>
        <a:xfrm>
          <a:off x="0" y="0"/>
          <a:ext cx="0" cy="0"/>
          <a:chOff x="0" y="0"/>
          <a:chExt cx="0" cy="0"/>
        </a:xfrm>
      </p:grpSpPr>
      <p:sp>
        <p:nvSpPr>
          <p:cNvPr id="2924" name="Google Shape;2924;p35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Composition of Relations</a:t>
            </a:r>
            <a:endParaRPr/>
          </a:p>
        </p:txBody>
      </p:sp>
      <p:sp>
        <p:nvSpPr>
          <p:cNvPr id="2925" name="Google Shape;2925;p35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a:t>
            </a:r>
            <a:r>
              <a:rPr lang="en-US"/>
              <a:t>  Suppose</a:t>
            </a:r>
            <a:endParaRPr/>
          </a:p>
          <a:p>
            <a:pPr indent="-246888" lvl="1" marL="640080" rtl="0" algn="l">
              <a:spcBef>
                <a:spcPts val="480"/>
              </a:spcBef>
              <a:spcAft>
                <a:spcPts val="0"/>
              </a:spcAft>
              <a:buSzPts val="2040"/>
              <a:buChar char="⚫"/>
            </a:pPr>
            <a:r>
              <a:rPr i="1" lang="en-US"/>
              <a:t>R</a:t>
            </a:r>
            <a:r>
              <a:rPr baseline="-25000" lang="en-US">
                <a:latin typeface="Cambria Math"/>
                <a:ea typeface="Cambria Math"/>
                <a:cs typeface="Cambria Math"/>
                <a:sym typeface="Cambria Math"/>
              </a:rPr>
              <a:t>1</a:t>
            </a:r>
            <a:r>
              <a:rPr lang="en-US"/>
              <a:t> is a relation from a set </a:t>
            </a:r>
            <a:r>
              <a:rPr i="1" lang="en-US"/>
              <a:t>A</a:t>
            </a:r>
            <a:r>
              <a:rPr lang="en-US"/>
              <a:t> to a set </a:t>
            </a:r>
            <a:r>
              <a:rPr i="1" lang="en-US"/>
              <a:t>B</a:t>
            </a:r>
            <a:r>
              <a:rPr lang="en-US"/>
              <a:t>.</a:t>
            </a:r>
            <a:endParaRPr/>
          </a:p>
          <a:p>
            <a:pPr indent="-246888" lvl="1" marL="640080" rtl="0" algn="l">
              <a:spcBef>
                <a:spcPts val="480"/>
              </a:spcBef>
              <a:spcAft>
                <a:spcPts val="0"/>
              </a:spcAft>
              <a:buSzPts val="2040"/>
              <a:buChar char="⚫"/>
            </a:pPr>
            <a:r>
              <a:rPr i="1" lang="en-US"/>
              <a:t>R</a:t>
            </a:r>
            <a:r>
              <a:rPr baseline="-25000" lang="en-US">
                <a:latin typeface="Cambria Math"/>
                <a:ea typeface="Cambria Math"/>
                <a:cs typeface="Cambria Math"/>
                <a:sym typeface="Cambria Math"/>
              </a:rPr>
              <a:t>2</a:t>
            </a:r>
            <a:r>
              <a:rPr lang="en-US"/>
              <a:t> is a relation from </a:t>
            </a:r>
            <a:r>
              <a:rPr i="1" lang="en-US"/>
              <a:t>B</a:t>
            </a:r>
            <a:r>
              <a:rPr lang="en-US"/>
              <a:t> to a set </a:t>
            </a:r>
            <a:r>
              <a:rPr i="1" lang="en-US"/>
              <a:t>C</a:t>
            </a:r>
            <a:r>
              <a:rPr lang="en-US"/>
              <a:t>.</a:t>
            </a:r>
            <a:endParaRPr/>
          </a:p>
          <a:p>
            <a:pPr indent="-274320" lvl="0" marL="274320" rtl="0" algn="l">
              <a:spcBef>
                <a:spcPts val="520"/>
              </a:spcBef>
              <a:spcAft>
                <a:spcPts val="0"/>
              </a:spcAft>
              <a:buSzPts val="2470"/>
              <a:buNone/>
            </a:pPr>
            <a:r>
              <a:rPr lang="en-US"/>
              <a:t>   Then the </a:t>
            </a:r>
            <a:r>
              <a:rPr i="1" lang="en-US"/>
              <a:t>composition</a:t>
            </a:r>
            <a:r>
              <a:rPr lang="en-US"/>
              <a:t> (or </a:t>
            </a:r>
            <a:r>
              <a:rPr i="1" lang="en-US"/>
              <a:t>composite</a:t>
            </a:r>
            <a:r>
              <a:rPr lang="en-US"/>
              <a:t>) of </a:t>
            </a:r>
            <a:r>
              <a:rPr i="1" lang="en-US"/>
              <a:t>R</a:t>
            </a:r>
            <a:r>
              <a:rPr baseline="-25000" lang="en-US">
                <a:latin typeface="Cambria Math"/>
                <a:ea typeface="Cambria Math"/>
                <a:cs typeface="Cambria Math"/>
                <a:sym typeface="Cambria Math"/>
              </a:rPr>
              <a:t>2</a:t>
            </a:r>
            <a:r>
              <a:rPr b="1" baseline="-25000" lang="en-US"/>
              <a:t>  </a:t>
            </a:r>
            <a:r>
              <a:rPr lang="en-US"/>
              <a:t>with</a:t>
            </a:r>
            <a:r>
              <a:rPr b="1" baseline="-25000" lang="en-US"/>
              <a:t> </a:t>
            </a:r>
            <a:r>
              <a:rPr i="1" lang="en-US"/>
              <a:t>R</a:t>
            </a:r>
            <a:r>
              <a:rPr baseline="-25000" lang="en-US">
                <a:latin typeface="Cambria Math"/>
                <a:ea typeface="Cambria Math"/>
                <a:cs typeface="Cambria Math"/>
                <a:sym typeface="Cambria Math"/>
              </a:rPr>
              <a:t>1</a:t>
            </a:r>
            <a:r>
              <a:rPr lang="en-US"/>
              <a:t>,</a:t>
            </a:r>
            <a:r>
              <a:rPr b="1" lang="en-US"/>
              <a:t> </a:t>
            </a:r>
            <a:r>
              <a:rPr lang="en-US"/>
              <a:t>is a relation from </a:t>
            </a:r>
            <a:r>
              <a:rPr i="1" lang="en-US"/>
              <a:t>A</a:t>
            </a:r>
            <a:r>
              <a:rPr lang="en-US"/>
              <a:t> to </a:t>
            </a:r>
            <a:r>
              <a:rPr i="1" lang="en-US"/>
              <a:t>C</a:t>
            </a:r>
            <a:r>
              <a:rPr lang="en-US"/>
              <a:t> where</a:t>
            </a:r>
            <a:endParaRPr/>
          </a:p>
          <a:p>
            <a:pPr indent="-246888" lvl="1" marL="640080" rtl="0" algn="l">
              <a:spcBef>
                <a:spcPts val="480"/>
              </a:spcBef>
              <a:spcAft>
                <a:spcPts val="0"/>
              </a:spcAft>
              <a:buSzPts val="2040"/>
              <a:buChar char="⚫"/>
            </a:pPr>
            <a:r>
              <a:rPr lang="en-US"/>
              <a:t>if (</a:t>
            </a:r>
            <a:r>
              <a:rPr i="1" lang="en-US"/>
              <a:t>x,y</a:t>
            </a:r>
            <a:r>
              <a:rPr lang="en-US"/>
              <a:t>)</a:t>
            </a:r>
            <a:r>
              <a:rPr i="1" lang="en-US"/>
              <a:t> </a:t>
            </a:r>
            <a:r>
              <a:rPr lang="en-US"/>
              <a:t>is a member of </a:t>
            </a:r>
            <a:r>
              <a:rPr i="1" lang="en-US"/>
              <a:t>R</a:t>
            </a:r>
            <a:r>
              <a:rPr baseline="-25000" lang="en-US">
                <a:latin typeface="Cambria Math"/>
                <a:ea typeface="Cambria Math"/>
                <a:cs typeface="Cambria Math"/>
                <a:sym typeface="Cambria Math"/>
              </a:rPr>
              <a:t>1</a:t>
            </a:r>
            <a:r>
              <a:rPr b="1" lang="en-US"/>
              <a:t>  </a:t>
            </a:r>
            <a:r>
              <a:rPr lang="en-US"/>
              <a:t>and</a:t>
            </a:r>
            <a:r>
              <a:rPr b="1" lang="en-US"/>
              <a:t> </a:t>
            </a:r>
            <a:r>
              <a:rPr lang="en-US"/>
              <a:t>(</a:t>
            </a:r>
            <a:r>
              <a:rPr i="1" lang="en-US"/>
              <a:t>y,z</a:t>
            </a:r>
            <a:r>
              <a:rPr lang="en-US"/>
              <a:t>)</a:t>
            </a:r>
            <a:r>
              <a:rPr i="1" lang="en-US"/>
              <a:t>  </a:t>
            </a:r>
            <a:r>
              <a:rPr lang="en-US"/>
              <a:t>is a member of </a:t>
            </a:r>
            <a:r>
              <a:rPr i="1" lang="en-US"/>
              <a:t>R</a:t>
            </a:r>
            <a:r>
              <a:rPr baseline="-25000" lang="en-US">
                <a:latin typeface="Cambria Math"/>
                <a:ea typeface="Cambria Math"/>
                <a:cs typeface="Cambria Math"/>
                <a:sym typeface="Cambria Math"/>
              </a:rPr>
              <a:t>2</a:t>
            </a:r>
            <a:r>
              <a:rPr b="1" lang="en-US"/>
              <a:t>,</a:t>
            </a:r>
            <a:r>
              <a:rPr lang="en-US"/>
              <a:t> then (</a:t>
            </a:r>
            <a:r>
              <a:rPr i="1" lang="en-US"/>
              <a:t>x,z</a:t>
            </a:r>
            <a:r>
              <a:rPr lang="en-US"/>
              <a:t>)</a:t>
            </a:r>
            <a:r>
              <a:rPr i="1" lang="en-US"/>
              <a:t> </a:t>
            </a:r>
            <a:r>
              <a:rPr lang="en-US"/>
              <a:t>is a member of </a:t>
            </a:r>
            <a:r>
              <a:rPr i="1" lang="en-US"/>
              <a:t>R</a:t>
            </a:r>
            <a:r>
              <a:rPr baseline="-25000" lang="en-US">
                <a:latin typeface="Cambria Math"/>
                <a:ea typeface="Cambria Math"/>
                <a:cs typeface="Cambria Math"/>
                <a:sym typeface="Cambria Math"/>
              </a:rPr>
              <a:t>2</a:t>
            </a:r>
            <a:r>
              <a:rPr b="1" lang="en-US">
                <a:latin typeface="Cambria Math"/>
                <a:ea typeface="Cambria Math"/>
                <a:cs typeface="Cambria Math"/>
                <a:sym typeface="Cambria Math"/>
              </a:rPr>
              <a:t>∘</a:t>
            </a:r>
            <a:r>
              <a:rPr lang="en-US"/>
              <a:t> </a:t>
            </a:r>
            <a:r>
              <a:rPr i="1" lang="en-US"/>
              <a:t>R</a:t>
            </a:r>
            <a:r>
              <a:rPr baseline="-25000" lang="en-US">
                <a:latin typeface="Cambria Math"/>
                <a:ea typeface="Cambria Math"/>
                <a:cs typeface="Cambria Math"/>
                <a:sym typeface="Cambria Math"/>
              </a:rPr>
              <a:t>1</a:t>
            </a:r>
            <a:r>
              <a:rPr lang="en-US"/>
              <a:t>.</a:t>
            </a:r>
            <a:endParaRPr i="1"/>
          </a:p>
          <a:p>
            <a:pPr indent="-117348" lvl="1" marL="640080" rtl="0" algn="l">
              <a:spcBef>
                <a:spcPts val="480"/>
              </a:spcBef>
              <a:spcAft>
                <a:spcPts val="0"/>
              </a:spcAft>
              <a:buSzPts val="2040"/>
              <a:buNone/>
            </a:pPr>
            <a:r>
              <a:t/>
            </a:r>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353"/>
          <p:cNvSpPr txBox="1"/>
          <p:nvPr>
            <p:ph type="title"/>
          </p:nvPr>
        </p:nvSpPr>
        <p:spPr>
          <a:xfrm>
            <a:off x="381000" y="381000"/>
            <a:ext cx="8229600" cy="1143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Representing the  Composition of a Relation</a:t>
            </a:r>
            <a:endParaRPr/>
          </a:p>
        </p:txBody>
      </p:sp>
      <p:sp>
        <p:nvSpPr>
          <p:cNvPr id="2931" name="Google Shape;2931;p353"/>
          <p:cNvSpPr/>
          <p:nvPr/>
        </p:nvSpPr>
        <p:spPr>
          <a:xfrm>
            <a:off x="2209800" y="2209800"/>
            <a:ext cx="457200" cy="4572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2" name="Google Shape;2932;p353"/>
          <p:cNvSpPr/>
          <p:nvPr/>
        </p:nvSpPr>
        <p:spPr>
          <a:xfrm>
            <a:off x="2209800" y="3124200"/>
            <a:ext cx="457200" cy="4572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3" name="Google Shape;2933;p353"/>
          <p:cNvSpPr/>
          <p:nvPr/>
        </p:nvSpPr>
        <p:spPr>
          <a:xfrm>
            <a:off x="2209800" y="4191000"/>
            <a:ext cx="457200" cy="4572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4" name="Google Shape;2934;p353"/>
          <p:cNvSpPr txBox="1"/>
          <p:nvPr/>
        </p:nvSpPr>
        <p:spPr>
          <a:xfrm>
            <a:off x="1371600" y="2133600"/>
            <a:ext cx="38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a</a:t>
            </a:r>
            <a:endParaRPr/>
          </a:p>
        </p:txBody>
      </p:sp>
      <p:sp>
        <p:nvSpPr>
          <p:cNvPr id="2935" name="Google Shape;2935;p353"/>
          <p:cNvSpPr/>
          <p:nvPr/>
        </p:nvSpPr>
        <p:spPr>
          <a:xfrm>
            <a:off x="4495800" y="2057400"/>
            <a:ext cx="457200" cy="4572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6" name="Google Shape;2936;p353"/>
          <p:cNvSpPr/>
          <p:nvPr/>
        </p:nvSpPr>
        <p:spPr>
          <a:xfrm>
            <a:off x="4572000" y="2895600"/>
            <a:ext cx="457200" cy="4572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7" name="Google Shape;2937;p353"/>
          <p:cNvSpPr/>
          <p:nvPr/>
        </p:nvSpPr>
        <p:spPr>
          <a:xfrm>
            <a:off x="4572000" y="3886200"/>
            <a:ext cx="457200" cy="4572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8" name="Google Shape;2938;p353"/>
          <p:cNvSpPr/>
          <p:nvPr/>
        </p:nvSpPr>
        <p:spPr>
          <a:xfrm>
            <a:off x="4648200" y="4724400"/>
            <a:ext cx="457200" cy="4572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9" name="Google Shape;2939;p353"/>
          <p:cNvSpPr/>
          <p:nvPr/>
        </p:nvSpPr>
        <p:spPr>
          <a:xfrm>
            <a:off x="6705600" y="1676400"/>
            <a:ext cx="457200" cy="4572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0" name="Google Shape;2940;p353"/>
          <p:cNvSpPr/>
          <p:nvPr/>
        </p:nvSpPr>
        <p:spPr>
          <a:xfrm>
            <a:off x="6705600" y="2514600"/>
            <a:ext cx="457200" cy="4572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1" name="Google Shape;2941;p353"/>
          <p:cNvSpPr/>
          <p:nvPr/>
        </p:nvSpPr>
        <p:spPr>
          <a:xfrm>
            <a:off x="6705600" y="3352800"/>
            <a:ext cx="457200" cy="4572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2" name="Google Shape;2942;p353"/>
          <p:cNvSpPr/>
          <p:nvPr/>
        </p:nvSpPr>
        <p:spPr>
          <a:xfrm>
            <a:off x="6705600" y="4724400"/>
            <a:ext cx="457200" cy="457200"/>
          </a:xfrm>
          <a:prstGeom prst="ellipse">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3" name="Google Shape;2943;p353"/>
          <p:cNvSpPr txBox="1"/>
          <p:nvPr/>
        </p:nvSpPr>
        <p:spPr>
          <a:xfrm>
            <a:off x="1447800" y="3048000"/>
            <a:ext cx="38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b</a:t>
            </a:r>
            <a:endParaRPr/>
          </a:p>
        </p:txBody>
      </p:sp>
      <p:sp>
        <p:nvSpPr>
          <p:cNvPr id="2944" name="Google Shape;2944;p353"/>
          <p:cNvSpPr txBox="1"/>
          <p:nvPr/>
        </p:nvSpPr>
        <p:spPr>
          <a:xfrm>
            <a:off x="1524000" y="4114800"/>
            <a:ext cx="38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c</a:t>
            </a:r>
            <a:endParaRPr/>
          </a:p>
        </p:txBody>
      </p:sp>
      <p:sp>
        <p:nvSpPr>
          <p:cNvPr id="2945" name="Google Shape;2945;p353"/>
          <p:cNvSpPr txBox="1"/>
          <p:nvPr/>
        </p:nvSpPr>
        <p:spPr>
          <a:xfrm>
            <a:off x="7467600" y="1676400"/>
            <a:ext cx="38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w</a:t>
            </a:r>
            <a:endParaRPr/>
          </a:p>
        </p:txBody>
      </p:sp>
      <p:sp>
        <p:nvSpPr>
          <p:cNvPr id="2946" name="Google Shape;2946;p353"/>
          <p:cNvSpPr txBox="1"/>
          <p:nvPr/>
        </p:nvSpPr>
        <p:spPr>
          <a:xfrm>
            <a:off x="7543800" y="2514600"/>
            <a:ext cx="38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x</a:t>
            </a:r>
            <a:endParaRPr/>
          </a:p>
        </p:txBody>
      </p:sp>
      <p:sp>
        <p:nvSpPr>
          <p:cNvPr id="2947" name="Google Shape;2947;p353"/>
          <p:cNvSpPr txBox="1"/>
          <p:nvPr/>
        </p:nvSpPr>
        <p:spPr>
          <a:xfrm>
            <a:off x="7543800" y="3276600"/>
            <a:ext cx="38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y</a:t>
            </a:r>
            <a:endParaRPr/>
          </a:p>
        </p:txBody>
      </p:sp>
      <p:sp>
        <p:nvSpPr>
          <p:cNvPr id="2948" name="Google Shape;2948;p353"/>
          <p:cNvSpPr txBox="1"/>
          <p:nvPr/>
        </p:nvSpPr>
        <p:spPr>
          <a:xfrm>
            <a:off x="7543800" y="4648200"/>
            <a:ext cx="38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z</a:t>
            </a:r>
            <a:endParaRPr/>
          </a:p>
        </p:txBody>
      </p:sp>
      <p:sp>
        <p:nvSpPr>
          <p:cNvPr id="2949" name="Google Shape;2949;p353"/>
          <p:cNvSpPr txBox="1"/>
          <p:nvPr/>
        </p:nvSpPr>
        <p:spPr>
          <a:xfrm>
            <a:off x="3048000" y="1600200"/>
            <a:ext cx="762000" cy="52322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R</a:t>
            </a:r>
            <a:r>
              <a:rPr baseline="-25000" lang="en-US" sz="2800">
                <a:solidFill>
                  <a:schemeClr val="dk1"/>
                </a:solidFill>
                <a:latin typeface="Cambria Math"/>
                <a:ea typeface="Cambria Math"/>
                <a:cs typeface="Cambria Math"/>
                <a:sym typeface="Cambria Math"/>
              </a:rPr>
              <a:t>1</a:t>
            </a:r>
            <a:endParaRPr/>
          </a:p>
        </p:txBody>
      </p:sp>
      <p:sp>
        <p:nvSpPr>
          <p:cNvPr id="2950" name="Google Shape;2950;p353"/>
          <p:cNvSpPr txBox="1"/>
          <p:nvPr/>
        </p:nvSpPr>
        <p:spPr>
          <a:xfrm>
            <a:off x="5486400" y="1600200"/>
            <a:ext cx="762000" cy="523220"/>
          </a:xfrm>
          <a:prstGeom prst="rect">
            <a:avLst/>
          </a:prstGeom>
          <a:noFill/>
          <a:ln cap="flat" cmpd="sng" w="9525">
            <a:solidFill>
              <a:srgbClr val="FFC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R</a:t>
            </a:r>
            <a:r>
              <a:rPr baseline="-25000" lang="en-US" sz="2800">
                <a:solidFill>
                  <a:schemeClr val="dk1"/>
                </a:solidFill>
                <a:latin typeface="Cambria Math"/>
                <a:ea typeface="Cambria Math"/>
                <a:cs typeface="Cambria Math"/>
                <a:sym typeface="Cambria Math"/>
              </a:rPr>
              <a:t>2</a:t>
            </a:r>
            <a:endParaRPr/>
          </a:p>
        </p:txBody>
      </p:sp>
      <p:cxnSp>
        <p:nvCxnSpPr>
          <p:cNvPr id="2951" name="Google Shape;2951;p353"/>
          <p:cNvCxnSpPr/>
          <p:nvPr/>
        </p:nvCxnSpPr>
        <p:spPr>
          <a:xfrm flipH="1" rot="10800000">
            <a:off x="2743200" y="2438400"/>
            <a:ext cx="1676400" cy="914400"/>
          </a:xfrm>
          <a:prstGeom prst="straightConnector1">
            <a:avLst/>
          </a:prstGeom>
          <a:noFill/>
          <a:ln cap="flat" cmpd="sng" w="28575">
            <a:solidFill>
              <a:schemeClr val="dk1"/>
            </a:solidFill>
            <a:prstDash val="solid"/>
            <a:round/>
            <a:headEnd len="sm" w="sm" type="none"/>
            <a:tailEnd len="med" w="med" type="stealth"/>
          </a:ln>
        </p:spPr>
      </p:cxnSp>
      <p:cxnSp>
        <p:nvCxnSpPr>
          <p:cNvPr id="2952" name="Google Shape;2952;p353"/>
          <p:cNvCxnSpPr/>
          <p:nvPr/>
        </p:nvCxnSpPr>
        <p:spPr>
          <a:xfrm flipH="1" rot="-5400000">
            <a:off x="2628900" y="2705100"/>
            <a:ext cx="2057400" cy="1981200"/>
          </a:xfrm>
          <a:prstGeom prst="straightConnector1">
            <a:avLst/>
          </a:prstGeom>
          <a:noFill/>
          <a:ln cap="flat" cmpd="sng" w="28575">
            <a:solidFill>
              <a:schemeClr val="dk1"/>
            </a:solidFill>
            <a:prstDash val="solid"/>
            <a:round/>
            <a:headEnd len="sm" w="sm" type="none"/>
            <a:tailEnd len="med" w="med" type="stealth"/>
          </a:ln>
        </p:spPr>
      </p:cxnSp>
      <p:cxnSp>
        <p:nvCxnSpPr>
          <p:cNvPr id="2953" name="Google Shape;2953;p353"/>
          <p:cNvCxnSpPr/>
          <p:nvPr/>
        </p:nvCxnSpPr>
        <p:spPr>
          <a:xfrm flipH="1" rot="10800000">
            <a:off x="5105400" y="2057400"/>
            <a:ext cx="1371600" cy="990600"/>
          </a:xfrm>
          <a:prstGeom prst="straightConnector1">
            <a:avLst/>
          </a:prstGeom>
          <a:noFill/>
          <a:ln cap="flat" cmpd="sng" w="28575">
            <a:solidFill>
              <a:schemeClr val="dk1"/>
            </a:solidFill>
            <a:prstDash val="solid"/>
            <a:round/>
            <a:headEnd len="sm" w="sm" type="none"/>
            <a:tailEnd len="med" w="med" type="stealth"/>
          </a:ln>
        </p:spPr>
      </p:cxnSp>
      <p:cxnSp>
        <p:nvCxnSpPr>
          <p:cNvPr id="2954" name="Google Shape;2954;p353"/>
          <p:cNvCxnSpPr/>
          <p:nvPr/>
        </p:nvCxnSpPr>
        <p:spPr>
          <a:xfrm>
            <a:off x="5029200" y="2286000"/>
            <a:ext cx="1600200" cy="457200"/>
          </a:xfrm>
          <a:prstGeom prst="straightConnector1">
            <a:avLst/>
          </a:prstGeom>
          <a:noFill/>
          <a:ln cap="flat" cmpd="sng" w="28575">
            <a:solidFill>
              <a:schemeClr val="dk1"/>
            </a:solidFill>
            <a:prstDash val="solid"/>
            <a:round/>
            <a:headEnd len="sm" w="sm" type="none"/>
            <a:tailEnd len="med" w="med" type="stealth"/>
          </a:ln>
        </p:spPr>
      </p:cxnSp>
      <p:cxnSp>
        <p:nvCxnSpPr>
          <p:cNvPr id="2955" name="Google Shape;2955;p353"/>
          <p:cNvCxnSpPr/>
          <p:nvPr/>
        </p:nvCxnSpPr>
        <p:spPr>
          <a:xfrm flipH="1" rot="-5400000">
            <a:off x="4724400" y="2819400"/>
            <a:ext cx="2209800" cy="1600200"/>
          </a:xfrm>
          <a:prstGeom prst="straightConnector1">
            <a:avLst/>
          </a:prstGeom>
          <a:noFill/>
          <a:ln cap="flat" cmpd="sng" w="28575">
            <a:solidFill>
              <a:schemeClr val="dk1"/>
            </a:solidFill>
            <a:prstDash val="solid"/>
            <a:round/>
            <a:headEnd len="sm" w="sm" type="none"/>
            <a:tailEnd len="med" w="med" type="stealth"/>
          </a:ln>
        </p:spPr>
      </p:cxnSp>
      <p:sp>
        <p:nvSpPr>
          <p:cNvPr id="2956" name="Google Shape;2956;p353"/>
          <p:cNvSpPr txBox="1"/>
          <p:nvPr/>
        </p:nvSpPr>
        <p:spPr>
          <a:xfrm>
            <a:off x="1981200" y="5638800"/>
            <a:ext cx="47244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i="1" lang="en-US" sz="3200">
                <a:solidFill>
                  <a:schemeClr val="dk1"/>
                </a:solidFill>
                <a:latin typeface="Arial"/>
                <a:ea typeface="Arial"/>
                <a:cs typeface="Arial"/>
                <a:sym typeface="Arial"/>
              </a:rPr>
              <a:t>R</a:t>
            </a:r>
            <a:r>
              <a:rPr baseline="-25000" lang="en-US" sz="3200">
                <a:solidFill>
                  <a:schemeClr val="dk1"/>
                </a:solidFill>
                <a:latin typeface="Cambria Math"/>
                <a:ea typeface="Cambria Math"/>
                <a:cs typeface="Cambria Math"/>
                <a:sym typeface="Cambria Math"/>
              </a:rPr>
              <a:t>1</a:t>
            </a:r>
            <a:r>
              <a:rPr b="1" lang="en-US" sz="3200">
                <a:solidFill>
                  <a:schemeClr val="dk1"/>
                </a:solidFill>
                <a:latin typeface="Cambria Math"/>
                <a:ea typeface="Cambria Math"/>
                <a:cs typeface="Cambria Math"/>
                <a:sym typeface="Cambria Math"/>
              </a:rPr>
              <a:t>∘</a:t>
            </a:r>
            <a:r>
              <a:rPr lang="en-US" sz="3200">
                <a:solidFill>
                  <a:schemeClr val="dk1"/>
                </a:solidFill>
                <a:latin typeface="Arial"/>
                <a:ea typeface="Arial"/>
                <a:cs typeface="Arial"/>
                <a:sym typeface="Arial"/>
              </a:rPr>
              <a:t> </a:t>
            </a:r>
            <a:r>
              <a:rPr i="1" lang="en-US" sz="3200">
                <a:solidFill>
                  <a:schemeClr val="dk1"/>
                </a:solidFill>
                <a:latin typeface="Arial"/>
                <a:ea typeface="Arial"/>
                <a:cs typeface="Arial"/>
                <a:sym typeface="Arial"/>
              </a:rPr>
              <a:t>R</a:t>
            </a:r>
            <a:r>
              <a:rPr baseline="-25000" lang="en-US" sz="3200">
                <a:solidFill>
                  <a:schemeClr val="dk1"/>
                </a:solidFill>
                <a:latin typeface="Cambria Math"/>
                <a:ea typeface="Cambria Math"/>
                <a:cs typeface="Cambria Math"/>
                <a:sym typeface="Cambria Math"/>
              </a:rPr>
              <a:t>2</a:t>
            </a:r>
            <a:r>
              <a:rPr b="1" baseline="-25000" lang="en-US" sz="3200">
                <a:solidFill>
                  <a:schemeClr val="dk1"/>
                </a:solidFill>
                <a:latin typeface="Arial"/>
                <a:ea typeface="Arial"/>
                <a:cs typeface="Arial"/>
                <a:sym typeface="Arial"/>
              </a:rPr>
              <a:t>  </a:t>
            </a:r>
            <a:r>
              <a:rPr b="1" lang="en-US" sz="3200">
                <a:solidFill>
                  <a:schemeClr val="dk1"/>
                </a:solidFill>
                <a:latin typeface="Arial"/>
                <a:ea typeface="Arial"/>
                <a:cs typeface="Arial"/>
                <a:sym typeface="Arial"/>
              </a:rPr>
              <a:t>= </a:t>
            </a:r>
            <a:r>
              <a:rPr lang="en-US" sz="3200">
                <a:solidFill>
                  <a:schemeClr val="dk1"/>
                </a:solidFill>
                <a:latin typeface="Arial"/>
                <a:ea typeface="Arial"/>
                <a:cs typeface="Arial"/>
                <a:sym typeface="Arial"/>
              </a:rPr>
              <a:t>{(</a:t>
            </a:r>
            <a:r>
              <a:rPr i="1" lang="en-US" sz="3200">
                <a:solidFill>
                  <a:schemeClr val="dk1"/>
                </a:solidFill>
                <a:latin typeface="Arial"/>
                <a:ea typeface="Arial"/>
                <a:cs typeface="Arial"/>
                <a:sym typeface="Arial"/>
              </a:rPr>
              <a:t>b</a:t>
            </a:r>
            <a:r>
              <a:rPr lang="en-US" sz="3200">
                <a:solidFill>
                  <a:schemeClr val="dk1"/>
                </a:solidFill>
                <a:latin typeface="Arial"/>
                <a:ea typeface="Arial"/>
                <a:cs typeface="Arial"/>
                <a:sym typeface="Arial"/>
              </a:rPr>
              <a:t>,</a:t>
            </a:r>
            <a:r>
              <a:rPr i="1" lang="en-US" sz="3200">
                <a:solidFill>
                  <a:schemeClr val="dk1"/>
                </a:solidFill>
                <a:latin typeface="Arial"/>
                <a:ea typeface="Arial"/>
                <a:cs typeface="Arial"/>
                <a:sym typeface="Arial"/>
              </a:rPr>
              <a:t>D</a:t>
            </a:r>
            <a:r>
              <a:rPr lang="en-US" sz="3200">
                <a:solidFill>
                  <a:schemeClr val="dk1"/>
                </a:solidFill>
                <a:latin typeface="Arial"/>
                <a:ea typeface="Arial"/>
                <a:cs typeface="Arial"/>
                <a:sym typeface="Arial"/>
              </a:rPr>
              <a:t>),(</a:t>
            </a:r>
            <a:r>
              <a:rPr i="1" lang="en-US" sz="3200">
                <a:solidFill>
                  <a:schemeClr val="dk1"/>
                </a:solidFill>
                <a:latin typeface="Arial"/>
                <a:ea typeface="Arial"/>
                <a:cs typeface="Arial"/>
                <a:sym typeface="Arial"/>
              </a:rPr>
              <a:t>b</a:t>
            </a:r>
            <a:r>
              <a:rPr lang="en-US" sz="3200">
                <a:solidFill>
                  <a:schemeClr val="dk1"/>
                </a:solidFill>
                <a:latin typeface="Arial"/>
                <a:ea typeface="Arial"/>
                <a:cs typeface="Arial"/>
                <a:sym typeface="Arial"/>
              </a:rPr>
              <a:t>,</a:t>
            </a:r>
            <a:r>
              <a:rPr i="1" lang="en-US" sz="3200">
                <a:solidFill>
                  <a:schemeClr val="dk1"/>
                </a:solidFill>
                <a:latin typeface="Arial"/>
                <a:ea typeface="Arial"/>
                <a:cs typeface="Arial"/>
                <a:sym typeface="Arial"/>
              </a:rPr>
              <a:t>B</a:t>
            </a:r>
            <a:r>
              <a:rPr lang="en-US" sz="3200">
                <a:solidFill>
                  <a:schemeClr val="dk1"/>
                </a:solidFill>
                <a:latin typeface="Arial"/>
                <a:ea typeface="Arial"/>
                <a:cs typeface="Arial"/>
                <a:sym typeface="Arial"/>
              </a:rPr>
              <a:t>)}</a:t>
            </a:r>
            <a:endParaRPr/>
          </a:p>
        </p:txBody>
      </p:sp>
      <p:sp>
        <p:nvSpPr>
          <p:cNvPr id="2957" name="Google Shape;2957;p353"/>
          <p:cNvSpPr/>
          <p:nvPr/>
        </p:nvSpPr>
        <p:spPr>
          <a:xfrm>
            <a:off x="5105400" y="1676400"/>
            <a:ext cx="609600" cy="3733800"/>
          </a:xfrm>
          <a:prstGeom prst="rightBrace">
            <a:avLst>
              <a:gd fmla="val 8333" name="adj1"/>
              <a:gd fmla="val 50000" name="adj2"/>
            </a:avLst>
          </a:prstGeom>
          <a:noFill/>
          <a:ln cap="flat" cmpd="sng" w="25400">
            <a:solidFill>
              <a:srgbClr val="FF0000"/>
            </a:solidFill>
            <a:prstDash val="solid"/>
            <a:round/>
            <a:headEnd len="sm" w="sm" type="none"/>
            <a:tailEnd len="sm" w="sm" type="none"/>
          </a:ln>
          <a:effectLst>
            <a:outerShdw blurRad="57150" rotWithShape="0" algn="ctr" dir="5400000" dist="38100">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58" name="Google Shape;2958;p353"/>
          <p:cNvSpPr/>
          <p:nvPr/>
        </p:nvSpPr>
        <p:spPr>
          <a:xfrm>
            <a:off x="914400" y="1600200"/>
            <a:ext cx="533400" cy="3810000"/>
          </a:xfrm>
          <a:prstGeom prst="leftBrace">
            <a:avLst>
              <a:gd fmla="val 8333" name="adj1"/>
              <a:gd fmla="val 50000" name="adj2"/>
            </a:avLst>
          </a:prstGeom>
          <a:noFill/>
          <a:ln cap="flat" cmpd="sng" w="25400">
            <a:solidFill>
              <a:srgbClr val="FF0000"/>
            </a:solidFill>
            <a:prstDash val="solid"/>
            <a:round/>
            <a:headEnd len="sm" w="sm" type="none"/>
            <a:tailEnd len="sm" w="sm" type="none"/>
          </a:ln>
          <a:effectLst>
            <a:outerShdw blurRad="57150" rotWithShape="0" algn="ctr" dir="5400000" dist="38100">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59" name="Google Shape;2959;p353"/>
          <p:cNvSpPr/>
          <p:nvPr/>
        </p:nvSpPr>
        <p:spPr>
          <a:xfrm>
            <a:off x="8229600" y="1752600"/>
            <a:ext cx="609600" cy="3657600"/>
          </a:xfrm>
          <a:prstGeom prst="rightBrace">
            <a:avLst>
              <a:gd fmla="val 8333" name="adj1"/>
              <a:gd fmla="val 50000" name="adj2"/>
            </a:avLst>
          </a:prstGeom>
          <a:noFill/>
          <a:ln cap="flat" cmpd="sng" w="25400">
            <a:solidFill>
              <a:srgbClr val="FFC000"/>
            </a:solidFill>
            <a:prstDash val="solid"/>
            <a:round/>
            <a:headEnd len="sm" w="sm" type="none"/>
            <a:tailEnd len="sm" w="sm" type="none"/>
          </a:ln>
          <a:effectLst>
            <a:outerShdw blurRad="57150" rotWithShape="0" algn="ctr" dir="5400000" dist="38100">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60" name="Google Shape;2960;p353"/>
          <p:cNvSpPr/>
          <p:nvPr/>
        </p:nvSpPr>
        <p:spPr>
          <a:xfrm>
            <a:off x="3733800" y="1676400"/>
            <a:ext cx="609600" cy="3733800"/>
          </a:xfrm>
          <a:prstGeom prst="leftBrace">
            <a:avLst>
              <a:gd fmla="val 8333" name="adj1"/>
              <a:gd fmla="val 50000" name="adj2"/>
            </a:avLst>
          </a:prstGeom>
          <a:noFill/>
          <a:ln cap="flat" cmpd="sng" w="25400">
            <a:solidFill>
              <a:srgbClr val="FFC000"/>
            </a:solidFill>
            <a:prstDash val="solid"/>
            <a:round/>
            <a:headEnd len="sm" w="sm" type="none"/>
            <a:tailEnd len="sm" w="sm" type="none"/>
          </a:ln>
          <a:effectLst>
            <a:outerShdw blurRad="57150" rotWithShape="0" algn="ctr" dir="5400000" dist="38100">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61" name="Google Shape;2961;p353"/>
          <p:cNvSpPr txBox="1"/>
          <p:nvPr/>
        </p:nvSpPr>
        <p:spPr>
          <a:xfrm>
            <a:off x="4114800" y="2819400"/>
            <a:ext cx="38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n</a:t>
            </a:r>
            <a:endParaRPr/>
          </a:p>
        </p:txBody>
      </p:sp>
      <p:sp>
        <p:nvSpPr>
          <p:cNvPr id="2962" name="Google Shape;2962;p353"/>
          <p:cNvSpPr txBox="1"/>
          <p:nvPr/>
        </p:nvSpPr>
        <p:spPr>
          <a:xfrm>
            <a:off x="4114800" y="1752600"/>
            <a:ext cx="38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m</a:t>
            </a:r>
            <a:endParaRPr/>
          </a:p>
        </p:txBody>
      </p:sp>
      <p:sp>
        <p:nvSpPr>
          <p:cNvPr id="2963" name="Google Shape;2963;p353"/>
          <p:cNvSpPr txBox="1"/>
          <p:nvPr/>
        </p:nvSpPr>
        <p:spPr>
          <a:xfrm>
            <a:off x="4114800" y="3581400"/>
            <a:ext cx="38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o</a:t>
            </a:r>
            <a:endParaRPr/>
          </a:p>
        </p:txBody>
      </p:sp>
      <p:sp>
        <p:nvSpPr>
          <p:cNvPr id="2964" name="Google Shape;2964;p353"/>
          <p:cNvSpPr txBox="1"/>
          <p:nvPr/>
        </p:nvSpPr>
        <p:spPr>
          <a:xfrm>
            <a:off x="4191000" y="4648200"/>
            <a:ext cx="38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p</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354"/>
          <p:cNvSpPr txBox="1"/>
          <p:nvPr>
            <p:ph type="title"/>
          </p:nvPr>
        </p:nvSpPr>
        <p:spPr>
          <a:xfrm>
            <a:off x="457200" y="704088"/>
            <a:ext cx="8229600" cy="5913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Composition of Relations</a:t>
            </a:r>
            <a:endParaRPr/>
          </a:p>
        </p:txBody>
      </p:sp>
      <p:sp>
        <p:nvSpPr>
          <p:cNvPr id="2970" name="Google Shape;2970;p354"/>
          <p:cNvSpPr txBox="1"/>
          <p:nvPr>
            <p:ph idx="1" type="body"/>
          </p:nvPr>
        </p:nvSpPr>
        <p:spPr>
          <a:xfrm>
            <a:off x="76200" y="1447800"/>
            <a:ext cx="8991600" cy="5181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lang="en-US"/>
              <a:t>What is the composite of the relations R and S, where</a:t>
            </a:r>
            <a:endParaRPr/>
          </a:p>
          <a:p>
            <a:pPr indent="-274320" lvl="0" marL="274320" rtl="0" algn="l">
              <a:spcBef>
                <a:spcPts val="520"/>
              </a:spcBef>
              <a:spcAft>
                <a:spcPts val="0"/>
              </a:spcAft>
              <a:buSzPts val="2470"/>
              <a:buChar char="⚫"/>
            </a:pPr>
            <a:r>
              <a:rPr lang="en-US"/>
              <a:t>R is the relation from </a:t>
            </a:r>
            <a:r>
              <a:rPr b="1" lang="en-US"/>
              <a:t>{1,2,3} </a:t>
            </a:r>
            <a:r>
              <a:rPr lang="en-US"/>
              <a:t>to </a:t>
            </a:r>
            <a:r>
              <a:rPr b="1" lang="en-US"/>
              <a:t>{1,2,3,4} </a:t>
            </a:r>
            <a:r>
              <a:rPr lang="en-US"/>
              <a:t>with</a:t>
            </a:r>
            <a:endParaRPr/>
          </a:p>
          <a:p>
            <a:pPr indent="0" lvl="0" marL="0" rtl="0" algn="l">
              <a:spcBef>
                <a:spcPts val="520"/>
              </a:spcBef>
              <a:spcAft>
                <a:spcPts val="0"/>
              </a:spcAft>
              <a:buSzPts val="2470"/>
              <a:buNone/>
            </a:pPr>
            <a:r>
              <a:rPr lang="en-US"/>
              <a:t>	R = {(1,1),(1,4),(2,3),(3,1),(3,4)}</a:t>
            </a:r>
            <a:endParaRPr/>
          </a:p>
          <a:p>
            <a:pPr indent="-274320" lvl="0" marL="274320" rtl="0" algn="l">
              <a:spcBef>
                <a:spcPts val="520"/>
              </a:spcBef>
              <a:spcAft>
                <a:spcPts val="0"/>
              </a:spcAft>
              <a:buSzPts val="2470"/>
              <a:buChar char="⚫"/>
            </a:pPr>
            <a:r>
              <a:rPr lang="en-US"/>
              <a:t> S is the relation from </a:t>
            </a:r>
            <a:r>
              <a:rPr b="1" lang="en-US"/>
              <a:t>{1,2,3,4} </a:t>
            </a:r>
            <a:r>
              <a:rPr lang="en-US"/>
              <a:t>to </a:t>
            </a:r>
            <a:r>
              <a:rPr b="1" lang="en-US"/>
              <a:t>{0,1,2} </a:t>
            </a:r>
            <a:r>
              <a:rPr lang="en-US"/>
              <a:t>with</a:t>
            </a:r>
            <a:endParaRPr/>
          </a:p>
          <a:p>
            <a:pPr indent="0" lvl="0" marL="0" rtl="0" algn="l">
              <a:spcBef>
                <a:spcPts val="520"/>
              </a:spcBef>
              <a:spcAft>
                <a:spcPts val="0"/>
              </a:spcAft>
              <a:buSzPts val="2470"/>
              <a:buNone/>
            </a:pPr>
            <a:r>
              <a:rPr lang="en-US"/>
              <a:t>	S = {(1,0),(1,2),(2,0),(3,1),(3,2),(4,1)}?</a:t>
            </a:r>
            <a:endParaRPr/>
          </a:p>
          <a:p>
            <a:pPr indent="-274320" lvl="0" marL="274320" rtl="0" algn="l">
              <a:spcBef>
                <a:spcPts val="520"/>
              </a:spcBef>
              <a:spcAft>
                <a:spcPts val="0"/>
              </a:spcAft>
              <a:buSzPts val="2470"/>
              <a:buChar char="⚫"/>
            </a:pPr>
            <a:r>
              <a:rPr lang="en-US"/>
              <a:t> S o R = {(1,0),(1,2),(1,1), (2,2),(2,1), (3,0),(3,2),(3,1)}</a:t>
            </a:r>
            <a:endParaRPr/>
          </a:p>
          <a:p>
            <a:pPr indent="-117475" lvl="0" marL="274320" rtl="0" algn="l">
              <a:spcBef>
                <a:spcPts val="520"/>
              </a:spcBef>
              <a:spcAft>
                <a:spcPts val="0"/>
              </a:spcAft>
              <a:buSzPts val="2470"/>
              <a:buNone/>
            </a:pPr>
            <a:r>
              <a:t/>
            </a:r>
            <a:endParaRPr/>
          </a:p>
        </p:txBody>
      </p:sp>
      <p:pic>
        <p:nvPicPr>
          <p:cNvPr id="2971" name="Google Shape;2971;p354"/>
          <p:cNvPicPr preferRelativeResize="0"/>
          <p:nvPr/>
        </p:nvPicPr>
        <p:blipFill rotWithShape="1">
          <a:blip r:embed="rId3">
            <a:alphaModFix/>
          </a:blip>
          <a:srcRect b="0" l="0" r="0" t="0"/>
          <a:stretch/>
        </p:blipFill>
        <p:spPr>
          <a:xfrm>
            <a:off x="914400" y="4357687"/>
            <a:ext cx="6543675" cy="210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5" name="Shape 2975"/>
        <p:cNvGrpSpPr/>
        <p:nvPr/>
      </p:nvGrpSpPr>
      <p:grpSpPr>
        <a:xfrm>
          <a:off x="0" y="0"/>
          <a:ext cx="0" cy="0"/>
          <a:chOff x="0" y="0"/>
          <a:chExt cx="0" cy="0"/>
        </a:xfrm>
      </p:grpSpPr>
      <p:sp>
        <p:nvSpPr>
          <p:cNvPr id="2976" name="Google Shape;2976;p355"/>
          <p:cNvSpPr txBox="1"/>
          <p:nvPr>
            <p:ph type="title"/>
          </p:nvPr>
        </p:nvSpPr>
        <p:spPr>
          <a:xfrm>
            <a:off x="457200" y="704088"/>
            <a:ext cx="8229600" cy="5913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INVERSE OF A RELATION</a:t>
            </a:r>
            <a:endParaRPr/>
          </a:p>
        </p:txBody>
      </p:sp>
      <p:sp>
        <p:nvSpPr>
          <p:cNvPr id="2977" name="Google Shape;2977;p355"/>
          <p:cNvSpPr txBox="1"/>
          <p:nvPr>
            <p:ph idx="1" type="body"/>
          </p:nvPr>
        </p:nvSpPr>
        <p:spPr>
          <a:xfrm>
            <a:off x="304800" y="1295400"/>
            <a:ext cx="8382000" cy="5181600"/>
          </a:xfrm>
          <a:prstGeom prst="rect">
            <a:avLst/>
          </a:prstGeom>
          <a:blipFill rotWithShape="1">
            <a:blip r:embed="rId3">
              <a:alphaModFix/>
            </a:blip>
            <a:stretch>
              <a:fillRect b="0" l="-1308" r="-1308" t="-1058"/>
            </a:stretch>
          </a:blip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 </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1" name="Shape 2981"/>
        <p:cNvGrpSpPr/>
        <p:nvPr/>
      </p:nvGrpSpPr>
      <p:grpSpPr>
        <a:xfrm>
          <a:off x="0" y="0"/>
          <a:ext cx="0" cy="0"/>
          <a:chOff x="0" y="0"/>
          <a:chExt cx="0" cy="0"/>
        </a:xfrm>
      </p:grpSpPr>
      <p:sp>
        <p:nvSpPr>
          <p:cNvPr id="2982" name="Google Shape;2982;p356"/>
          <p:cNvSpPr txBox="1"/>
          <p:nvPr>
            <p:ph type="title"/>
          </p:nvPr>
        </p:nvSpPr>
        <p:spPr>
          <a:xfrm>
            <a:off x="457200" y="704088"/>
            <a:ext cx="8229600" cy="5913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INVERSE OF A RELATION</a:t>
            </a:r>
            <a:endParaRPr/>
          </a:p>
        </p:txBody>
      </p:sp>
      <p:sp>
        <p:nvSpPr>
          <p:cNvPr id="2983" name="Google Shape;2983;p356"/>
          <p:cNvSpPr txBox="1"/>
          <p:nvPr>
            <p:ph idx="1" type="body"/>
          </p:nvPr>
        </p:nvSpPr>
        <p:spPr>
          <a:xfrm>
            <a:off x="228600" y="1295400"/>
            <a:ext cx="5334000" cy="5410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t/>
            </a:r>
            <a:endParaRPr/>
          </a:p>
          <a:p>
            <a:pPr indent="0" lvl="0" marL="0" rtl="0" algn="l">
              <a:spcBef>
                <a:spcPts val="520"/>
              </a:spcBef>
              <a:spcAft>
                <a:spcPts val="0"/>
              </a:spcAft>
              <a:buSzPts val="2470"/>
              <a:buNone/>
            </a:pPr>
            <a:r>
              <a:rPr lang="en-US"/>
              <a:t>The relation </a:t>
            </a:r>
            <a:endParaRPr/>
          </a:p>
          <a:p>
            <a:pPr indent="0" lvl="0" marL="0" rtl="0" algn="l">
              <a:spcBef>
                <a:spcPts val="520"/>
              </a:spcBef>
              <a:spcAft>
                <a:spcPts val="0"/>
              </a:spcAft>
              <a:buSzPts val="2470"/>
              <a:buNone/>
            </a:pPr>
            <a:r>
              <a:rPr lang="en-US"/>
              <a:t>R = {(2,2), (2,6), (2,8), (3,6), (4,8)} is represented by the arrow diagram.</a:t>
            </a:r>
            <a:endParaRPr/>
          </a:p>
          <a:p>
            <a:pPr indent="0" lvl="0" marL="0" rtl="0" algn="l">
              <a:spcBef>
                <a:spcPts val="520"/>
              </a:spcBef>
              <a:spcAft>
                <a:spcPts val="0"/>
              </a:spcAft>
              <a:buSzPts val="2470"/>
              <a:buNone/>
            </a:pPr>
            <a:r>
              <a:t/>
            </a:r>
            <a:endParaRPr/>
          </a:p>
          <a:p>
            <a:pPr indent="0" lvl="0" marL="0" rtl="0" algn="l">
              <a:spcBef>
                <a:spcPts val="520"/>
              </a:spcBef>
              <a:spcAft>
                <a:spcPts val="0"/>
              </a:spcAft>
              <a:buSzPts val="2470"/>
              <a:buNone/>
            </a:pPr>
            <a:r>
              <a:t/>
            </a:r>
            <a:endParaRPr/>
          </a:p>
          <a:p>
            <a:pPr indent="0" lvl="0" marL="0" rtl="0" algn="l">
              <a:spcBef>
                <a:spcPts val="520"/>
              </a:spcBef>
              <a:spcAft>
                <a:spcPts val="0"/>
              </a:spcAft>
              <a:buSzPts val="2470"/>
              <a:buNone/>
            </a:pPr>
            <a:r>
              <a:rPr lang="en-US"/>
              <a:t>Then inverse of the above relation can be obtained simply changing the directions of the arrows and hence the diagram is</a:t>
            </a:r>
            <a:endParaRPr/>
          </a:p>
        </p:txBody>
      </p:sp>
      <p:pic>
        <p:nvPicPr>
          <p:cNvPr id="2984" name="Google Shape;2984;p356"/>
          <p:cNvPicPr preferRelativeResize="0"/>
          <p:nvPr/>
        </p:nvPicPr>
        <p:blipFill rotWithShape="1">
          <a:blip r:embed="rId3">
            <a:alphaModFix/>
          </a:blip>
          <a:srcRect b="0" l="0" r="0" t="0"/>
          <a:stretch/>
        </p:blipFill>
        <p:spPr>
          <a:xfrm>
            <a:off x="5867400" y="1295400"/>
            <a:ext cx="2667000" cy="2371725"/>
          </a:xfrm>
          <a:prstGeom prst="rect">
            <a:avLst/>
          </a:prstGeom>
          <a:noFill/>
          <a:ln>
            <a:noFill/>
          </a:ln>
        </p:spPr>
      </p:pic>
      <p:pic>
        <p:nvPicPr>
          <p:cNvPr id="2985" name="Google Shape;2985;p356"/>
          <p:cNvPicPr preferRelativeResize="0"/>
          <p:nvPr/>
        </p:nvPicPr>
        <p:blipFill rotWithShape="1">
          <a:blip r:embed="rId4">
            <a:alphaModFix/>
          </a:blip>
          <a:srcRect b="0" l="0" r="0" t="0"/>
          <a:stretch/>
        </p:blipFill>
        <p:spPr>
          <a:xfrm>
            <a:off x="5838093" y="3886201"/>
            <a:ext cx="2666999" cy="24772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p357"/>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rtl="0" algn="r">
              <a:spcBef>
                <a:spcPts val="0"/>
              </a:spcBef>
              <a:spcAft>
                <a:spcPts val="0"/>
              </a:spcAft>
              <a:buClr>
                <a:srgbClr val="4CE0EA"/>
              </a:buClr>
              <a:buSzPts val="5600"/>
              <a:buFont typeface="Calibri"/>
              <a:buNone/>
            </a:pPr>
            <a:r>
              <a:rPr lang="en-US"/>
              <a:t>Equivalence Relations</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4" name="Shape 2994"/>
        <p:cNvGrpSpPr/>
        <p:nvPr/>
      </p:nvGrpSpPr>
      <p:grpSpPr>
        <a:xfrm>
          <a:off x="0" y="0"/>
          <a:ext cx="0" cy="0"/>
          <a:chOff x="0" y="0"/>
          <a:chExt cx="0" cy="0"/>
        </a:xfrm>
      </p:grpSpPr>
      <p:sp>
        <p:nvSpPr>
          <p:cNvPr id="2995" name="Google Shape;2995;p35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Equivalence Relations</a:t>
            </a:r>
            <a:endParaRPr/>
          </a:p>
        </p:txBody>
      </p:sp>
      <p:sp>
        <p:nvSpPr>
          <p:cNvPr id="2996" name="Google Shape;2996;p358"/>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 </a:t>
            </a:r>
            <a:r>
              <a:rPr b="1" lang="en-US">
                <a:latin typeface="Cambria Math"/>
                <a:ea typeface="Cambria Math"/>
                <a:cs typeface="Cambria Math"/>
                <a:sym typeface="Cambria Math"/>
              </a:rPr>
              <a:t>1</a:t>
            </a:r>
            <a:r>
              <a:rPr lang="en-US"/>
              <a:t>:  A relation on a set </a:t>
            </a:r>
            <a:r>
              <a:rPr i="1" lang="en-US"/>
              <a:t>A</a:t>
            </a:r>
            <a:r>
              <a:rPr lang="en-US"/>
              <a:t> is called an </a:t>
            </a:r>
            <a:r>
              <a:rPr i="1" lang="en-US"/>
              <a:t>equivalence relation </a:t>
            </a:r>
            <a:r>
              <a:rPr lang="en-US"/>
              <a:t>if it is reflexive, symmetric, and transitive. </a:t>
            </a:r>
            <a:endParaRPr/>
          </a:p>
          <a:p>
            <a:pPr indent="-274320" lvl="0" marL="274320" rtl="0" algn="l">
              <a:spcBef>
                <a:spcPts val="520"/>
              </a:spcBef>
              <a:spcAft>
                <a:spcPts val="0"/>
              </a:spcAft>
              <a:buSzPts val="2470"/>
              <a:buNone/>
            </a:pPr>
            <a:r>
              <a:t/>
            </a:r>
            <a:endParaRPr/>
          </a:p>
          <a:p>
            <a:pPr indent="-274320" lvl="0" marL="274320" rtl="0" algn="l">
              <a:spcBef>
                <a:spcPts val="520"/>
              </a:spcBef>
              <a:spcAft>
                <a:spcPts val="0"/>
              </a:spcAft>
              <a:buSzPts val="2470"/>
              <a:buNone/>
            </a:pPr>
            <a:r>
              <a:rPr b="1" lang="en-US"/>
              <a:t>   Definition </a:t>
            </a:r>
            <a:r>
              <a:rPr b="1" lang="en-US">
                <a:latin typeface="Cambria Math"/>
                <a:ea typeface="Cambria Math"/>
                <a:cs typeface="Cambria Math"/>
                <a:sym typeface="Cambria Math"/>
              </a:rPr>
              <a:t>2</a:t>
            </a:r>
            <a:r>
              <a:rPr lang="en-US"/>
              <a:t>:  Two elements </a:t>
            </a:r>
            <a:r>
              <a:rPr i="1" lang="en-US"/>
              <a:t>a</a:t>
            </a:r>
            <a:r>
              <a:rPr lang="en-US"/>
              <a:t>, and </a:t>
            </a:r>
            <a:r>
              <a:rPr i="1" lang="en-US"/>
              <a:t>b</a:t>
            </a:r>
            <a:r>
              <a:rPr lang="en-US"/>
              <a:t> that are related by an equivalence relation are called  </a:t>
            </a:r>
            <a:r>
              <a:rPr i="1" lang="en-US"/>
              <a:t>equivalent.  </a:t>
            </a:r>
            <a:r>
              <a:rPr lang="en-US"/>
              <a:t>The notation </a:t>
            </a:r>
            <a:r>
              <a:rPr i="1" lang="en-US"/>
              <a:t>a</a:t>
            </a:r>
            <a:r>
              <a:rPr lang="en-US"/>
              <a:t> </a:t>
            </a:r>
            <a:r>
              <a:rPr lang="en-US">
                <a:latin typeface="Cambria Math"/>
                <a:ea typeface="Cambria Math"/>
                <a:cs typeface="Cambria Math"/>
                <a:sym typeface="Cambria Math"/>
              </a:rPr>
              <a:t>∼ </a:t>
            </a:r>
            <a:r>
              <a:rPr i="1" lang="en-US"/>
              <a:t>b</a:t>
            </a:r>
            <a:r>
              <a:rPr lang="en-US"/>
              <a:t> is often used to denote that </a:t>
            </a:r>
            <a:r>
              <a:rPr i="1" lang="en-US"/>
              <a:t>a</a:t>
            </a:r>
            <a:r>
              <a:rPr lang="en-US"/>
              <a:t> and </a:t>
            </a:r>
            <a:r>
              <a:rPr i="1" lang="en-US"/>
              <a:t>b</a:t>
            </a:r>
            <a:r>
              <a:rPr lang="en-US"/>
              <a:t> are equivalent elements with respect to a particular equivalence relation.</a:t>
            </a:r>
            <a:endParaRPr/>
          </a:p>
          <a:p>
            <a:pPr indent="-117475" lvl="0" marL="274320" rtl="0" algn="l">
              <a:spcBef>
                <a:spcPts val="520"/>
              </a:spcBef>
              <a:spcAft>
                <a:spcPts val="0"/>
              </a:spcAft>
              <a:buSzPts val="247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0000E5"/>
                </a:solidFill>
                <a:latin typeface="Arial"/>
                <a:ea typeface="Arial"/>
                <a:cs typeface="Arial"/>
                <a:sym typeface="Arial"/>
              </a:rPr>
              <a:t>Examples: Implication</a:t>
            </a:r>
            <a:endParaRPr/>
          </a:p>
        </p:txBody>
      </p:sp>
      <p:pic>
        <p:nvPicPr>
          <p:cNvPr descr="Screen Clipping" id="513" name="Google Shape;513;p62"/>
          <p:cNvPicPr preferRelativeResize="0"/>
          <p:nvPr>
            <p:ph idx="1" type="body"/>
          </p:nvPr>
        </p:nvPicPr>
        <p:blipFill rotWithShape="1">
          <a:blip r:embed="rId3">
            <a:alphaModFix/>
          </a:blip>
          <a:srcRect b="0" l="0" r="0" t="15894"/>
          <a:stretch/>
        </p:blipFill>
        <p:spPr>
          <a:xfrm>
            <a:off x="246063" y="1417638"/>
            <a:ext cx="8651875" cy="4983162"/>
          </a:xfrm>
          <a:prstGeom prst="rect">
            <a:avLst/>
          </a:prstGeom>
          <a:noFill/>
          <a:ln>
            <a:noFill/>
          </a:ln>
        </p:spPr>
      </p:pic>
      <p:sp>
        <p:nvSpPr>
          <p:cNvPr id="514" name="Google Shape;514;p6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0" name="Shape 3000"/>
        <p:cNvGrpSpPr/>
        <p:nvPr/>
      </p:nvGrpSpPr>
      <p:grpSpPr>
        <a:xfrm>
          <a:off x="0" y="0"/>
          <a:ext cx="0" cy="0"/>
          <a:chOff x="0" y="0"/>
          <a:chExt cx="0" cy="0"/>
        </a:xfrm>
      </p:grpSpPr>
      <p:sp>
        <p:nvSpPr>
          <p:cNvPr id="3001" name="Google Shape;3001;p359"/>
          <p:cNvSpPr txBox="1"/>
          <p:nvPr>
            <p:ph type="title"/>
          </p:nvPr>
        </p:nvSpPr>
        <p:spPr>
          <a:xfrm>
            <a:off x="457200" y="533400"/>
            <a:ext cx="8229600" cy="6858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Strings</a:t>
            </a:r>
            <a:endParaRPr/>
          </a:p>
        </p:txBody>
      </p:sp>
      <p:sp>
        <p:nvSpPr>
          <p:cNvPr id="3002" name="Google Shape;3002;p359"/>
          <p:cNvSpPr txBox="1"/>
          <p:nvPr>
            <p:ph idx="1" type="body"/>
          </p:nvPr>
        </p:nvSpPr>
        <p:spPr>
          <a:xfrm>
            <a:off x="457200" y="1219200"/>
            <a:ext cx="8229600" cy="4998720"/>
          </a:xfrm>
          <a:prstGeom prst="rect">
            <a:avLst/>
          </a:prstGeom>
          <a:noFill/>
          <a:ln>
            <a:noFill/>
          </a:ln>
        </p:spPr>
        <p:txBody>
          <a:bodyPr anchorCtr="0" anchor="t" bIns="45700" lIns="91425" spcFirstLastPara="1" rIns="91425" wrap="square" tIns="45700">
            <a:normAutofit fontScale="25000" lnSpcReduction="20000"/>
          </a:bodyPr>
          <a:lstStyle/>
          <a:p>
            <a:pPr indent="-274320" lvl="0" marL="274320" rtl="0" algn="l">
              <a:spcBef>
                <a:spcPts val="0"/>
              </a:spcBef>
              <a:spcAft>
                <a:spcPts val="0"/>
              </a:spcAft>
              <a:buSzPct val="41166"/>
              <a:buNone/>
            </a:pPr>
            <a:r>
              <a:rPr b="1" lang="en-US"/>
              <a:t>   </a:t>
            </a:r>
            <a:endParaRPr b="1" sz="6000"/>
          </a:p>
          <a:p>
            <a:pPr indent="-274320" lvl="0" marL="274320" rtl="0" algn="l">
              <a:spcBef>
                <a:spcPts val="300"/>
              </a:spcBef>
              <a:spcAft>
                <a:spcPts val="0"/>
              </a:spcAft>
              <a:buSzPct val="95000"/>
              <a:buNone/>
            </a:pPr>
            <a:r>
              <a:rPr b="1" lang="en-US" sz="6000"/>
              <a:t>Example</a:t>
            </a:r>
            <a:r>
              <a:rPr lang="en-US" sz="6000"/>
              <a:t>: </a:t>
            </a:r>
            <a:endParaRPr/>
          </a:p>
          <a:p>
            <a:pPr indent="-274320" lvl="0" marL="274320" rtl="0" algn="l">
              <a:spcBef>
                <a:spcPts val="480"/>
              </a:spcBef>
              <a:spcAft>
                <a:spcPts val="0"/>
              </a:spcAft>
              <a:buSzPct val="95000"/>
              <a:buNone/>
            </a:pPr>
            <a:r>
              <a:rPr lang="en-US" sz="6000"/>
              <a:t>	</a:t>
            </a:r>
            <a:r>
              <a:rPr lang="en-US" sz="9600"/>
              <a:t>Suppose that </a:t>
            </a:r>
            <a:r>
              <a:rPr i="1" lang="en-US" sz="9600"/>
              <a:t>R</a:t>
            </a:r>
            <a:r>
              <a:rPr lang="en-US" sz="9600"/>
              <a:t> is the relation on the set of strings of English letters such that </a:t>
            </a:r>
            <a:r>
              <a:rPr i="1" lang="en-US" sz="9600"/>
              <a:t>aRb</a:t>
            </a:r>
            <a:r>
              <a:rPr lang="en-US" sz="9600"/>
              <a:t> if and only if </a:t>
            </a:r>
            <a:r>
              <a:rPr i="1" lang="en-US" sz="9600"/>
              <a:t>l</a:t>
            </a:r>
            <a:r>
              <a:rPr lang="en-US" sz="9600"/>
              <a:t>(</a:t>
            </a:r>
            <a:r>
              <a:rPr i="1" lang="en-US" sz="9600"/>
              <a:t>a</a:t>
            </a:r>
            <a:r>
              <a:rPr lang="en-US" sz="9600"/>
              <a:t>) = </a:t>
            </a:r>
            <a:r>
              <a:rPr i="1" lang="en-US" sz="9600"/>
              <a:t>l</a:t>
            </a:r>
            <a:r>
              <a:rPr lang="en-US" sz="9600"/>
              <a:t>(</a:t>
            </a:r>
            <a:r>
              <a:rPr i="1" lang="en-US" sz="9600"/>
              <a:t>b</a:t>
            </a:r>
            <a:r>
              <a:rPr lang="en-US" sz="9600"/>
              <a:t>), where </a:t>
            </a:r>
            <a:r>
              <a:rPr i="1" lang="en-US" sz="9600"/>
              <a:t>l</a:t>
            </a:r>
            <a:r>
              <a:rPr lang="en-US" sz="9600"/>
              <a:t>(</a:t>
            </a:r>
            <a:r>
              <a:rPr i="1" lang="en-US" sz="9600"/>
              <a:t>x</a:t>
            </a:r>
            <a:r>
              <a:rPr lang="en-US" sz="9600"/>
              <a:t>) is the length of the string </a:t>
            </a:r>
            <a:r>
              <a:rPr i="1" lang="en-US" sz="9600"/>
              <a:t>x</a:t>
            </a:r>
            <a:r>
              <a:rPr lang="en-US" sz="9600"/>
              <a:t>. Is </a:t>
            </a:r>
            <a:r>
              <a:rPr i="1" lang="en-US" sz="9600"/>
              <a:t>R</a:t>
            </a:r>
            <a:r>
              <a:rPr lang="en-US" sz="9600"/>
              <a:t> an equivalence relation? </a:t>
            </a:r>
            <a:endParaRPr/>
          </a:p>
          <a:p>
            <a:pPr indent="-274320" lvl="0" marL="274320" rtl="0" algn="l">
              <a:spcBef>
                <a:spcPts val="480"/>
              </a:spcBef>
              <a:spcAft>
                <a:spcPts val="0"/>
              </a:spcAft>
              <a:buSzPct val="95000"/>
              <a:buNone/>
            </a:pPr>
            <a:r>
              <a:t/>
            </a:r>
            <a:endParaRPr sz="9600"/>
          </a:p>
          <a:p>
            <a:pPr indent="-274320" lvl="0" marL="274320" rtl="0" algn="l">
              <a:spcBef>
                <a:spcPts val="480"/>
              </a:spcBef>
              <a:spcAft>
                <a:spcPts val="0"/>
              </a:spcAft>
              <a:buSzPct val="95000"/>
              <a:buNone/>
            </a:pPr>
            <a:r>
              <a:rPr lang="en-US" sz="9600"/>
              <a:t>    </a:t>
            </a:r>
            <a:r>
              <a:rPr b="1" lang="en-US" sz="9600"/>
              <a:t>Solution</a:t>
            </a:r>
            <a:r>
              <a:rPr lang="en-US" sz="9600"/>
              <a:t>: Show that all of the properties of an equivalence relation hold.</a:t>
            </a:r>
            <a:endParaRPr/>
          </a:p>
          <a:p>
            <a:pPr indent="-246888" lvl="1" marL="640080" rtl="0" algn="l">
              <a:spcBef>
                <a:spcPts val="480"/>
              </a:spcBef>
              <a:spcAft>
                <a:spcPts val="0"/>
              </a:spcAft>
              <a:buSzPct val="85000"/>
              <a:buChar char="⚫"/>
            </a:pPr>
            <a:r>
              <a:rPr i="1" lang="en-US" sz="9600"/>
              <a:t>Reflexivity</a:t>
            </a:r>
            <a:r>
              <a:rPr lang="en-US" sz="9600"/>
              <a:t>: Because</a:t>
            </a:r>
            <a:r>
              <a:rPr i="1" lang="en-US" sz="9600"/>
              <a:t> l</a:t>
            </a:r>
            <a:r>
              <a:rPr lang="en-US" sz="9600"/>
              <a:t>(</a:t>
            </a:r>
            <a:r>
              <a:rPr i="1" lang="en-US" sz="9600"/>
              <a:t>a</a:t>
            </a:r>
            <a:r>
              <a:rPr lang="en-US" sz="9600"/>
              <a:t>) = </a:t>
            </a:r>
            <a:r>
              <a:rPr i="1" lang="en-US" sz="9600"/>
              <a:t>l</a:t>
            </a:r>
            <a:r>
              <a:rPr lang="en-US" sz="9600"/>
              <a:t>(</a:t>
            </a:r>
            <a:r>
              <a:rPr i="1" lang="en-US" sz="9600"/>
              <a:t>a</a:t>
            </a:r>
            <a:r>
              <a:rPr lang="en-US" sz="9600"/>
              <a:t>), it follows that </a:t>
            </a:r>
            <a:r>
              <a:rPr i="1" lang="en-US" sz="9600"/>
              <a:t>aRa</a:t>
            </a:r>
            <a:r>
              <a:rPr lang="en-US" sz="9600"/>
              <a:t> for all strings </a:t>
            </a:r>
            <a:r>
              <a:rPr i="1" lang="en-US" sz="9600"/>
              <a:t>a</a:t>
            </a:r>
            <a:r>
              <a:rPr lang="en-US" sz="9600"/>
              <a:t>. </a:t>
            </a:r>
            <a:endParaRPr/>
          </a:p>
          <a:p>
            <a:pPr indent="-246888" lvl="1" marL="640080" rtl="0" algn="l">
              <a:spcBef>
                <a:spcPts val="480"/>
              </a:spcBef>
              <a:spcAft>
                <a:spcPts val="0"/>
              </a:spcAft>
              <a:buSzPct val="85000"/>
              <a:buChar char="⚫"/>
            </a:pPr>
            <a:r>
              <a:rPr i="1" lang="en-US" sz="9600"/>
              <a:t>Symmetry</a:t>
            </a:r>
            <a:r>
              <a:rPr lang="en-US" sz="9600"/>
              <a:t>: Suppose that </a:t>
            </a:r>
            <a:r>
              <a:rPr i="1" lang="en-US" sz="9600"/>
              <a:t>aRb.</a:t>
            </a:r>
            <a:r>
              <a:rPr lang="en-US" sz="9600"/>
              <a:t>  Since </a:t>
            </a:r>
            <a:r>
              <a:rPr i="1" lang="en-US" sz="9600"/>
              <a:t>l</a:t>
            </a:r>
            <a:r>
              <a:rPr lang="en-US" sz="9600"/>
              <a:t>(</a:t>
            </a:r>
            <a:r>
              <a:rPr i="1" lang="en-US" sz="9600"/>
              <a:t>a</a:t>
            </a:r>
            <a:r>
              <a:rPr lang="en-US" sz="9600"/>
              <a:t>) = </a:t>
            </a:r>
            <a:r>
              <a:rPr i="1" lang="en-US" sz="9600"/>
              <a:t>l</a:t>
            </a:r>
            <a:r>
              <a:rPr lang="en-US" sz="9600"/>
              <a:t>(</a:t>
            </a:r>
            <a:r>
              <a:rPr i="1" lang="en-US" sz="9600"/>
              <a:t>b</a:t>
            </a:r>
            <a:r>
              <a:rPr lang="en-US" sz="9600"/>
              <a:t>), </a:t>
            </a:r>
            <a:r>
              <a:rPr i="1" lang="en-US" sz="9600"/>
              <a:t>l</a:t>
            </a:r>
            <a:r>
              <a:rPr lang="en-US" sz="9600"/>
              <a:t>(</a:t>
            </a:r>
            <a:r>
              <a:rPr i="1" lang="en-US" sz="9600"/>
              <a:t>b</a:t>
            </a:r>
            <a:r>
              <a:rPr lang="en-US" sz="9600"/>
              <a:t>) = </a:t>
            </a:r>
            <a:r>
              <a:rPr i="1" lang="en-US" sz="9600"/>
              <a:t>l</a:t>
            </a:r>
            <a:r>
              <a:rPr lang="en-US" sz="9600"/>
              <a:t>(</a:t>
            </a:r>
            <a:r>
              <a:rPr i="1" lang="en-US" sz="9600"/>
              <a:t>a</a:t>
            </a:r>
            <a:r>
              <a:rPr lang="en-US" sz="9600"/>
              <a:t>) also holds  and </a:t>
            </a:r>
            <a:r>
              <a:rPr i="1" lang="en-US" sz="9600"/>
              <a:t>bRa</a:t>
            </a:r>
            <a:r>
              <a:rPr lang="en-US" sz="9600"/>
              <a:t>. </a:t>
            </a:r>
            <a:endParaRPr/>
          </a:p>
          <a:p>
            <a:pPr indent="-246888" lvl="1" marL="640080" rtl="0" algn="l">
              <a:spcBef>
                <a:spcPts val="480"/>
              </a:spcBef>
              <a:spcAft>
                <a:spcPts val="0"/>
              </a:spcAft>
              <a:buSzPct val="85000"/>
              <a:buChar char="⚫"/>
            </a:pPr>
            <a:r>
              <a:rPr i="1" lang="en-US" sz="9600"/>
              <a:t>Transitivity</a:t>
            </a:r>
            <a:r>
              <a:rPr lang="en-US" sz="9600"/>
              <a:t>: Suppose that a</a:t>
            </a:r>
            <a:r>
              <a:rPr i="1" lang="en-US" sz="9600"/>
              <a:t>R</a:t>
            </a:r>
            <a:r>
              <a:rPr lang="en-US" sz="9600"/>
              <a:t>b</a:t>
            </a:r>
            <a:r>
              <a:rPr i="1" lang="en-US" sz="9600"/>
              <a:t> </a:t>
            </a:r>
            <a:r>
              <a:rPr lang="en-US" sz="9600"/>
              <a:t>and </a:t>
            </a:r>
            <a:r>
              <a:rPr i="1" lang="en-US" sz="9600"/>
              <a:t>bRc</a:t>
            </a:r>
            <a:r>
              <a:rPr lang="en-US" sz="9600"/>
              <a:t>. Since </a:t>
            </a:r>
            <a:r>
              <a:rPr i="1" lang="en-US" sz="9600"/>
              <a:t>l</a:t>
            </a:r>
            <a:r>
              <a:rPr lang="en-US" sz="9600"/>
              <a:t>(</a:t>
            </a:r>
            <a:r>
              <a:rPr i="1" lang="en-US" sz="9600"/>
              <a:t>a</a:t>
            </a:r>
            <a:r>
              <a:rPr lang="en-US" sz="9600"/>
              <a:t>) = </a:t>
            </a:r>
            <a:r>
              <a:rPr i="1" lang="en-US" sz="9600"/>
              <a:t>l</a:t>
            </a:r>
            <a:r>
              <a:rPr lang="en-US" sz="9600"/>
              <a:t>(</a:t>
            </a:r>
            <a:r>
              <a:rPr i="1" lang="en-US" sz="9600"/>
              <a:t>b</a:t>
            </a:r>
            <a:r>
              <a:rPr lang="en-US" sz="9600"/>
              <a:t>), and </a:t>
            </a:r>
            <a:r>
              <a:rPr i="1" lang="en-US" sz="9600"/>
              <a:t>l</a:t>
            </a:r>
            <a:r>
              <a:rPr lang="en-US" sz="9600"/>
              <a:t>(</a:t>
            </a:r>
            <a:r>
              <a:rPr i="1" lang="en-US" sz="9600"/>
              <a:t>b</a:t>
            </a:r>
            <a:r>
              <a:rPr lang="en-US" sz="9600"/>
              <a:t>) = </a:t>
            </a:r>
            <a:r>
              <a:rPr i="1" lang="en-US" sz="9600"/>
              <a:t>l</a:t>
            </a:r>
            <a:r>
              <a:rPr lang="en-US" sz="9600"/>
              <a:t>(</a:t>
            </a:r>
            <a:r>
              <a:rPr i="1" lang="en-US" sz="9600"/>
              <a:t>c</a:t>
            </a:r>
            <a:r>
              <a:rPr lang="en-US" sz="9600"/>
              <a:t>), </a:t>
            </a:r>
            <a:r>
              <a:rPr i="1" lang="en-US" sz="9600"/>
              <a:t>l</a:t>
            </a:r>
            <a:r>
              <a:rPr lang="en-US" sz="9600"/>
              <a:t>(</a:t>
            </a:r>
            <a:r>
              <a:rPr i="1" lang="en-US" sz="9600"/>
              <a:t>a</a:t>
            </a:r>
            <a:r>
              <a:rPr lang="en-US" sz="9600"/>
              <a:t>) = </a:t>
            </a:r>
            <a:r>
              <a:rPr i="1" lang="en-US" sz="9600"/>
              <a:t>l</a:t>
            </a:r>
            <a:r>
              <a:rPr lang="en-US" sz="9600"/>
              <a:t>(</a:t>
            </a:r>
            <a:r>
              <a:rPr i="1" lang="en-US" sz="9600"/>
              <a:t>a</a:t>
            </a:r>
            <a:r>
              <a:rPr lang="en-US" sz="9600"/>
              <a:t>) also holds and </a:t>
            </a:r>
            <a:r>
              <a:rPr i="1" lang="en-US" sz="9600"/>
              <a:t>aRc</a:t>
            </a:r>
            <a:r>
              <a:rPr lang="en-US" sz="9600"/>
              <a:t>. </a:t>
            </a:r>
            <a:endParaRPr/>
          </a:p>
          <a:p>
            <a:pPr indent="-274320" lvl="0" marL="274320" rtl="0" algn="l">
              <a:spcBef>
                <a:spcPts val="480"/>
              </a:spcBef>
              <a:spcAft>
                <a:spcPts val="0"/>
              </a:spcAft>
              <a:buSzPct val="95000"/>
              <a:buNone/>
            </a:pPr>
            <a:r>
              <a:t/>
            </a:r>
            <a:endParaRPr sz="9600"/>
          </a:p>
          <a:p>
            <a:pPr indent="-274320" lvl="0" marL="274320" rtl="0" algn="l">
              <a:spcBef>
                <a:spcPts val="480"/>
              </a:spcBef>
              <a:spcAft>
                <a:spcPts val="0"/>
              </a:spcAft>
              <a:buSzPct val="95000"/>
              <a:buNone/>
            </a:pPr>
            <a:r>
              <a:t/>
            </a:r>
            <a:endParaRPr sz="9600"/>
          </a:p>
          <a:p>
            <a:pPr indent="-274320" lvl="0" marL="274320" rtl="0" algn="l">
              <a:spcBef>
                <a:spcPts val="130"/>
              </a:spcBef>
              <a:spcAft>
                <a:spcPts val="0"/>
              </a:spcAft>
              <a:buSzPct val="95000"/>
              <a:buNone/>
            </a:pPr>
            <a:r>
              <a:rPr lang="en-US"/>
              <a:t>         </a:t>
            </a:r>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sp>
        <p:nvSpPr>
          <p:cNvPr id="3007" name="Google Shape;3007;p360"/>
          <p:cNvSpPr txBox="1"/>
          <p:nvPr>
            <p:ph type="title"/>
          </p:nvPr>
        </p:nvSpPr>
        <p:spPr>
          <a:xfrm>
            <a:off x="457200" y="704088"/>
            <a:ext cx="8229600" cy="6675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Congruence Modulo </a:t>
            </a:r>
            <a:r>
              <a:rPr i="1" lang="en-US"/>
              <a:t>m</a:t>
            </a:r>
            <a:endParaRPr/>
          </a:p>
        </p:txBody>
      </p:sp>
      <p:sp>
        <p:nvSpPr>
          <p:cNvPr id="3008" name="Google Shape;3008;p360"/>
          <p:cNvSpPr txBox="1"/>
          <p:nvPr>
            <p:ph idx="1" type="body"/>
          </p:nvPr>
        </p:nvSpPr>
        <p:spPr>
          <a:xfrm>
            <a:off x="152400" y="1524000"/>
            <a:ext cx="8763000" cy="4800600"/>
          </a:xfrm>
          <a:prstGeom prst="rect">
            <a:avLst/>
          </a:prstGeom>
          <a:noFill/>
          <a:ln>
            <a:noFill/>
          </a:ln>
        </p:spPr>
        <p:txBody>
          <a:bodyPr anchorCtr="0" anchor="t" bIns="45700" lIns="91425" spcFirstLastPara="1" rIns="91425" wrap="square" tIns="45700">
            <a:normAutofit fontScale="77500" lnSpcReduction="20000"/>
          </a:bodyPr>
          <a:lstStyle/>
          <a:p>
            <a:pPr indent="-274320" lvl="0" marL="274320" rtl="0" algn="just">
              <a:spcBef>
                <a:spcPts val="0"/>
              </a:spcBef>
              <a:spcAft>
                <a:spcPts val="0"/>
              </a:spcAft>
              <a:buSzPct val="95000"/>
              <a:buNone/>
            </a:pPr>
            <a:r>
              <a:rPr lang="en-US"/>
              <a:t>   </a:t>
            </a:r>
            <a:r>
              <a:rPr b="1" lang="en-US"/>
              <a:t>Example</a:t>
            </a:r>
            <a:r>
              <a:rPr lang="en-US"/>
              <a:t>:  Let </a:t>
            </a:r>
            <a:r>
              <a:rPr i="1" lang="en-US"/>
              <a:t>m</a:t>
            </a:r>
            <a:r>
              <a:rPr lang="en-US"/>
              <a:t> be an integer with </a:t>
            </a:r>
            <a:r>
              <a:rPr i="1" lang="en-US"/>
              <a:t>m</a:t>
            </a:r>
            <a:r>
              <a:rPr lang="en-US"/>
              <a:t> &gt; </a:t>
            </a:r>
            <a:r>
              <a:rPr lang="en-US">
                <a:latin typeface="Cambria Math"/>
                <a:ea typeface="Cambria Math"/>
                <a:cs typeface="Cambria Math"/>
                <a:sym typeface="Cambria Math"/>
              </a:rPr>
              <a:t>1</a:t>
            </a:r>
            <a:r>
              <a:rPr lang="en-US"/>
              <a:t>. Show that the relation </a:t>
            </a:r>
            <a:endParaRPr/>
          </a:p>
          <a:p>
            <a:pPr indent="-274320" lvl="0" marL="274320" rtl="0" algn="just">
              <a:spcBef>
                <a:spcPts val="403"/>
              </a:spcBef>
              <a:spcAft>
                <a:spcPts val="0"/>
              </a:spcAft>
              <a:buSzPct val="95000"/>
              <a:buNone/>
            </a:pPr>
            <a:r>
              <a:rPr lang="en-US"/>
              <a:t>         </a:t>
            </a:r>
            <a:r>
              <a:rPr i="1" lang="en-US"/>
              <a:t>R</a:t>
            </a:r>
            <a:r>
              <a:rPr lang="en-US"/>
              <a:t> = {(</a:t>
            </a:r>
            <a:r>
              <a:rPr i="1" lang="en-US"/>
              <a:t>a</a:t>
            </a:r>
            <a:r>
              <a:rPr lang="en-US"/>
              <a:t>,</a:t>
            </a:r>
            <a:r>
              <a:rPr i="1" lang="en-US"/>
              <a:t>b</a:t>
            </a:r>
            <a:r>
              <a:rPr lang="en-US"/>
              <a:t>) | </a:t>
            </a:r>
            <a:r>
              <a:rPr i="1" lang="en-US"/>
              <a:t>a</a:t>
            </a:r>
            <a:r>
              <a:rPr lang="en-US"/>
              <a:t> </a:t>
            </a:r>
            <a:r>
              <a:rPr lang="en-US">
                <a:latin typeface="Cambria Math"/>
                <a:ea typeface="Cambria Math"/>
                <a:cs typeface="Cambria Math"/>
                <a:sym typeface="Cambria Math"/>
              </a:rPr>
              <a:t>≡</a:t>
            </a:r>
            <a:r>
              <a:rPr lang="en-US"/>
              <a:t> </a:t>
            </a:r>
            <a:r>
              <a:rPr i="1" lang="en-US"/>
              <a:t>b</a:t>
            </a:r>
            <a:r>
              <a:rPr lang="en-US"/>
              <a:t> (mod </a:t>
            </a:r>
            <a:r>
              <a:rPr i="1" lang="en-US"/>
              <a:t>m</a:t>
            </a:r>
            <a:r>
              <a:rPr lang="en-US"/>
              <a:t>)} </a:t>
            </a:r>
            <a:endParaRPr/>
          </a:p>
          <a:p>
            <a:pPr indent="-274320" lvl="0" marL="274320" rtl="0" algn="just">
              <a:spcBef>
                <a:spcPts val="403"/>
              </a:spcBef>
              <a:spcAft>
                <a:spcPts val="0"/>
              </a:spcAft>
              <a:buSzPct val="95000"/>
              <a:buNone/>
            </a:pPr>
            <a:r>
              <a:rPr lang="en-US"/>
              <a:t>    is an equivalence relation on the set of integers.</a:t>
            </a:r>
            <a:endParaRPr/>
          </a:p>
          <a:p>
            <a:pPr indent="-274320" lvl="0" marL="274320" rtl="0" algn="just">
              <a:spcBef>
                <a:spcPts val="403"/>
              </a:spcBef>
              <a:spcAft>
                <a:spcPts val="0"/>
              </a:spcAft>
              <a:buSzPct val="95000"/>
              <a:buNone/>
            </a:pPr>
            <a:r>
              <a:t/>
            </a:r>
            <a:endParaRPr/>
          </a:p>
          <a:p>
            <a:pPr indent="-274320" lvl="0" marL="274320" rtl="0" algn="just">
              <a:spcBef>
                <a:spcPts val="403"/>
              </a:spcBef>
              <a:spcAft>
                <a:spcPts val="0"/>
              </a:spcAft>
              <a:buSzPct val="95000"/>
              <a:buNone/>
            </a:pPr>
            <a:r>
              <a:rPr b="1" lang="en-US"/>
              <a:t>   Solution</a:t>
            </a:r>
            <a:r>
              <a:rPr lang="en-US"/>
              <a:t>:  Recall that </a:t>
            </a:r>
            <a:r>
              <a:rPr i="1" lang="en-US"/>
              <a:t>a</a:t>
            </a:r>
            <a:r>
              <a:rPr lang="en-US"/>
              <a:t> </a:t>
            </a:r>
            <a:r>
              <a:rPr lang="en-US">
                <a:latin typeface="Cambria Math"/>
                <a:ea typeface="Cambria Math"/>
                <a:cs typeface="Cambria Math"/>
                <a:sym typeface="Cambria Math"/>
              </a:rPr>
              <a:t>≡</a:t>
            </a:r>
            <a:r>
              <a:rPr lang="en-US"/>
              <a:t> </a:t>
            </a:r>
            <a:r>
              <a:rPr i="1" lang="en-US"/>
              <a:t>b</a:t>
            </a:r>
            <a:r>
              <a:rPr lang="en-US"/>
              <a:t> (mod </a:t>
            </a:r>
            <a:r>
              <a:rPr i="1" lang="en-US"/>
              <a:t>m</a:t>
            </a:r>
            <a:r>
              <a:rPr lang="en-US"/>
              <a:t>) if and only if </a:t>
            </a:r>
            <a:r>
              <a:rPr i="1" lang="en-US"/>
              <a:t>m</a:t>
            </a:r>
            <a:r>
              <a:rPr lang="en-US"/>
              <a:t>  divides </a:t>
            </a:r>
            <a:r>
              <a:rPr i="1" lang="en-US"/>
              <a:t>a</a:t>
            </a:r>
            <a:r>
              <a:rPr lang="en-US"/>
              <a:t> </a:t>
            </a:r>
            <a:r>
              <a:rPr lang="en-US">
                <a:latin typeface="Cambria Math"/>
                <a:ea typeface="Cambria Math"/>
                <a:cs typeface="Cambria Math"/>
                <a:sym typeface="Cambria Math"/>
              </a:rPr>
              <a:t>−</a:t>
            </a:r>
            <a:r>
              <a:rPr lang="en-US"/>
              <a:t> </a:t>
            </a:r>
            <a:r>
              <a:rPr i="1" lang="en-US"/>
              <a:t>b</a:t>
            </a:r>
            <a:r>
              <a:rPr lang="en-US"/>
              <a:t>.</a:t>
            </a:r>
            <a:endParaRPr/>
          </a:p>
          <a:p>
            <a:pPr indent="-246888" lvl="1" marL="640080" rtl="0" algn="just">
              <a:spcBef>
                <a:spcPts val="403"/>
              </a:spcBef>
              <a:spcAft>
                <a:spcPts val="0"/>
              </a:spcAft>
              <a:buSzPct val="85000"/>
              <a:buChar char="⚫"/>
            </a:pPr>
            <a:r>
              <a:rPr i="1" lang="en-US" sz="2600"/>
              <a:t>Reflexivity</a:t>
            </a:r>
            <a:r>
              <a:rPr lang="en-US" sz="2600"/>
              <a:t>:  </a:t>
            </a:r>
            <a:r>
              <a:rPr i="1" lang="en-US" sz="2600"/>
              <a:t>a</a:t>
            </a:r>
            <a:r>
              <a:rPr lang="en-US" sz="2600"/>
              <a:t> </a:t>
            </a:r>
            <a:r>
              <a:rPr lang="en-US" sz="2600">
                <a:latin typeface="Cambria Math"/>
                <a:ea typeface="Cambria Math"/>
                <a:cs typeface="Cambria Math"/>
                <a:sym typeface="Cambria Math"/>
              </a:rPr>
              <a:t>≡</a:t>
            </a:r>
            <a:r>
              <a:rPr lang="en-US" sz="2600"/>
              <a:t> </a:t>
            </a:r>
            <a:r>
              <a:rPr i="1" lang="en-US" sz="2600"/>
              <a:t>a</a:t>
            </a:r>
            <a:r>
              <a:rPr lang="en-US" sz="2600"/>
              <a:t> (mod </a:t>
            </a:r>
            <a:r>
              <a:rPr i="1" lang="en-US" sz="2600"/>
              <a:t>m</a:t>
            </a:r>
            <a:r>
              <a:rPr lang="en-US" sz="2600"/>
              <a:t>) since </a:t>
            </a:r>
            <a:r>
              <a:rPr i="1" lang="en-US" sz="2600"/>
              <a:t>a</a:t>
            </a:r>
            <a:r>
              <a:rPr lang="en-US" sz="2600"/>
              <a:t> </a:t>
            </a:r>
            <a:r>
              <a:rPr lang="en-US" sz="2600">
                <a:latin typeface="Cambria Math"/>
                <a:ea typeface="Cambria Math"/>
                <a:cs typeface="Cambria Math"/>
                <a:sym typeface="Cambria Math"/>
              </a:rPr>
              <a:t>−</a:t>
            </a:r>
            <a:r>
              <a:rPr lang="en-US" sz="2600"/>
              <a:t> </a:t>
            </a:r>
            <a:r>
              <a:rPr i="1" lang="en-US" sz="2600"/>
              <a:t>a </a:t>
            </a:r>
            <a:r>
              <a:rPr lang="en-US" sz="2600"/>
              <a:t>= </a:t>
            </a:r>
            <a:r>
              <a:rPr lang="en-US" sz="2600">
                <a:latin typeface="Cambria Math"/>
                <a:ea typeface="Cambria Math"/>
                <a:cs typeface="Cambria Math"/>
                <a:sym typeface="Cambria Math"/>
              </a:rPr>
              <a:t>0</a:t>
            </a:r>
            <a:r>
              <a:rPr lang="en-US" sz="2600"/>
              <a:t> is divisible by </a:t>
            </a:r>
            <a:r>
              <a:rPr i="1" lang="en-US" sz="2600"/>
              <a:t>m</a:t>
            </a:r>
            <a:r>
              <a:rPr lang="en-US" sz="2600"/>
              <a:t> since              </a:t>
            </a:r>
            <a:r>
              <a:rPr lang="en-US" sz="2600">
                <a:latin typeface="Cambria Math"/>
                <a:ea typeface="Cambria Math"/>
                <a:cs typeface="Cambria Math"/>
                <a:sym typeface="Cambria Math"/>
              </a:rPr>
              <a:t>0</a:t>
            </a:r>
            <a:r>
              <a:rPr lang="en-US" sz="2600"/>
              <a:t> = </a:t>
            </a:r>
            <a:r>
              <a:rPr lang="en-US" sz="2600">
                <a:latin typeface="Cambria Math"/>
                <a:ea typeface="Cambria Math"/>
                <a:cs typeface="Cambria Math"/>
                <a:sym typeface="Cambria Math"/>
              </a:rPr>
              <a:t>0</a:t>
            </a:r>
            <a:r>
              <a:rPr lang="en-US" sz="2600"/>
              <a:t> </a:t>
            </a:r>
            <a:r>
              <a:rPr lang="en-US" sz="2600">
                <a:latin typeface="Cambria Math"/>
                <a:ea typeface="Cambria Math"/>
                <a:cs typeface="Cambria Math"/>
                <a:sym typeface="Cambria Math"/>
              </a:rPr>
              <a:t>∙ </a:t>
            </a:r>
            <a:r>
              <a:rPr i="1" lang="en-US" sz="2600"/>
              <a:t>m</a:t>
            </a:r>
            <a:r>
              <a:rPr lang="en-US" sz="2600"/>
              <a:t>.</a:t>
            </a:r>
            <a:endParaRPr/>
          </a:p>
          <a:p>
            <a:pPr indent="-246888" lvl="1" marL="640080" rtl="0" algn="just">
              <a:spcBef>
                <a:spcPts val="403"/>
              </a:spcBef>
              <a:spcAft>
                <a:spcPts val="0"/>
              </a:spcAft>
              <a:buSzPct val="85000"/>
              <a:buChar char="⚫"/>
            </a:pPr>
            <a:r>
              <a:rPr i="1" lang="en-US" sz="2600"/>
              <a:t>Symmetry</a:t>
            </a:r>
            <a:r>
              <a:rPr lang="en-US" sz="2600"/>
              <a:t>:  Suppose that </a:t>
            </a:r>
            <a:r>
              <a:rPr i="1" lang="en-US" sz="2600"/>
              <a:t>a</a:t>
            </a:r>
            <a:r>
              <a:rPr lang="en-US" sz="2600"/>
              <a:t> </a:t>
            </a:r>
            <a:r>
              <a:rPr lang="en-US" sz="2600">
                <a:latin typeface="Cambria Math"/>
                <a:ea typeface="Cambria Math"/>
                <a:cs typeface="Cambria Math"/>
                <a:sym typeface="Cambria Math"/>
              </a:rPr>
              <a:t>≡</a:t>
            </a:r>
            <a:r>
              <a:rPr lang="en-US" sz="2600"/>
              <a:t> </a:t>
            </a:r>
            <a:r>
              <a:rPr i="1" lang="en-US" sz="2600"/>
              <a:t>b</a:t>
            </a:r>
            <a:r>
              <a:rPr lang="en-US" sz="2600"/>
              <a:t> (mod </a:t>
            </a:r>
            <a:r>
              <a:rPr i="1" lang="en-US" sz="2600"/>
              <a:t>m</a:t>
            </a:r>
            <a:r>
              <a:rPr lang="en-US" sz="2600"/>
              <a:t>). Then </a:t>
            </a:r>
            <a:r>
              <a:rPr i="1" lang="en-US" sz="2600"/>
              <a:t>a</a:t>
            </a:r>
            <a:r>
              <a:rPr lang="en-US" sz="2600"/>
              <a:t> </a:t>
            </a:r>
            <a:r>
              <a:rPr lang="en-US" sz="2600">
                <a:latin typeface="Cambria Math"/>
                <a:ea typeface="Cambria Math"/>
                <a:cs typeface="Cambria Math"/>
                <a:sym typeface="Cambria Math"/>
              </a:rPr>
              <a:t>−</a:t>
            </a:r>
            <a:r>
              <a:rPr lang="en-US" sz="2600"/>
              <a:t> </a:t>
            </a:r>
            <a:r>
              <a:rPr i="1" lang="en-US" sz="2600"/>
              <a:t>b</a:t>
            </a:r>
            <a:r>
              <a:rPr lang="en-US" sz="2600"/>
              <a:t> is divisible by </a:t>
            </a:r>
            <a:r>
              <a:rPr i="1" lang="en-US" sz="2600"/>
              <a:t>m</a:t>
            </a:r>
            <a:r>
              <a:rPr lang="en-US" sz="2600"/>
              <a:t>, and so </a:t>
            </a:r>
            <a:r>
              <a:rPr i="1" lang="en-US" sz="2600"/>
              <a:t>a</a:t>
            </a:r>
            <a:r>
              <a:rPr lang="en-US" sz="2600"/>
              <a:t> </a:t>
            </a:r>
            <a:r>
              <a:rPr lang="en-US" sz="2600">
                <a:latin typeface="Cambria Math"/>
                <a:ea typeface="Cambria Math"/>
                <a:cs typeface="Cambria Math"/>
                <a:sym typeface="Cambria Math"/>
              </a:rPr>
              <a:t>−</a:t>
            </a:r>
            <a:r>
              <a:rPr lang="en-US" sz="2600"/>
              <a:t> </a:t>
            </a:r>
            <a:r>
              <a:rPr i="1" lang="en-US" sz="2600"/>
              <a:t>b</a:t>
            </a:r>
            <a:r>
              <a:rPr lang="en-US" sz="2600"/>
              <a:t> = </a:t>
            </a:r>
            <a:r>
              <a:rPr i="1" lang="en-US" sz="2600"/>
              <a:t>km</a:t>
            </a:r>
            <a:r>
              <a:rPr lang="en-US" sz="2600"/>
              <a:t>, where </a:t>
            </a:r>
            <a:r>
              <a:rPr i="1" lang="en-US" sz="2600"/>
              <a:t>k</a:t>
            </a:r>
            <a:r>
              <a:rPr lang="en-US" sz="2600"/>
              <a:t> is an integer. It follows that</a:t>
            </a:r>
            <a:r>
              <a:rPr i="1" lang="en-US" sz="2600"/>
              <a:t> b</a:t>
            </a:r>
            <a:r>
              <a:rPr lang="en-US" sz="2600"/>
              <a:t> </a:t>
            </a:r>
            <a:r>
              <a:rPr lang="en-US" sz="2600">
                <a:latin typeface="Cambria Math"/>
                <a:ea typeface="Cambria Math"/>
                <a:cs typeface="Cambria Math"/>
                <a:sym typeface="Cambria Math"/>
              </a:rPr>
              <a:t>−</a:t>
            </a:r>
            <a:r>
              <a:rPr lang="en-US" sz="2600"/>
              <a:t> </a:t>
            </a:r>
            <a:r>
              <a:rPr i="1" lang="en-US" sz="2600"/>
              <a:t>a</a:t>
            </a:r>
            <a:r>
              <a:rPr lang="en-US" sz="2600"/>
              <a:t> = (</a:t>
            </a:r>
            <a:r>
              <a:rPr lang="en-US" sz="2600">
                <a:latin typeface="Cambria Math"/>
                <a:ea typeface="Cambria Math"/>
                <a:cs typeface="Cambria Math"/>
                <a:sym typeface="Cambria Math"/>
              </a:rPr>
              <a:t>− </a:t>
            </a:r>
            <a:r>
              <a:rPr i="1" lang="en-US" sz="2600"/>
              <a:t>k</a:t>
            </a:r>
            <a:r>
              <a:rPr lang="en-US" sz="2600"/>
              <a:t>) </a:t>
            </a:r>
            <a:r>
              <a:rPr i="1" lang="en-US" sz="2600"/>
              <a:t>m, so b</a:t>
            </a:r>
            <a:r>
              <a:rPr lang="en-US" sz="2600"/>
              <a:t> </a:t>
            </a:r>
            <a:r>
              <a:rPr lang="en-US" sz="2600">
                <a:latin typeface="Cambria Math"/>
                <a:ea typeface="Cambria Math"/>
                <a:cs typeface="Cambria Math"/>
                <a:sym typeface="Cambria Math"/>
              </a:rPr>
              <a:t>≡</a:t>
            </a:r>
            <a:r>
              <a:rPr lang="en-US" sz="2600"/>
              <a:t> </a:t>
            </a:r>
            <a:r>
              <a:rPr i="1" lang="en-US" sz="2600"/>
              <a:t>a</a:t>
            </a:r>
            <a:r>
              <a:rPr lang="en-US" sz="2600"/>
              <a:t> (mod </a:t>
            </a:r>
            <a:r>
              <a:rPr i="1" lang="en-US" sz="2600"/>
              <a:t>m</a:t>
            </a:r>
            <a:r>
              <a:rPr lang="en-US" sz="2600"/>
              <a:t>). </a:t>
            </a:r>
            <a:endParaRPr/>
          </a:p>
          <a:p>
            <a:pPr indent="-246888" lvl="1" marL="640080" rtl="0" algn="just">
              <a:spcBef>
                <a:spcPts val="403"/>
              </a:spcBef>
              <a:spcAft>
                <a:spcPts val="0"/>
              </a:spcAft>
              <a:buSzPct val="85000"/>
              <a:buChar char="⚫"/>
            </a:pPr>
            <a:r>
              <a:rPr i="1" lang="en-US" sz="2600"/>
              <a:t>Transitivity</a:t>
            </a:r>
            <a:r>
              <a:rPr lang="en-US" sz="2600"/>
              <a:t>: Suppose that </a:t>
            </a:r>
            <a:r>
              <a:rPr i="1" lang="en-US" sz="2600"/>
              <a:t>a</a:t>
            </a:r>
            <a:r>
              <a:rPr lang="en-US" sz="2600"/>
              <a:t> </a:t>
            </a:r>
            <a:r>
              <a:rPr lang="en-US" sz="2600">
                <a:latin typeface="Cambria Math"/>
                <a:ea typeface="Cambria Math"/>
                <a:cs typeface="Cambria Math"/>
                <a:sym typeface="Cambria Math"/>
              </a:rPr>
              <a:t>≡</a:t>
            </a:r>
            <a:r>
              <a:rPr lang="en-US" sz="2600"/>
              <a:t> </a:t>
            </a:r>
            <a:r>
              <a:rPr i="1" lang="en-US" sz="2600"/>
              <a:t>b</a:t>
            </a:r>
            <a:r>
              <a:rPr lang="en-US" sz="2600"/>
              <a:t> (mod </a:t>
            </a:r>
            <a:r>
              <a:rPr i="1" lang="en-US" sz="2600"/>
              <a:t>m</a:t>
            </a:r>
            <a:r>
              <a:rPr lang="en-US" sz="2600"/>
              <a:t>) and </a:t>
            </a:r>
            <a:r>
              <a:rPr i="1" lang="en-US" sz="2600"/>
              <a:t>b</a:t>
            </a:r>
            <a:r>
              <a:rPr lang="en-US" sz="2600"/>
              <a:t> </a:t>
            </a:r>
            <a:r>
              <a:rPr lang="en-US" sz="2600">
                <a:latin typeface="Cambria Math"/>
                <a:ea typeface="Cambria Math"/>
                <a:cs typeface="Cambria Math"/>
                <a:sym typeface="Cambria Math"/>
              </a:rPr>
              <a:t>≡</a:t>
            </a:r>
            <a:r>
              <a:rPr lang="en-US" sz="2600"/>
              <a:t> </a:t>
            </a:r>
            <a:r>
              <a:rPr i="1" lang="en-US" sz="2600"/>
              <a:t>c</a:t>
            </a:r>
            <a:r>
              <a:rPr lang="en-US" sz="2600"/>
              <a:t> (mod </a:t>
            </a:r>
            <a:r>
              <a:rPr i="1" lang="en-US" sz="2600"/>
              <a:t>m</a:t>
            </a:r>
            <a:r>
              <a:rPr lang="en-US" sz="2600"/>
              <a:t>). Then </a:t>
            </a:r>
            <a:r>
              <a:rPr i="1" lang="en-US" sz="2600"/>
              <a:t>m</a:t>
            </a:r>
            <a:r>
              <a:rPr lang="en-US" sz="2600"/>
              <a:t> divides both </a:t>
            </a:r>
            <a:r>
              <a:rPr i="1" lang="en-US" sz="2600"/>
              <a:t>a</a:t>
            </a:r>
            <a:r>
              <a:rPr lang="en-US" sz="2600"/>
              <a:t> </a:t>
            </a:r>
            <a:r>
              <a:rPr lang="en-US" sz="2600">
                <a:latin typeface="Cambria Math"/>
                <a:ea typeface="Cambria Math"/>
                <a:cs typeface="Cambria Math"/>
                <a:sym typeface="Cambria Math"/>
              </a:rPr>
              <a:t>−</a:t>
            </a:r>
            <a:r>
              <a:rPr lang="en-US" sz="2600"/>
              <a:t> </a:t>
            </a:r>
            <a:r>
              <a:rPr i="1" lang="en-US" sz="2600"/>
              <a:t>b</a:t>
            </a:r>
            <a:r>
              <a:rPr lang="en-US" sz="2600"/>
              <a:t> and </a:t>
            </a:r>
            <a:r>
              <a:rPr i="1" lang="en-US" sz="2600"/>
              <a:t>b</a:t>
            </a:r>
            <a:r>
              <a:rPr lang="en-US" sz="2600"/>
              <a:t> </a:t>
            </a:r>
            <a:r>
              <a:rPr lang="en-US" sz="2600">
                <a:latin typeface="Cambria Math"/>
                <a:ea typeface="Cambria Math"/>
                <a:cs typeface="Cambria Math"/>
                <a:sym typeface="Cambria Math"/>
              </a:rPr>
              <a:t>−</a:t>
            </a:r>
            <a:r>
              <a:rPr lang="en-US" sz="2600"/>
              <a:t> </a:t>
            </a:r>
            <a:r>
              <a:rPr i="1" lang="en-US" sz="2600"/>
              <a:t>c.</a:t>
            </a:r>
            <a:r>
              <a:rPr lang="en-US" sz="2600"/>
              <a:t> Hence, there are integers </a:t>
            </a:r>
            <a:r>
              <a:rPr i="1" lang="en-US" sz="2600"/>
              <a:t>k</a:t>
            </a:r>
            <a:r>
              <a:rPr lang="en-US" sz="2600"/>
              <a:t> and </a:t>
            </a:r>
            <a:r>
              <a:rPr i="1" lang="en-US" sz="2600"/>
              <a:t>l </a:t>
            </a:r>
            <a:r>
              <a:rPr lang="en-US" sz="2600"/>
              <a:t>with          </a:t>
            </a:r>
            <a:r>
              <a:rPr i="1" lang="en-US" sz="2600"/>
              <a:t> a</a:t>
            </a:r>
            <a:r>
              <a:rPr lang="en-US" sz="2600"/>
              <a:t> </a:t>
            </a:r>
            <a:r>
              <a:rPr lang="en-US" sz="2600">
                <a:latin typeface="Cambria Math"/>
                <a:ea typeface="Cambria Math"/>
                <a:cs typeface="Cambria Math"/>
                <a:sym typeface="Cambria Math"/>
              </a:rPr>
              <a:t>−</a:t>
            </a:r>
            <a:r>
              <a:rPr lang="en-US" sz="2600"/>
              <a:t> </a:t>
            </a:r>
            <a:r>
              <a:rPr i="1" lang="en-US" sz="2600"/>
              <a:t>b</a:t>
            </a:r>
            <a:r>
              <a:rPr lang="en-US" sz="2600"/>
              <a:t> = </a:t>
            </a:r>
            <a:r>
              <a:rPr i="1" lang="en-US" sz="2600"/>
              <a:t>km  and b</a:t>
            </a:r>
            <a:r>
              <a:rPr lang="en-US" sz="2600"/>
              <a:t> </a:t>
            </a:r>
            <a:r>
              <a:rPr lang="en-US" sz="2600">
                <a:latin typeface="Cambria Math"/>
                <a:ea typeface="Cambria Math"/>
                <a:cs typeface="Cambria Math"/>
                <a:sym typeface="Cambria Math"/>
              </a:rPr>
              <a:t>−</a:t>
            </a:r>
            <a:r>
              <a:rPr lang="en-US" sz="2600"/>
              <a:t> </a:t>
            </a:r>
            <a:r>
              <a:rPr i="1" lang="en-US" sz="2600"/>
              <a:t>c</a:t>
            </a:r>
            <a:r>
              <a:rPr lang="en-US" sz="2600"/>
              <a:t> = </a:t>
            </a:r>
            <a:r>
              <a:rPr i="1" lang="en-US" sz="2600"/>
              <a:t>lm. </a:t>
            </a:r>
            <a:r>
              <a:rPr lang="en-US" sz="2600"/>
              <a:t>We obtain by adding the equations: </a:t>
            </a:r>
            <a:endParaRPr/>
          </a:p>
          <a:p>
            <a:pPr indent="-246888" lvl="1" marL="640080" rtl="0" algn="just">
              <a:spcBef>
                <a:spcPts val="403"/>
              </a:spcBef>
              <a:spcAft>
                <a:spcPts val="0"/>
              </a:spcAft>
              <a:buSzPct val="85000"/>
              <a:buNone/>
            </a:pPr>
            <a:r>
              <a:rPr lang="en-US" sz="2600"/>
              <a:t>               </a:t>
            </a:r>
            <a:r>
              <a:rPr i="1" lang="en-US" sz="2600"/>
              <a:t>a</a:t>
            </a:r>
            <a:r>
              <a:rPr lang="en-US" sz="2600"/>
              <a:t> </a:t>
            </a:r>
            <a:r>
              <a:rPr lang="en-US" sz="2600">
                <a:latin typeface="Cambria Math"/>
                <a:ea typeface="Cambria Math"/>
                <a:cs typeface="Cambria Math"/>
                <a:sym typeface="Cambria Math"/>
              </a:rPr>
              <a:t>−</a:t>
            </a:r>
            <a:r>
              <a:rPr lang="en-US" sz="2600"/>
              <a:t> </a:t>
            </a:r>
            <a:r>
              <a:rPr i="1" lang="en-US" sz="2600"/>
              <a:t>c</a:t>
            </a:r>
            <a:r>
              <a:rPr lang="en-US" sz="2600"/>
              <a:t> = (</a:t>
            </a:r>
            <a:r>
              <a:rPr i="1" lang="en-US" sz="2600"/>
              <a:t>a</a:t>
            </a:r>
            <a:r>
              <a:rPr lang="en-US" sz="2600"/>
              <a:t> </a:t>
            </a:r>
            <a:r>
              <a:rPr lang="en-US" sz="2600">
                <a:latin typeface="Cambria Math"/>
                <a:ea typeface="Cambria Math"/>
                <a:cs typeface="Cambria Math"/>
                <a:sym typeface="Cambria Math"/>
              </a:rPr>
              <a:t>−</a:t>
            </a:r>
            <a:r>
              <a:rPr lang="en-US" sz="2600"/>
              <a:t> </a:t>
            </a:r>
            <a:r>
              <a:rPr i="1" lang="en-US" sz="2600"/>
              <a:t>b</a:t>
            </a:r>
            <a:r>
              <a:rPr lang="en-US" sz="2600"/>
              <a:t>) </a:t>
            </a:r>
            <a:r>
              <a:rPr i="1" lang="en-US" sz="2600"/>
              <a:t> + </a:t>
            </a:r>
            <a:r>
              <a:rPr lang="en-US" sz="2600"/>
              <a:t>(</a:t>
            </a:r>
            <a:r>
              <a:rPr i="1" lang="en-US" sz="2600"/>
              <a:t>b</a:t>
            </a:r>
            <a:r>
              <a:rPr lang="en-US" sz="2600"/>
              <a:t> </a:t>
            </a:r>
            <a:r>
              <a:rPr lang="en-US" sz="2600">
                <a:latin typeface="Cambria Math"/>
                <a:ea typeface="Cambria Math"/>
                <a:cs typeface="Cambria Math"/>
                <a:sym typeface="Cambria Math"/>
              </a:rPr>
              <a:t>−</a:t>
            </a:r>
            <a:r>
              <a:rPr lang="en-US" sz="2600"/>
              <a:t> </a:t>
            </a:r>
            <a:r>
              <a:rPr i="1" lang="en-US" sz="2600"/>
              <a:t>c</a:t>
            </a:r>
            <a:r>
              <a:rPr lang="en-US" sz="2600"/>
              <a:t>)  = </a:t>
            </a:r>
            <a:r>
              <a:rPr i="1" lang="en-US" sz="2600"/>
              <a:t>km</a:t>
            </a:r>
            <a:r>
              <a:rPr lang="en-US" sz="2600"/>
              <a:t> +</a:t>
            </a:r>
            <a:r>
              <a:rPr i="1" lang="en-US" sz="2600"/>
              <a:t> lm = </a:t>
            </a:r>
            <a:r>
              <a:rPr lang="en-US" sz="2600"/>
              <a:t>(</a:t>
            </a:r>
            <a:r>
              <a:rPr i="1" lang="en-US" sz="2600"/>
              <a:t>k + l</a:t>
            </a:r>
            <a:r>
              <a:rPr lang="en-US" sz="2600"/>
              <a:t>)</a:t>
            </a:r>
            <a:r>
              <a:rPr i="1" lang="en-US" sz="2600"/>
              <a:t> m.</a:t>
            </a:r>
            <a:endParaRPr sz="2600"/>
          </a:p>
          <a:p>
            <a:pPr indent="-246888" lvl="1" marL="640080" rtl="0" algn="just">
              <a:spcBef>
                <a:spcPts val="403"/>
              </a:spcBef>
              <a:spcAft>
                <a:spcPts val="0"/>
              </a:spcAft>
              <a:buSzPct val="85000"/>
              <a:buNone/>
            </a:pPr>
            <a:r>
              <a:rPr lang="en-US" sz="2600"/>
              <a:t>    Therefore, </a:t>
            </a:r>
            <a:r>
              <a:rPr i="1" lang="en-US" sz="2600"/>
              <a:t>a</a:t>
            </a:r>
            <a:r>
              <a:rPr lang="en-US" sz="2600"/>
              <a:t> </a:t>
            </a:r>
            <a:r>
              <a:rPr lang="en-US" sz="2600">
                <a:latin typeface="Cambria Math"/>
                <a:ea typeface="Cambria Math"/>
                <a:cs typeface="Cambria Math"/>
                <a:sym typeface="Cambria Math"/>
              </a:rPr>
              <a:t>≡</a:t>
            </a:r>
            <a:r>
              <a:rPr lang="en-US" sz="2600"/>
              <a:t> </a:t>
            </a:r>
            <a:r>
              <a:rPr i="1" lang="en-US" sz="2600"/>
              <a:t>c</a:t>
            </a:r>
            <a:r>
              <a:rPr lang="en-US" sz="2600"/>
              <a:t> (mod </a:t>
            </a:r>
            <a:r>
              <a:rPr i="1" lang="en-US" sz="2600"/>
              <a:t>m</a:t>
            </a:r>
            <a:r>
              <a:rPr lang="en-US" sz="2600"/>
              <a:t>).</a:t>
            </a:r>
            <a:endParaRPr/>
          </a:p>
          <a:p>
            <a:pPr indent="-274320" lvl="0" marL="274320" rtl="0" algn="l">
              <a:spcBef>
                <a:spcPts val="403"/>
              </a:spcBef>
              <a:spcAft>
                <a:spcPts val="0"/>
              </a:spcAft>
              <a:buSzPct val="95000"/>
              <a:buNone/>
            </a:pPr>
            <a:r>
              <a:t/>
            </a:r>
            <a:endParaRPr/>
          </a:p>
          <a:p>
            <a:pPr indent="-274320" lvl="0" marL="274320" rtl="0" algn="l">
              <a:spcBef>
                <a:spcPts val="403"/>
              </a:spcBef>
              <a:spcAft>
                <a:spcPts val="0"/>
              </a:spcAft>
              <a:buSzPct val="95000"/>
              <a:buNone/>
            </a:pPr>
            <a:r>
              <a:t/>
            </a:r>
            <a:endParaRPr/>
          </a:p>
          <a:p>
            <a:pPr indent="-274320" lvl="0" marL="274320" rtl="0" algn="l">
              <a:spcBef>
                <a:spcPts val="403"/>
              </a:spcBef>
              <a:spcAft>
                <a:spcPts val="0"/>
              </a:spcAft>
              <a:buSzPct val="95000"/>
              <a:buNone/>
            </a:pPr>
            <a:r>
              <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2" name="Shape 3012"/>
        <p:cNvGrpSpPr/>
        <p:nvPr/>
      </p:nvGrpSpPr>
      <p:grpSpPr>
        <a:xfrm>
          <a:off x="0" y="0"/>
          <a:ext cx="0" cy="0"/>
          <a:chOff x="0" y="0"/>
          <a:chExt cx="0" cy="0"/>
        </a:xfrm>
      </p:grpSpPr>
      <p:sp>
        <p:nvSpPr>
          <p:cNvPr id="3013" name="Google Shape;3013;p361"/>
          <p:cNvSpPr txBox="1"/>
          <p:nvPr>
            <p:ph type="title"/>
          </p:nvPr>
        </p:nvSpPr>
        <p:spPr>
          <a:xfrm>
            <a:off x="457200" y="704088"/>
            <a:ext cx="8229600" cy="5913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Divides</a:t>
            </a:r>
            <a:endParaRPr/>
          </a:p>
        </p:txBody>
      </p:sp>
      <p:sp>
        <p:nvSpPr>
          <p:cNvPr id="3014" name="Google Shape;3014;p361"/>
          <p:cNvSpPr txBox="1"/>
          <p:nvPr>
            <p:ph idx="1" type="body"/>
          </p:nvPr>
        </p:nvSpPr>
        <p:spPr>
          <a:xfrm>
            <a:off x="457200" y="1447800"/>
            <a:ext cx="8229600" cy="4876800"/>
          </a:xfrm>
          <a:prstGeom prst="rect">
            <a:avLst/>
          </a:prstGeom>
          <a:noFill/>
          <a:ln>
            <a:noFill/>
          </a:ln>
        </p:spPr>
        <p:txBody>
          <a:bodyPr anchorCtr="0" anchor="t" bIns="45700" lIns="91425" spcFirstLastPara="1" rIns="91425" wrap="square" tIns="45700">
            <a:normAutofit fontScale="77500" lnSpcReduction="20000"/>
          </a:bodyPr>
          <a:lstStyle/>
          <a:p>
            <a:pPr indent="-274320" lvl="0" marL="274320" rtl="0" algn="l">
              <a:spcBef>
                <a:spcPts val="0"/>
              </a:spcBef>
              <a:spcAft>
                <a:spcPts val="0"/>
              </a:spcAft>
              <a:buSzPct val="95000"/>
              <a:buNone/>
            </a:pPr>
            <a:r>
              <a:rPr b="1" lang="en-US" sz="3100"/>
              <a:t>   Example</a:t>
            </a:r>
            <a:r>
              <a:rPr lang="en-US" sz="3100"/>
              <a:t>:  Show that the “divides” relation on the set of positive integers is not an equivalence relation.</a:t>
            </a:r>
            <a:endParaRPr/>
          </a:p>
          <a:p>
            <a:pPr indent="-274320" lvl="0" marL="274320" rtl="0" algn="l">
              <a:spcBef>
                <a:spcPts val="480"/>
              </a:spcBef>
              <a:spcAft>
                <a:spcPts val="0"/>
              </a:spcAft>
              <a:buSzPct val="95000"/>
              <a:buNone/>
            </a:pPr>
            <a:r>
              <a:rPr lang="en-US" sz="3100"/>
              <a:t>   </a:t>
            </a:r>
            <a:r>
              <a:rPr b="1" lang="en-US" sz="3100"/>
              <a:t>Solution</a:t>
            </a:r>
            <a:r>
              <a:rPr lang="en-US" sz="3100"/>
              <a:t>: The properties of reflexivity, and transitivity do hold, but there relation is not transitive. Hence, “divides” is not an equivalence relation.</a:t>
            </a:r>
            <a:endParaRPr/>
          </a:p>
          <a:p>
            <a:pPr indent="-246915" lvl="1" marL="640080" rtl="0" algn="l">
              <a:spcBef>
                <a:spcPts val="480"/>
              </a:spcBef>
              <a:spcAft>
                <a:spcPts val="0"/>
              </a:spcAft>
              <a:buSzPct val="85000"/>
              <a:buChar char="⚫"/>
            </a:pPr>
            <a:r>
              <a:rPr i="1" lang="en-US" sz="3100"/>
              <a:t>Reflexivity</a:t>
            </a:r>
            <a:r>
              <a:rPr lang="en-US" sz="3100"/>
              <a:t>:  </a:t>
            </a:r>
            <a:r>
              <a:rPr i="1" lang="en-US" sz="3100"/>
              <a:t>a</a:t>
            </a:r>
            <a:r>
              <a:rPr lang="en-US" sz="3100"/>
              <a:t> </a:t>
            </a:r>
            <a:r>
              <a:rPr lang="en-US" sz="3100">
                <a:latin typeface="Cambria Math"/>
                <a:ea typeface="Cambria Math"/>
                <a:cs typeface="Cambria Math"/>
                <a:sym typeface="Cambria Math"/>
              </a:rPr>
              <a:t>∣ </a:t>
            </a:r>
            <a:r>
              <a:rPr i="1" lang="en-US" sz="3100"/>
              <a:t>a</a:t>
            </a:r>
            <a:r>
              <a:rPr lang="en-US" sz="3100">
                <a:latin typeface="Cambria Math"/>
                <a:ea typeface="Cambria Math"/>
                <a:cs typeface="Cambria Math"/>
                <a:sym typeface="Cambria Math"/>
              </a:rPr>
              <a:t> for all </a:t>
            </a:r>
            <a:r>
              <a:rPr i="1" lang="en-US" sz="3100"/>
              <a:t>a</a:t>
            </a:r>
            <a:r>
              <a:rPr lang="en-US" sz="3100">
                <a:latin typeface="Cambria Math"/>
                <a:ea typeface="Cambria Math"/>
                <a:cs typeface="Cambria Math"/>
                <a:sym typeface="Cambria Math"/>
              </a:rPr>
              <a:t>. </a:t>
            </a:r>
            <a:endParaRPr sz="3100"/>
          </a:p>
          <a:p>
            <a:pPr indent="-246915" lvl="1" marL="640080" rtl="0" algn="l">
              <a:spcBef>
                <a:spcPts val="480"/>
              </a:spcBef>
              <a:spcAft>
                <a:spcPts val="0"/>
              </a:spcAft>
              <a:buSzPct val="85000"/>
              <a:buChar char="⚫"/>
            </a:pPr>
            <a:r>
              <a:rPr i="1" lang="en-US" sz="3100"/>
              <a:t>Not Symmetric</a:t>
            </a:r>
            <a:r>
              <a:rPr lang="en-US" sz="3100"/>
              <a:t>: For example, </a:t>
            </a:r>
            <a:r>
              <a:rPr lang="en-US" sz="3100">
                <a:latin typeface="Cambria Math"/>
                <a:ea typeface="Cambria Math"/>
                <a:cs typeface="Cambria Math"/>
                <a:sym typeface="Cambria Math"/>
              </a:rPr>
              <a:t>2</a:t>
            </a:r>
            <a:r>
              <a:rPr lang="en-US" sz="3100"/>
              <a:t> </a:t>
            </a:r>
            <a:r>
              <a:rPr lang="en-US" sz="3100">
                <a:latin typeface="Cambria Math"/>
                <a:ea typeface="Cambria Math"/>
                <a:cs typeface="Cambria Math"/>
                <a:sym typeface="Cambria Math"/>
              </a:rPr>
              <a:t>∣</a:t>
            </a:r>
            <a:r>
              <a:rPr lang="en-US" sz="3100"/>
              <a:t> </a:t>
            </a:r>
            <a:r>
              <a:rPr lang="en-US" sz="3100">
                <a:latin typeface="Cambria Math"/>
                <a:ea typeface="Cambria Math"/>
                <a:cs typeface="Cambria Math"/>
                <a:sym typeface="Cambria Math"/>
              </a:rPr>
              <a:t>4</a:t>
            </a:r>
            <a:r>
              <a:rPr lang="en-US" sz="3100"/>
              <a:t>, but </a:t>
            </a:r>
            <a:r>
              <a:rPr lang="en-US" sz="3100">
                <a:latin typeface="Cambria Math"/>
                <a:ea typeface="Cambria Math"/>
                <a:cs typeface="Cambria Math"/>
                <a:sym typeface="Cambria Math"/>
              </a:rPr>
              <a:t>4</a:t>
            </a:r>
            <a:r>
              <a:rPr lang="en-US" sz="3100"/>
              <a:t> </a:t>
            </a:r>
            <a:r>
              <a:rPr lang="en-US" sz="3100">
                <a:latin typeface="Cambria Math"/>
                <a:ea typeface="Cambria Math"/>
                <a:cs typeface="Cambria Math"/>
                <a:sym typeface="Cambria Math"/>
              </a:rPr>
              <a:t>∤ 2. </a:t>
            </a:r>
            <a:r>
              <a:rPr lang="en-US" sz="3100"/>
              <a:t>Hence, the relation is not symmetric. </a:t>
            </a:r>
            <a:endParaRPr sz="3100"/>
          </a:p>
          <a:p>
            <a:pPr indent="-246915" lvl="1" marL="640080" rtl="0" algn="l">
              <a:spcBef>
                <a:spcPts val="480"/>
              </a:spcBef>
              <a:spcAft>
                <a:spcPts val="0"/>
              </a:spcAft>
              <a:buSzPct val="85000"/>
              <a:buChar char="⚫"/>
            </a:pPr>
            <a:r>
              <a:rPr i="1" lang="en-US" sz="3100"/>
              <a:t>Transitivity</a:t>
            </a:r>
            <a:r>
              <a:rPr lang="en-US" sz="3100"/>
              <a:t>:  Suppose that </a:t>
            </a:r>
            <a:r>
              <a:rPr i="1" lang="en-US" sz="3100"/>
              <a:t>a</a:t>
            </a:r>
            <a:r>
              <a:rPr lang="en-US" sz="3100"/>
              <a:t> divides </a:t>
            </a:r>
            <a:r>
              <a:rPr i="1" lang="en-US" sz="3100"/>
              <a:t>b</a:t>
            </a:r>
            <a:r>
              <a:rPr lang="en-US" sz="3100"/>
              <a:t> and </a:t>
            </a:r>
            <a:r>
              <a:rPr i="1" lang="en-US" sz="3100"/>
              <a:t>b</a:t>
            </a:r>
            <a:r>
              <a:rPr lang="en-US" sz="3100"/>
              <a:t> divides </a:t>
            </a:r>
            <a:r>
              <a:rPr i="1" lang="en-US" sz="3100"/>
              <a:t>c</a:t>
            </a:r>
            <a:r>
              <a:rPr lang="en-US" sz="3100"/>
              <a:t>. Then there are positive integers </a:t>
            </a:r>
            <a:r>
              <a:rPr i="1" lang="en-US" sz="3100"/>
              <a:t>k</a:t>
            </a:r>
            <a:r>
              <a:rPr lang="en-US" sz="3100"/>
              <a:t> and </a:t>
            </a:r>
            <a:r>
              <a:rPr i="1" lang="en-US" sz="3100"/>
              <a:t>l </a:t>
            </a:r>
            <a:r>
              <a:rPr lang="en-US" sz="3100"/>
              <a:t>such that </a:t>
            </a:r>
            <a:r>
              <a:rPr i="1" lang="en-US" sz="3100"/>
              <a:t>b</a:t>
            </a:r>
            <a:r>
              <a:rPr lang="en-US" sz="3100"/>
              <a:t> = </a:t>
            </a:r>
            <a:r>
              <a:rPr i="1" lang="en-US" sz="3100"/>
              <a:t>ak</a:t>
            </a:r>
            <a:r>
              <a:rPr lang="en-US" sz="3100"/>
              <a:t> and </a:t>
            </a:r>
            <a:r>
              <a:rPr i="1" lang="en-US" sz="3100"/>
              <a:t>c</a:t>
            </a:r>
            <a:r>
              <a:rPr lang="en-US" sz="3100"/>
              <a:t> = </a:t>
            </a:r>
            <a:r>
              <a:rPr i="1" lang="en-US" sz="3100"/>
              <a:t>bl</a:t>
            </a:r>
            <a:r>
              <a:rPr lang="en-US" sz="3100"/>
              <a:t>. Hence, </a:t>
            </a:r>
            <a:r>
              <a:rPr i="1" lang="en-US" sz="3100"/>
              <a:t>c</a:t>
            </a:r>
            <a:r>
              <a:rPr lang="en-US" sz="3100"/>
              <a:t> = </a:t>
            </a:r>
            <a:r>
              <a:rPr i="1" lang="en-US" sz="3100"/>
              <a:t>a</a:t>
            </a:r>
            <a:r>
              <a:rPr lang="en-US" sz="3100"/>
              <a:t>(</a:t>
            </a:r>
            <a:r>
              <a:rPr i="1" lang="en-US" sz="3100"/>
              <a:t>kl</a:t>
            </a:r>
            <a:r>
              <a:rPr lang="en-US" sz="3100"/>
              <a:t>), so </a:t>
            </a:r>
            <a:r>
              <a:rPr i="1" lang="en-US" sz="3100"/>
              <a:t>a</a:t>
            </a:r>
            <a:r>
              <a:rPr lang="en-US" sz="3100"/>
              <a:t> divides </a:t>
            </a:r>
            <a:r>
              <a:rPr i="1" lang="en-US" sz="3100"/>
              <a:t>c</a:t>
            </a:r>
            <a:r>
              <a:rPr lang="en-US" sz="3100"/>
              <a:t>. Therefore, the relation is transitive.</a:t>
            </a:r>
            <a:r>
              <a:rPr lang="en-US"/>
              <a:t> </a:t>
            </a:r>
            <a:endParaRPr/>
          </a:p>
          <a:p>
            <a:pPr indent="-274320" lvl="0" marL="274320" rtl="0" algn="l">
              <a:spcBef>
                <a:spcPts val="403"/>
              </a:spcBef>
              <a:spcAft>
                <a:spcPts val="0"/>
              </a:spcAft>
              <a:buSzPct val="95000"/>
              <a:buNone/>
            </a:pPr>
            <a:r>
              <a:t/>
            </a:r>
            <a:endParaRPr/>
          </a:p>
          <a:p>
            <a:pPr indent="-274320" lvl="0" marL="274320" rtl="0" algn="l">
              <a:spcBef>
                <a:spcPts val="403"/>
              </a:spcBef>
              <a:spcAft>
                <a:spcPts val="0"/>
              </a:spcAft>
              <a:buSzPct val="95000"/>
              <a:buNone/>
            </a:pPr>
            <a:r>
              <a:t/>
            </a:r>
            <a:endParaRPr/>
          </a:p>
          <a:p>
            <a:pPr indent="-274320" lvl="0" marL="274320" rtl="0" algn="l">
              <a:spcBef>
                <a:spcPts val="403"/>
              </a:spcBef>
              <a:spcAft>
                <a:spcPts val="0"/>
              </a:spcAft>
              <a:buSzPct val="95000"/>
              <a:buNone/>
            </a:pPr>
            <a:r>
              <a:rPr lang="en-US"/>
              <a:t>         </a:t>
            </a:r>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8" name="Shape 3018"/>
        <p:cNvGrpSpPr/>
        <p:nvPr/>
      </p:nvGrpSpPr>
      <p:grpSpPr>
        <a:xfrm>
          <a:off x="0" y="0"/>
          <a:ext cx="0" cy="0"/>
          <a:chOff x="0" y="0"/>
          <a:chExt cx="0" cy="0"/>
        </a:xfrm>
      </p:grpSpPr>
      <p:sp>
        <p:nvSpPr>
          <p:cNvPr id="3019" name="Google Shape;3019;p362"/>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rtl="0" algn="r">
              <a:spcBef>
                <a:spcPts val="0"/>
              </a:spcBef>
              <a:spcAft>
                <a:spcPts val="0"/>
              </a:spcAft>
              <a:buClr>
                <a:srgbClr val="4CE0EA"/>
              </a:buClr>
              <a:buSzPts val="5600"/>
              <a:buFont typeface="Calibri"/>
              <a:buNone/>
            </a:pPr>
            <a:r>
              <a:rPr lang="en-US"/>
              <a:t>Partial Orderings</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3" name="Shape 3023"/>
        <p:cNvGrpSpPr/>
        <p:nvPr/>
      </p:nvGrpSpPr>
      <p:grpSpPr>
        <a:xfrm>
          <a:off x="0" y="0"/>
          <a:ext cx="0" cy="0"/>
          <a:chOff x="0" y="0"/>
          <a:chExt cx="0" cy="0"/>
        </a:xfrm>
      </p:grpSpPr>
      <p:sp>
        <p:nvSpPr>
          <p:cNvPr id="3024" name="Google Shape;3024;p36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Partial Orderings</a:t>
            </a:r>
            <a:endParaRPr/>
          </a:p>
        </p:txBody>
      </p:sp>
      <p:sp>
        <p:nvSpPr>
          <p:cNvPr id="3025" name="Google Shape;3025;p36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Definition </a:t>
            </a:r>
            <a:r>
              <a:rPr b="1" lang="en-US">
                <a:latin typeface="Cambria Math"/>
                <a:ea typeface="Cambria Math"/>
                <a:cs typeface="Cambria Math"/>
                <a:sym typeface="Cambria Math"/>
              </a:rPr>
              <a:t>1</a:t>
            </a:r>
            <a:r>
              <a:rPr lang="en-US"/>
              <a:t>: A relation </a:t>
            </a:r>
            <a:r>
              <a:rPr i="1" lang="en-US"/>
              <a:t>R</a:t>
            </a:r>
            <a:r>
              <a:rPr lang="en-US"/>
              <a:t> on a set S is called a </a:t>
            </a:r>
            <a:r>
              <a:rPr i="1" lang="en-US"/>
              <a:t>partial ordering,</a:t>
            </a:r>
            <a:r>
              <a:rPr lang="en-US"/>
              <a:t> or </a:t>
            </a:r>
            <a:r>
              <a:rPr i="1" lang="en-US"/>
              <a:t>partial order, </a:t>
            </a:r>
            <a:r>
              <a:rPr lang="en-US"/>
              <a:t>if it is reflexive, antisymmetric, and transitive. </a:t>
            </a:r>
            <a:endParaRPr/>
          </a:p>
          <a:p>
            <a:pPr indent="-274320" lvl="0" marL="274320" rtl="0" algn="l">
              <a:spcBef>
                <a:spcPts val="520"/>
              </a:spcBef>
              <a:spcAft>
                <a:spcPts val="0"/>
              </a:spcAft>
              <a:buSzPts val="2470"/>
              <a:buNone/>
            </a:pPr>
            <a:r>
              <a:rPr lang="en-US"/>
              <a:t>	A set together with a partial ordering </a:t>
            </a:r>
            <a:r>
              <a:rPr i="1" lang="en-US"/>
              <a:t>R</a:t>
            </a:r>
            <a:r>
              <a:rPr lang="en-US"/>
              <a:t> is called a </a:t>
            </a:r>
            <a:r>
              <a:rPr i="1" lang="en-US"/>
              <a:t>partially ordered set</a:t>
            </a:r>
            <a:r>
              <a:rPr lang="en-US"/>
              <a:t>, or </a:t>
            </a:r>
            <a:r>
              <a:rPr i="1" lang="en-US"/>
              <a:t>poset</a:t>
            </a:r>
            <a:r>
              <a:rPr lang="en-US"/>
              <a:t>, and is denoted by (</a:t>
            </a:r>
            <a:r>
              <a:rPr i="1" lang="en-US"/>
              <a:t>S</a:t>
            </a:r>
            <a:r>
              <a:rPr lang="en-US"/>
              <a:t>, </a:t>
            </a:r>
            <a:r>
              <a:rPr i="1" lang="en-US"/>
              <a:t>R</a:t>
            </a:r>
            <a:r>
              <a:rPr lang="en-US"/>
              <a:t>). Members of </a:t>
            </a:r>
            <a:r>
              <a:rPr i="1" lang="en-US"/>
              <a:t>S</a:t>
            </a:r>
            <a:r>
              <a:rPr lang="en-US"/>
              <a:t> are called </a:t>
            </a:r>
            <a:r>
              <a:rPr i="1" lang="en-US"/>
              <a:t>elements </a:t>
            </a:r>
            <a:r>
              <a:rPr lang="en-US"/>
              <a:t>of the poset. </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9" name="Shape 3029"/>
        <p:cNvGrpSpPr/>
        <p:nvPr/>
      </p:nvGrpSpPr>
      <p:grpSpPr>
        <a:xfrm>
          <a:off x="0" y="0"/>
          <a:ext cx="0" cy="0"/>
          <a:chOff x="0" y="0"/>
          <a:chExt cx="0" cy="0"/>
        </a:xfrm>
      </p:grpSpPr>
      <p:sp>
        <p:nvSpPr>
          <p:cNvPr id="3030" name="Google Shape;3030;p36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Partial Orderings (</a:t>
            </a:r>
            <a:r>
              <a:rPr i="1" lang="en-US"/>
              <a:t>continued</a:t>
            </a:r>
            <a:r>
              <a:rPr lang="en-US"/>
              <a:t>)</a:t>
            </a:r>
            <a:endParaRPr/>
          </a:p>
        </p:txBody>
      </p:sp>
      <p:sp>
        <p:nvSpPr>
          <p:cNvPr id="3031" name="Google Shape;3031;p36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1</a:t>
            </a:r>
            <a:r>
              <a:rPr lang="en-US"/>
              <a:t>: Show that the “greater than or equal” relation (</a:t>
            </a:r>
            <a:r>
              <a:rPr lang="en-US">
                <a:latin typeface="Cambria Math"/>
                <a:ea typeface="Cambria Math"/>
                <a:cs typeface="Cambria Math"/>
                <a:sym typeface="Cambria Math"/>
              </a:rPr>
              <a:t>≥</a:t>
            </a:r>
            <a:r>
              <a:rPr lang="en-US"/>
              <a:t>) is a partial ordering on the set of integers.</a:t>
            </a:r>
            <a:endParaRPr/>
          </a:p>
          <a:p>
            <a:pPr indent="-246888" lvl="1" marL="640080" rtl="0" algn="l">
              <a:spcBef>
                <a:spcPts val="480"/>
              </a:spcBef>
              <a:spcAft>
                <a:spcPts val="0"/>
              </a:spcAft>
              <a:buSzPts val="2040"/>
              <a:buChar char="⚫"/>
            </a:pPr>
            <a:r>
              <a:rPr i="1" lang="en-US"/>
              <a:t>Reflexivity</a:t>
            </a:r>
            <a:r>
              <a:rPr lang="en-US"/>
              <a:t>:  </a:t>
            </a:r>
            <a:r>
              <a:rPr i="1" lang="en-US"/>
              <a:t>a</a:t>
            </a:r>
            <a:r>
              <a:rPr lang="en-US"/>
              <a:t> </a:t>
            </a:r>
            <a:r>
              <a:rPr lang="en-US">
                <a:latin typeface="Cambria Math"/>
                <a:ea typeface="Cambria Math"/>
                <a:cs typeface="Cambria Math"/>
                <a:sym typeface="Cambria Math"/>
              </a:rPr>
              <a:t>≥</a:t>
            </a:r>
            <a:r>
              <a:rPr lang="en-US"/>
              <a:t> </a:t>
            </a:r>
            <a:r>
              <a:rPr i="1" lang="en-US"/>
              <a:t>a</a:t>
            </a:r>
            <a:r>
              <a:rPr lang="en-US"/>
              <a:t> for every integer </a:t>
            </a:r>
            <a:r>
              <a:rPr i="1" lang="en-US"/>
              <a:t>a</a:t>
            </a:r>
            <a:r>
              <a:rPr lang="en-US"/>
              <a:t>.</a:t>
            </a:r>
            <a:endParaRPr/>
          </a:p>
          <a:p>
            <a:pPr indent="-246888" lvl="1" marL="640080" rtl="0" algn="l">
              <a:spcBef>
                <a:spcPts val="480"/>
              </a:spcBef>
              <a:spcAft>
                <a:spcPts val="0"/>
              </a:spcAft>
              <a:buSzPts val="2040"/>
              <a:buChar char="⚫"/>
            </a:pPr>
            <a:r>
              <a:rPr i="1" lang="en-US"/>
              <a:t>Antisymmetry</a:t>
            </a:r>
            <a:r>
              <a:rPr lang="en-US"/>
              <a:t>: If </a:t>
            </a:r>
            <a:r>
              <a:rPr i="1" lang="en-US"/>
              <a:t>a</a:t>
            </a:r>
            <a:r>
              <a:rPr lang="en-US"/>
              <a:t> </a:t>
            </a:r>
            <a:r>
              <a:rPr lang="en-US">
                <a:latin typeface="Cambria Math"/>
                <a:ea typeface="Cambria Math"/>
                <a:cs typeface="Cambria Math"/>
                <a:sym typeface="Cambria Math"/>
              </a:rPr>
              <a:t>≥</a:t>
            </a:r>
            <a:r>
              <a:rPr lang="en-US"/>
              <a:t> </a:t>
            </a:r>
            <a:r>
              <a:rPr i="1" lang="en-US"/>
              <a:t>b</a:t>
            </a:r>
            <a:r>
              <a:rPr lang="en-US"/>
              <a:t> and </a:t>
            </a:r>
            <a:r>
              <a:rPr i="1" lang="en-US"/>
              <a:t>b</a:t>
            </a:r>
            <a:r>
              <a:rPr lang="en-US"/>
              <a:t> </a:t>
            </a:r>
            <a:r>
              <a:rPr lang="en-US">
                <a:latin typeface="Cambria Math"/>
                <a:ea typeface="Cambria Math"/>
                <a:cs typeface="Cambria Math"/>
                <a:sym typeface="Cambria Math"/>
              </a:rPr>
              <a:t>≥</a:t>
            </a:r>
            <a:r>
              <a:rPr lang="en-US"/>
              <a:t> </a:t>
            </a:r>
            <a:r>
              <a:rPr i="1" lang="en-US"/>
              <a:t>a</a:t>
            </a:r>
            <a:r>
              <a:rPr lang="en-US"/>
              <a:t> , then </a:t>
            </a:r>
            <a:r>
              <a:rPr i="1" lang="en-US"/>
              <a:t>a</a:t>
            </a:r>
            <a:r>
              <a:rPr lang="en-US"/>
              <a:t> = </a:t>
            </a:r>
            <a:r>
              <a:rPr i="1" lang="en-US"/>
              <a:t>b.</a:t>
            </a:r>
            <a:endParaRPr/>
          </a:p>
          <a:p>
            <a:pPr indent="-246888" lvl="1" marL="640080" rtl="0" algn="l">
              <a:spcBef>
                <a:spcPts val="480"/>
              </a:spcBef>
              <a:spcAft>
                <a:spcPts val="0"/>
              </a:spcAft>
              <a:buSzPts val="2040"/>
              <a:buChar char="⚫"/>
            </a:pPr>
            <a:r>
              <a:rPr i="1" lang="en-US"/>
              <a:t>Transitivity</a:t>
            </a:r>
            <a:r>
              <a:rPr lang="en-US"/>
              <a:t>: If </a:t>
            </a:r>
            <a:r>
              <a:rPr i="1" lang="en-US"/>
              <a:t>a</a:t>
            </a:r>
            <a:r>
              <a:rPr lang="en-US"/>
              <a:t> </a:t>
            </a:r>
            <a:r>
              <a:rPr lang="en-US">
                <a:latin typeface="Cambria Math"/>
                <a:ea typeface="Cambria Math"/>
                <a:cs typeface="Cambria Math"/>
                <a:sym typeface="Cambria Math"/>
              </a:rPr>
              <a:t>≥</a:t>
            </a:r>
            <a:r>
              <a:rPr lang="en-US"/>
              <a:t> </a:t>
            </a:r>
            <a:r>
              <a:rPr i="1" lang="en-US"/>
              <a:t>b</a:t>
            </a:r>
            <a:r>
              <a:rPr lang="en-US"/>
              <a:t> and </a:t>
            </a:r>
            <a:r>
              <a:rPr i="1" lang="en-US"/>
              <a:t>b</a:t>
            </a:r>
            <a:r>
              <a:rPr lang="en-US"/>
              <a:t> </a:t>
            </a:r>
            <a:r>
              <a:rPr lang="en-US">
                <a:latin typeface="Cambria Math"/>
                <a:ea typeface="Cambria Math"/>
                <a:cs typeface="Cambria Math"/>
                <a:sym typeface="Cambria Math"/>
              </a:rPr>
              <a:t>≥</a:t>
            </a:r>
            <a:r>
              <a:rPr lang="en-US"/>
              <a:t> </a:t>
            </a:r>
            <a:r>
              <a:rPr i="1" lang="en-US"/>
              <a:t>c</a:t>
            </a:r>
            <a:r>
              <a:rPr lang="en-US"/>
              <a:t> , then </a:t>
            </a:r>
            <a:r>
              <a:rPr i="1" lang="en-US"/>
              <a:t>a</a:t>
            </a:r>
            <a:r>
              <a:rPr lang="en-US"/>
              <a:t> </a:t>
            </a:r>
            <a:r>
              <a:rPr lang="en-US">
                <a:latin typeface="Cambria Math"/>
                <a:ea typeface="Cambria Math"/>
                <a:cs typeface="Cambria Math"/>
                <a:sym typeface="Cambria Math"/>
              </a:rPr>
              <a:t>≥</a:t>
            </a:r>
            <a:r>
              <a:rPr lang="en-US"/>
              <a:t> </a:t>
            </a:r>
            <a:r>
              <a:rPr i="1" lang="en-US"/>
              <a:t>c.</a:t>
            </a:r>
            <a:endParaRPr/>
          </a:p>
          <a:p>
            <a:pPr indent="-117348" lvl="1" marL="640080" rtl="0" algn="l">
              <a:spcBef>
                <a:spcPts val="480"/>
              </a:spcBef>
              <a:spcAft>
                <a:spcPts val="0"/>
              </a:spcAft>
              <a:buSzPts val="2040"/>
              <a:buNone/>
            </a:pPr>
            <a:r>
              <a:t/>
            </a:r>
            <a:endParaRPr i="1"/>
          </a:p>
          <a:p>
            <a:pPr indent="-246888" lvl="1" marL="640080" rtl="0" algn="l">
              <a:spcBef>
                <a:spcPts val="480"/>
              </a:spcBef>
              <a:spcAft>
                <a:spcPts val="0"/>
              </a:spcAft>
              <a:buSzPts val="2040"/>
              <a:buNone/>
            </a:pPr>
            <a:r>
              <a:t/>
            </a:r>
            <a:endParaRPr/>
          </a:p>
        </p:txBody>
      </p:sp>
      <p:sp>
        <p:nvSpPr>
          <p:cNvPr id="3032" name="Google Shape;3032;p364"/>
          <p:cNvSpPr txBox="1"/>
          <p:nvPr/>
        </p:nvSpPr>
        <p:spPr>
          <a:xfrm>
            <a:off x="990600" y="4648200"/>
            <a:ext cx="6629400" cy="64633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These properties all follow from the order axioms for the integers. (</a:t>
            </a:r>
            <a:r>
              <a:rPr i="1" lang="en-US" sz="1800">
                <a:solidFill>
                  <a:schemeClr val="dk1"/>
                </a:solidFill>
                <a:latin typeface="Arial"/>
                <a:ea typeface="Arial"/>
                <a:cs typeface="Arial"/>
                <a:sym typeface="Arial"/>
              </a:rPr>
              <a:t>See Appendix </a:t>
            </a:r>
            <a:r>
              <a:rPr lang="en-US" sz="1800">
                <a:solidFill>
                  <a:schemeClr val="dk1"/>
                </a:solidFill>
                <a:latin typeface="Cambria Math"/>
                <a:ea typeface="Cambria Math"/>
                <a:cs typeface="Cambria Math"/>
                <a:sym typeface="Cambria Math"/>
              </a:rPr>
              <a:t>1</a:t>
            </a:r>
            <a:r>
              <a:rPr lang="en-US" sz="1800">
                <a:solidFill>
                  <a:schemeClr val="dk1"/>
                </a:solidFill>
                <a:latin typeface="Arial"/>
                <a:ea typeface="Arial"/>
                <a:cs typeface="Arial"/>
                <a:sym typeface="Arial"/>
              </a:rPr>
              <a:t>).</a:t>
            </a:r>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p36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Partial Orderings (</a:t>
            </a:r>
            <a:r>
              <a:rPr i="1" lang="en-US"/>
              <a:t>continued</a:t>
            </a:r>
            <a:r>
              <a:rPr lang="en-US"/>
              <a:t>)</a:t>
            </a:r>
            <a:endParaRPr/>
          </a:p>
        </p:txBody>
      </p:sp>
      <p:sp>
        <p:nvSpPr>
          <p:cNvPr id="3038" name="Google Shape;3038;p365"/>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lnSpcReduction="10000"/>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2</a:t>
            </a:r>
            <a:r>
              <a:rPr lang="en-US"/>
              <a:t>: Show that the divisibility relation (</a:t>
            </a:r>
            <a:r>
              <a:rPr lang="en-US">
                <a:latin typeface="Cambria Math"/>
                <a:ea typeface="Cambria Math"/>
                <a:cs typeface="Cambria Math"/>
                <a:sym typeface="Cambria Math"/>
              </a:rPr>
              <a:t>∣</a:t>
            </a:r>
            <a:r>
              <a:rPr lang="en-US"/>
              <a:t>) is a partial ordering on the set of integers.</a:t>
            </a:r>
            <a:endParaRPr/>
          </a:p>
          <a:p>
            <a:pPr indent="-246888" lvl="1" marL="640080" rtl="0" algn="l">
              <a:spcBef>
                <a:spcPts val="480"/>
              </a:spcBef>
              <a:spcAft>
                <a:spcPts val="0"/>
              </a:spcAft>
              <a:buSzPts val="2040"/>
              <a:buChar char="⚫"/>
            </a:pPr>
            <a:r>
              <a:rPr i="1" lang="en-US"/>
              <a:t>Reflexivity</a:t>
            </a:r>
            <a:r>
              <a:rPr lang="en-US"/>
              <a:t>: </a:t>
            </a:r>
            <a:r>
              <a:rPr i="1" lang="en-US"/>
              <a:t>a</a:t>
            </a:r>
            <a:r>
              <a:rPr lang="en-US"/>
              <a:t> </a:t>
            </a:r>
            <a:r>
              <a:rPr lang="en-US">
                <a:latin typeface="Cambria Math"/>
                <a:ea typeface="Cambria Math"/>
                <a:cs typeface="Cambria Math"/>
                <a:sym typeface="Cambria Math"/>
              </a:rPr>
              <a:t>∣ </a:t>
            </a:r>
            <a:r>
              <a:rPr i="1" lang="en-US"/>
              <a:t>a</a:t>
            </a:r>
            <a:r>
              <a:rPr lang="en-US">
                <a:latin typeface="Cambria Math"/>
                <a:ea typeface="Cambria Math"/>
                <a:cs typeface="Cambria Math"/>
                <a:sym typeface="Cambria Math"/>
              </a:rPr>
              <a:t> for all integers </a:t>
            </a:r>
            <a:r>
              <a:rPr i="1" lang="en-US"/>
              <a:t>a</a:t>
            </a:r>
            <a:r>
              <a:rPr lang="en-US">
                <a:latin typeface="Cambria Math"/>
                <a:ea typeface="Cambria Math"/>
                <a:cs typeface="Cambria Math"/>
                <a:sym typeface="Cambria Math"/>
              </a:rPr>
              <a:t>. (</a:t>
            </a:r>
            <a:r>
              <a:rPr i="1" lang="en-US"/>
              <a:t>see Example </a:t>
            </a:r>
            <a:r>
              <a:rPr lang="en-US">
                <a:latin typeface="Cambria Math"/>
                <a:ea typeface="Cambria Math"/>
                <a:cs typeface="Cambria Math"/>
                <a:sym typeface="Cambria Math"/>
              </a:rPr>
              <a:t>9</a:t>
            </a:r>
            <a:r>
              <a:rPr i="1" lang="en-US"/>
              <a:t> in Section </a:t>
            </a:r>
            <a:r>
              <a:rPr lang="en-US">
                <a:latin typeface="Cambria Math"/>
                <a:ea typeface="Cambria Math"/>
                <a:cs typeface="Cambria Math"/>
                <a:sym typeface="Cambria Math"/>
              </a:rPr>
              <a:t>9.1) </a:t>
            </a:r>
            <a:endParaRPr/>
          </a:p>
          <a:p>
            <a:pPr indent="-246888" lvl="1" marL="640080" rtl="0" algn="l">
              <a:spcBef>
                <a:spcPts val="480"/>
              </a:spcBef>
              <a:spcAft>
                <a:spcPts val="0"/>
              </a:spcAft>
              <a:buSzPts val="2040"/>
              <a:buChar char="⚫"/>
            </a:pPr>
            <a:r>
              <a:rPr i="1" lang="en-US"/>
              <a:t>Antisymmetry</a:t>
            </a:r>
            <a:r>
              <a:rPr lang="en-US"/>
              <a:t>: If </a:t>
            </a:r>
            <a:r>
              <a:rPr i="1" lang="en-US"/>
              <a:t>a</a:t>
            </a:r>
            <a:r>
              <a:rPr lang="en-US"/>
              <a:t> and </a:t>
            </a:r>
            <a:r>
              <a:rPr i="1" lang="en-US"/>
              <a:t>b</a:t>
            </a:r>
            <a:r>
              <a:rPr lang="en-US"/>
              <a:t> are positive integers with </a:t>
            </a:r>
            <a:r>
              <a:rPr i="1" lang="en-US"/>
              <a:t>a</a:t>
            </a:r>
            <a:r>
              <a:rPr lang="en-US"/>
              <a:t> | </a:t>
            </a:r>
            <a:r>
              <a:rPr i="1" lang="en-US"/>
              <a:t>b</a:t>
            </a:r>
            <a:r>
              <a:rPr lang="en-US"/>
              <a:t> and </a:t>
            </a:r>
            <a:r>
              <a:rPr i="1" lang="en-US"/>
              <a:t>b</a:t>
            </a:r>
            <a:r>
              <a:rPr lang="en-US"/>
              <a:t> | </a:t>
            </a:r>
            <a:r>
              <a:rPr i="1" lang="en-US"/>
              <a:t>a</a:t>
            </a:r>
            <a:r>
              <a:rPr lang="en-US"/>
              <a:t>, then </a:t>
            </a:r>
            <a:r>
              <a:rPr i="1" lang="en-US"/>
              <a:t>a</a:t>
            </a:r>
            <a:r>
              <a:rPr lang="en-US"/>
              <a:t> = </a:t>
            </a:r>
            <a:r>
              <a:rPr i="1" lang="en-US"/>
              <a:t>b</a:t>
            </a:r>
            <a:r>
              <a:rPr lang="en-US"/>
              <a:t>. (</a:t>
            </a:r>
            <a:r>
              <a:rPr i="1" lang="en-US"/>
              <a:t>see Example </a:t>
            </a:r>
            <a:r>
              <a:rPr lang="en-US">
                <a:latin typeface="Cambria Math"/>
                <a:ea typeface="Cambria Math"/>
                <a:cs typeface="Cambria Math"/>
                <a:sym typeface="Cambria Math"/>
              </a:rPr>
              <a:t>12</a:t>
            </a:r>
            <a:r>
              <a:rPr lang="en-US"/>
              <a:t> </a:t>
            </a:r>
            <a:r>
              <a:rPr i="1" lang="en-US"/>
              <a:t>in Section </a:t>
            </a:r>
            <a:r>
              <a:rPr lang="en-US">
                <a:latin typeface="Cambria Math"/>
                <a:ea typeface="Cambria Math"/>
                <a:cs typeface="Cambria Math"/>
                <a:sym typeface="Cambria Math"/>
              </a:rPr>
              <a:t>9.1</a:t>
            </a:r>
            <a:r>
              <a:rPr lang="en-US"/>
              <a:t>)</a:t>
            </a:r>
            <a:endParaRPr i="1"/>
          </a:p>
          <a:p>
            <a:pPr indent="-246888" lvl="1" marL="640080" rtl="0" algn="l">
              <a:spcBef>
                <a:spcPts val="480"/>
              </a:spcBef>
              <a:spcAft>
                <a:spcPts val="0"/>
              </a:spcAft>
              <a:buSzPts val="2040"/>
              <a:buChar char="⚫"/>
            </a:pPr>
            <a:r>
              <a:rPr i="1" lang="en-US"/>
              <a:t>Transitivity</a:t>
            </a:r>
            <a:r>
              <a:rPr lang="en-US"/>
              <a:t>: Suppose that </a:t>
            </a:r>
            <a:r>
              <a:rPr i="1" lang="en-US"/>
              <a:t>a</a:t>
            </a:r>
            <a:r>
              <a:rPr lang="en-US"/>
              <a:t> divides </a:t>
            </a:r>
            <a:r>
              <a:rPr i="1" lang="en-US"/>
              <a:t>b</a:t>
            </a:r>
            <a:r>
              <a:rPr lang="en-US"/>
              <a:t> and </a:t>
            </a:r>
            <a:r>
              <a:rPr i="1" lang="en-US"/>
              <a:t>b</a:t>
            </a:r>
            <a:r>
              <a:rPr lang="en-US"/>
              <a:t> divides </a:t>
            </a:r>
            <a:r>
              <a:rPr i="1" lang="en-US"/>
              <a:t>c</a:t>
            </a:r>
            <a:r>
              <a:rPr lang="en-US"/>
              <a:t>. Then there are positive integers </a:t>
            </a:r>
            <a:r>
              <a:rPr i="1" lang="en-US"/>
              <a:t>k</a:t>
            </a:r>
            <a:r>
              <a:rPr lang="en-US"/>
              <a:t> and </a:t>
            </a:r>
            <a:r>
              <a:rPr i="1" lang="en-US"/>
              <a:t>l</a:t>
            </a:r>
            <a:r>
              <a:rPr lang="en-US"/>
              <a:t> such that </a:t>
            </a:r>
            <a:r>
              <a:rPr i="1" lang="en-US"/>
              <a:t>b</a:t>
            </a:r>
            <a:r>
              <a:rPr lang="en-US"/>
              <a:t> = </a:t>
            </a:r>
            <a:r>
              <a:rPr i="1" lang="en-US"/>
              <a:t>ak</a:t>
            </a:r>
            <a:r>
              <a:rPr lang="en-US"/>
              <a:t> and </a:t>
            </a:r>
            <a:r>
              <a:rPr i="1" lang="en-US"/>
              <a:t>c</a:t>
            </a:r>
            <a:r>
              <a:rPr lang="en-US"/>
              <a:t> = </a:t>
            </a:r>
            <a:r>
              <a:rPr i="1" lang="en-US"/>
              <a:t>bl</a:t>
            </a:r>
            <a:r>
              <a:rPr lang="en-US"/>
              <a:t>. Hence, </a:t>
            </a:r>
            <a:r>
              <a:rPr i="1" lang="en-US"/>
              <a:t>c</a:t>
            </a:r>
            <a:r>
              <a:rPr lang="en-US"/>
              <a:t> = </a:t>
            </a:r>
            <a:r>
              <a:rPr i="1" lang="en-US"/>
              <a:t>a</a:t>
            </a:r>
            <a:r>
              <a:rPr lang="en-US"/>
              <a:t>(</a:t>
            </a:r>
            <a:r>
              <a:rPr i="1" lang="en-US"/>
              <a:t>kl</a:t>
            </a:r>
            <a:r>
              <a:rPr lang="en-US"/>
              <a:t>), so </a:t>
            </a:r>
            <a:r>
              <a:rPr i="1" lang="en-US"/>
              <a:t>a</a:t>
            </a:r>
            <a:r>
              <a:rPr lang="en-US"/>
              <a:t> divides </a:t>
            </a:r>
            <a:r>
              <a:rPr i="1" lang="en-US"/>
              <a:t>c</a:t>
            </a:r>
            <a:r>
              <a:rPr lang="en-US"/>
              <a:t>. Therefore, the relation is transitive. </a:t>
            </a:r>
            <a:endParaRPr i="1"/>
          </a:p>
          <a:p>
            <a:pPr indent="-274320" lvl="0" marL="274320" rtl="0" algn="l">
              <a:spcBef>
                <a:spcPts val="520"/>
              </a:spcBef>
              <a:spcAft>
                <a:spcPts val="0"/>
              </a:spcAft>
              <a:buSzPts val="2470"/>
              <a:buChar char="⚫"/>
            </a:pPr>
            <a:r>
              <a:rPr lang="en-US"/>
              <a:t>(</a:t>
            </a:r>
            <a:r>
              <a:rPr b="1" i="1" lang="en-US"/>
              <a:t>Z</a:t>
            </a:r>
            <a:r>
              <a:rPr baseline="30000" lang="en-US"/>
              <a:t>+</a:t>
            </a:r>
            <a:r>
              <a:rPr lang="en-US"/>
              <a:t>, </a:t>
            </a:r>
            <a:r>
              <a:rPr lang="en-US">
                <a:latin typeface="Cambria Math"/>
                <a:ea typeface="Cambria Math"/>
                <a:cs typeface="Cambria Math"/>
                <a:sym typeface="Cambria Math"/>
              </a:rPr>
              <a:t>∣</a:t>
            </a:r>
            <a:r>
              <a:rPr lang="en-US"/>
              <a:t>) is a poset.</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2" name="Shape 3042"/>
        <p:cNvGrpSpPr/>
        <p:nvPr/>
      </p:nvGrpSpPr>
      <p:grpSpPr>
        <a:xfrm>
          <a:off x="0" y="0"/>
          <a:ext cx="0" cy="0"/>
          <a:chOff x="0" y="0"/>
          <a:chExt cx="0" cy="0"/>
        </a:xfrm>
      </p:grpSpPr>
      <p:sp>
        <p:nvSpPr>
          <p:cNvPr id="3043" name="Google Shape;3043;p36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Partial Orderings (</a:t>
            </a:r>
            <a:r>
              <a:rPr i="1" lang="en-US"/>
              <a:t>continued</a:t>
            </a:r>
            <a:r>
              <a:rPr lang="en-US"/>
              <a:t>)</a:t>
            </a:r>
            <a:endParaRPr/>
          </a:p>
        </p:txBody>
      </p:sp>
      <p:sp>
        <p:nvSpPr>
          <p:cNvPr id="3044" name="Google Shape;3044;p36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None/>
            </a:pPr>
            <a:r>
              <a:rPr b="1" lang="en-US"/>
              <a:t>   Example </a:t>
            </a:r>
            <a:r>
              <a:rPr b="1" lang="en-US">
                <a:latin typeface="Cambria Math"/>
                <a:ea typeface="Cambria Math"/>
                <a:cs typeface="Cambria Math"/>
                <a:sym typeface="Cambria Math"/>
              </a:rPr>
              <a:t>3</a:t>
            </a:r>
            <a:r>
              <a:rPr lang="en-US"/>
              <a:t>: Show that the inclusion relation (</a:t>
            </a:r>
            <a:r>
              <a:rPr lang="en-US">
                <a:latin typeface="Cambria Math"/>
                <a:ea typeface="Cambria Math"/>
                <a:cs typeface="Cambria Math"/>
                <a:sym typeface="Cambria Math"/>
              </a:rPr>
              <a:t>⊆</a:t>
            </a:r>
            <a:r>
              <a:rPr lang="en-US"/>
              <a:t>) is a partial ordering on the power set of a set </a:t>
            </a:r>
            <a:r>
              <a:rPr i="1" lang="en-US"/>
              <a:t>S</a:t>
            </a:r>
            <a:r>
              <a:rPr lang="en-US"/>
              <a:t>.</a:t>
            </a:r>
            <a:endParaRPr/>
          </a:p>
          <a:p>
            <a:pPr indent="-246888" lvl="1" marL="640080" rtl="0" algn="l">
              <a:spcBef>
                <a:spcPts val="480"/>
              </a:spcBef>
              <a:spcAft>
                <a:spcPts val="0"/>
              </a:spcAft>
              <a:buSzPts val="2040"/>
              <a:buChar char="⚫"/>
            </a:pPr>
            <a:r>
              <a:rPr i="1" lang="en-US"/>
              <a:t>Reflexivity</a:t>
            </a:r>
            <a:r>
              <a:rPr lang="en-US"/>
              <a:t>: </a:t>
            </a:r>
            <a:r>
              <a:rPr i="1" lang="en-US"/>
              <a:t>A</a:t>
            </a:r>
            <a:r>
              <a:rPr lang="en-US"/>
              <a:t> </a:t>
            </a:r>
            <a:r>
              <a:rPr lang="en-US">
                <a:latin typeface="Cambria Math"/>
                <a:ea typeface="Cambria Math"/>
                <a:cs typeface="Cambria Math"/>
                <a:sym typeface="Cambria Math"/>
              </a:rPr>
              <a:t>⊆ </a:t>
            </a:r>
            <a:r>
              <a:rPr i="1" lang="en-US"/>
              <a:t>A</a:t>
            </a:r>
            <a:r>
              <a:rPr lang="en-US">
                <a:latin typeface="Cambria Math"/>
                <a:ea typeface="Cambria Math"/>
                <a:cs typeface="Cambria Math"/>
                <a:sym typeface="Cambria Math"/>
              </a:rPr>
              <a:t>  whenever </a:t>
            </a:r>
            <a:r>
              <a:rPr i="1" lang="en-US">
                <a:latin typeface="Cambria Math"/>
                <a:ea typeface="Cambria Math"/>
                <a:cs typeface="Cambria Math"/>
                <a:sym typeface="Cambria Math"/>
              </a:rPr>
              <a:t>A</a:t>
            </a:r>
            <a:r>
              <a:rPr lang="en-US">
                <a:latin typeface="Cambria Math"/>
                <a:ea typeface="Cambria Math"/>
                <a:cs typeface="Cambria Math"/>
                <a:sym typeface="Cambria Math"/>
              </a:rPr>
              <a:t>  is a subset of </a:t>
            </a:r>
            <a:r>
              <a:rPr i="1" lang="en-US">
                <a:latin typeface="Cambria Math"/>
                <a:ea typeface="Cambria Math"/>
                <a:cs typeface="Cambria Math"/>
                <a:sym typeface="Cambria Math"/>
              </a:rPr>
              <a:t>S</a:t>
            </a:r>
            <a:r>
              <a:rPr lang="en-US">
                <a:latin typeface="Cambria Math"/>
                <a:ea typeface="Cambria Math"/>
                <a:cs typeface="Cambria Math"/>
                <a:sym typeface="Cambria Math"/>
              </a:rPr>
              <a:t>. </a:t>
            </a:r>
            <a:endParaRPr/>
          </a:p>
          <a:p>
            <a:pPr indent="-246888" lvl="1" marL="640080" rtl="0" algn="l">
              <a:spcBef>
                <a:spcPts val="480"/>
              </a:spcBef>
              <a:spcAft>
                <a:spcPts val="0"/>
              </a:spcAft>
              <a:buSzPts val="2040"/>
              <a:buChar char="⚫"/>
            </a:pPr>
            <a:r>
              <a:rPr i="1" lang="en-US"/>
              <a:t>Antisymmetry</a:t>
            </a:r>
            <a:r>
              <a:rPr lang="en-US"/>
              <a:t>: If </a:t>
            </a:r>
            <a:r>
              <a:rPr i="1" lang="en-US"/>
              <a:t>A</a:t>
            </a:r>
            <a:r>
              <a:rPr lang="en-US"/>
              <a:t> and </a:t>
            </a:r>
            <a:r>
              <a:rPr i="1" lang="en-US"/>
              <a:t>B</a:t>
            </a:r>
            <a:r>
              <a:rPr lang="en-US"/>
              <a:t> are positive integers with        </a:t>
            </a:r>
            <a:r>
              <a:rPr i="1" lang="en-US"/>
              <a:t>A</a:t>
            </a:r>
            <a:r>
              <a:rPr lang="en-US"/>
              <a:t> </a:t>
            </a:r>
            <a:r>
              <a:rPr lang="en-US">
                <a:latin typeface="Cambria Math"/>
                <a:ea typeface="Cambria Math"/>
                <a:cs typeface="Cambria Math"/>
                <a:sym typeface="Cambria Math"/>
              </a:rPr>
              <a:t>⊆</a:t>
            </a:r>
            <a:r>
              <a:rPr lang="en-US"/>
              <a:t> </a:t>
            </a:r>
            <a:r>
              <a:rPr i="1" lang="en-US"/>
              <a:t>B</a:t>
            </a:r>
            <a:r>
              <a:rPr lang="en-US"/>
              <a:t> and </a:t>
            </a:r>
            <a:r>
              <a:rPr i="1" lang="en-US"/>
              <a:t>B</a:t>
            </a:r>
            <a:r>
              <a:rPr lang="en-US"/>
              <a:t> </a:t>
            </a:r>
            <a:r>
              <a:rPr lang="en-US">
                <a:latin typeface="Cambria Math"/>
                <a:ea typeface="Cambria Math"/>
                <a:cs typeface="Cambria Math"/>
                <a:sym typeface="Cambria Math"/>
              </a:rPr>
              <a:t>⊆</a:t>
            </a:r>
            <a:r>
              <a:rPr lang="en-US"/>
              <a:t> </a:t>
            </a:r>
            <a:r>
              <a:rPr i="1" lang="en-US"/>
              <a:t>A</a:t>
            </a:r>
            <a:r>
              <a:rPr lang="en-US"/>
              <a:t>, then </a:t>
            </a:r>
            <a:r>
              <a:rPr i="1" lang="en-US"/>
              <a:t>A</a:t>
            </a:r>
            <a:r>
              <a:rPr lang="en-US"/>
              <a:t> = </a:t>
            </a:r>
            <a:r>
              <a:rPr i="1" lang="en-US"/>
              <a:t>B</a:t>
            </a:r>
            <a:r>
              <a:rPr lang="en-US"/>
              <a:t>.</a:t>
            </a:r>
            <a:endParaRPr i="1"/>
          </a:p>
          <a:p>
            <a:pPr indent="-246888" lvl="1" marL="640080" rtl="0" algn="l">
              <a:spcBef>
                <a:spcPts val="480"/>
              </a:spcBef>
              <a:spcAft>
                <a:spcPts val="0"/>
              </a:spcAft>
              <a:buSzPts val="2040"/>
              <a:buChar char="⚫"/>
            </a:pPr>
            <a:r>
              <a:rPr i="1" lang="en-US"/>
              <a:t>Transitivity</a:t>
            </a:r>
            <a:r>
              <a:rPr lang="en-US"/>
              <a:t>:</a:t>
            </a:r>
            <a:r>
              <a:rPr i="1" lang="en-US"/>
              <a:t> </a:t>
            </a:r>
            <a:r>
              <a:rPr lang="en-US"/>
              <a:t>If</a:t>
            </a:r>
            <a:r>
              <a:rPr i="1" lang="en-US"/>
              <a:t> A</a:t>
            </a:r>
            <a:r>
              <a:rPr lang="en-US"/>
              <a:t> </a:t>
            </a:r>
            <a:r>
              <a:rPr lang="en-US">
                <a:latin typeface="Cambria Math"/>
                <a:ea typeface="Cambria Math"/>
                <a:cs typeface="Cambria Math"/>
                <a:sym typeface="Cambria Math"/>
              </a:rPr>
              <a:t>⊆ </a:t>
            </a:r>
            <a:r>
              <a:rPr i="1" lang="en-US"/>
              <a:t>B</a:t>
            </a:r>
            <a:r>
              <a:rPr lang="en-US"/>
              <a:t> and </a:t>
            </a:r>
            <a:r>
              <a:rPr i="1" lang="en-US"/>
              <a:t>B</a:t>
            </a:r>
            <a:r>
              <a:rPr lang="en-US"/>
              <a:t> </a:t>
            </a:r>
            <a:r>
              <a:rPr lang="en-US">
                <a:latin typeface="Cambria Math"/>
                <a:ea typeface="Cambria Math"/>
                <a:cs typeface="Cambria Math"/>
                <a:sym typeface="Cambria Math"/>
              </a:rPr>
              <a:t>⊆</a:t>
            </a:r>
            <a:r>
              <a:rPr lang="en-US"/>
              <a:t> </a:t>
            </a:r>
            <a:r>
              <a:rPr i="1" lang="en-US"/>
              <a:t>C</a:t>
            </a:r>
            <a:r>
              <a:rPr lang="en-US"/>
              <a:t>, then </a:t>
            </a:r>
            <a:r>
              <a:rPr i="1" lang="en-US"/>
              <a:t>A</a:t>
            </a:r>
            <a:r>
              <a:rPr lang="en-US"/>
              <a:t> </a:t>
            </a:r>
            <a:r>
              <a:rPr lang="en-US">
                <a:latin typeface="Cambria Math"/>
                <a:ea typeface="Cambria Math"/>
                <a:cs typeface="Cambria Math"/>
                <a:sym typeface="Cambria Math"/>
              </a:rPr>
              <a:t>⊆</a:t>
            </a:r>
            <a:r>
              <a:rPr lang="en-US"/>
              <a:t> </a:t>
            </a:r>
            <a:r>
              <a:rPr i="1" lang="en-US"/>
              <a:t>C</a:t>
            </a:r>
            <a:r>
              <a:rPr lang="en-US"/>
              <a:t>.</a:t>
            </a:r>
            <a:endParaRPr i="1"/>
          </a:p>
          <a:p>
            <a:pPr indent="-274320" lvl="0" marL="274320" rtl="0" algn="l">
              <a:spcBef>
                <a:spcPts val="520"/>
              </a:spcBef>
              <a:spcAft>
                <a:spcPts val="0"/>
              </a:spcAft>
              <a:buSzPts val="2470"/>
              <a:buNone/>
            </a:pPr>
            <a:r>
              <a:t/>
            </a:r>
            <a:endParaRPr/>
          </a:p>
        </p:txBody>
      </p:sp>
      <p:sp>
        <p:nvSpPr>
          <p:cNvPr id="3045" name="Google Shape;3045;p366"/>
          <p:cNvSpPr txBox="1"/>
          <p:nvPr/>
        </p:nvSpPr>
        <p:spPr>
          <a:xfrm>
            <a:off x="2590800" y="5029200"/>
            <a:ext cx="4191000" cy="64633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properties all follow from the definition of set inclusion.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Examples: Implication</a:t>
            </a:r>
            <a:endParaRPr/>
          </a:p>
        </p:txBody>
      </p:sp>
      <p:pic>
        <p:nvPicPr>
          <p:cNvPr descr="Screen Clipping" id="520" name="Google Shape;520;p63"/>
          <p:cNvPicPr preferRelativeResize="0"/>
          <p:nvPr>
            <p:ph idx="1" type="body"/>
          </p:nvPr>
        </p:nvPicPr>
        <p:blipFill rotWithShape="1">
          <a:blip r:embed="rId3">
            <a:alphaModFix/>
          </a:blip>
          <a:srcRect b="0" l="0" r="0" t="0"/>
          <a:stretch/>
        </p:blipFill>
        <p:spPr>
          <a:xfrm>
            <a:off x="100013" y="1219200"/>
            <a:ext cx="8943975" cy="3611563"/>
          </a:xfrm>
          <a:prstGeom prst="rect">
            <a:avLst/>
          </a:prstGeom>
          <a:noFill/>
          <a:ln>
            <a:noFill/>
          </a:ln>
        </p:spPr>
      </p:pic>
      <p:sp>
        <p:nvSpPr>
          <p:cNvPr id="521" name="Google Shape;521;p6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id="522" name="Google Shape;522;p63"/>
          <p:cNvPicPr preferRelativeResize="0"/>
          <p:nvPr/>
        </p:nvPicPr>
        <p:blipFill rotWithShape="1">
          <a:blip r:embed="rId4">
            <a:alphaModFix/>
          </a:blip>
          <a:srcRect b="0" l="0" r="0" t="0"/>
          <a:stretch/>
        </p:blipFill>
        <p:spPr>
          <a:xfrm>
            <a:off x="2860675" y="3775075"/>
            <a:ext cx="6183313" cy="2438400"/>
          </a:xfrm>
          <a:prstGeom prst="rect">
            <a:avLst/>
          </a:prstGeom>
          <a:noFill/>
          <a:ln cap="flat" cmpd="sng" w="9525">
            <a:solidFill>
              <a:schemeClr val="dk1"/>
            </a:solidFill>
            <a:prstDash val="solid"/>
            <a:miter lim="800000"/>
            <a:headEnd len="sm" w="sm" type="none"/>
            <a:tailEnd len="sm" w="sm" type="none"/>
          </a:ln>
        </p:spPr>
      </p:pic>
      <p:sp>
        <p:nvSpPr>
          <p:cNvPr id="523" name="Google Shape;523;p63"/>
          <p:cNvSpPr txBox="1"/>
          <p:nvPr/>
        </p:nvSpPr>
        <p:spPr>
          <a:xfrm>
            <a:off x="3975100" y="3370263"/>
            <a:ext cx="347345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E5"/>
                </a:solidFill>
                <a:latin typeface="Arial"/>
                <a:ea typeface="Arial"/>
                <a:cs typeface="Arial"/>
                <a:sym typeface="Arial"/>
              </a:rPr>
              <a:t>Some other cases of implications: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descr="Screen Clipping" id="528" name="Google Shape;528;p64"/>
          <p:cNvPicPr preferRelativeResize="0"/>
          <p:nvPr>
            <p:ph idx="1" type="body"/>
          </p:nvPr>
        </p:nvPicPr>
        <p:blipFill rotWithShape="1">
          <a:blip r:embed="rId3">
            <a:alphaModFix/>
          </a:blip>
          <a:srcRect b="56728" l="0" r="0" t="0"/>
          <a:stretch/>
        </p:blipFill>
        <p:spPr>
          <a:xfrm>
            <a:off x="228600" y="152400"/>
            <a:ext cx="7086600" cy="1413520"/>
          </a:xfrm>
          <a:prstGeom prst="rect">
            <a:avLst/>
          </a:prstGeom>
          <a:noFill/>
          <a:ln>
            <a:noFill/>
          </a:ln>
        </p:spPr>
      </p:pic>
      <p:pic>
        <p:nvPicPr>
          <p:cNvPr descr="Screen Clipping" id="529" name="Google Shape;529;p64"/>
          <p:cNvPicPr preferRelativeResize="0"/>
          <p:nvPr>
            <p:ph idx="2" type="body"/>
          </p:nvPr>
        </p:nvPicPr>
        <p:blipFill rotWithShape="1">
          <a:blip r:embed="rId4">
            <a:alphaModFix/>
          </a:blip>
          <a:srcRect b="0" l="0" r="0" t="0"/>
          <a:stretch/>
        </p:blipFill>
        <p:spPr>
          <a:xfrm>
            <a:off x="4419600" y="1565920"/>
            <a:ext cx="4742645" cy="5049472"/>
          </a:xfrm>
          <a:prstGeom prst="rect">
            <a:avLst/>
          </a:prstGeom>
          <a:noFill/>
          <a:ln>
            <a:noFill/>
          </a:ln>
        </p:spPr>
      </p:pic>
      <p:pic>
        <p:nvPicPr>
          <p:cNvPr descr="Screen Clipping" id="530" name="Google Shape;530;p64"/>
          <p:cNvPicPr preferRelativeResize="0"/>
          <p:nvPr>
            <p:ph idx="3" type="body"/>
          </p:nvPr>
        </p:nvPicPr>
        <p:blipFill rotWithShape="1">
          <a:blip r:embed="rId3">
            <a:alphaModFix/>
          </a:blip>
          <a:srcRect b="0" l="0" r="0" t="0"/>
          <a:stretch/>
        </p:blipFill>
        <p:spPr>
          <a:xfrm>
            <a:off x="0" y="1585514"/>
            <a:ext cx="4419600" cy="5029878"/>
          </a:xfrm>
          <a:prstGeom prst="rect">
            <a:avLst/>
          </a:prstGeom>
          <a:noFill/>
          <a:ln>
            <a:noFill/>
          </a:ln>
        </p:spPr>
      </p:pic>
      <p:sp>
        <p:nvSpPr>
          <p:cNvPr id="531" name="Google Shape;531;p6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5"/>
          <p:cNvSpPr txBox="1"/>
          <p:nvPr>
            <p:ph idx="1" type="body"/>
          </p:nvPr>
        </p:nvSpPr>
        <p:spPr>
          <a:xfrm>
            <a:off x="23813" y="376238"/>
            <a:ext cx="8305800" cy="19097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FF0000"/>
                </a:solidFill>
              </a:rPr>
              <a:t>Other conditional statements:</a:t>
            </a:r>
            <a:endParaRPr/>
          </a:p>
          <a:p>
            <a:pPr indent="-285750" lvl="1" marL="742950" rtl="0" algn="l">
              <a:spcBef>
                <a:spcPts val="540"/>
              </a:spcBef>
              <a:spcAft>
                <a:spcPts val="0"/>
              </a:spcAft>
              <a:buSzPts val="2000"/>
              <a:buChar char="⚪"/>
            </a:pPr>
            <a:r>
              <a:rPr lang="en-US" sz="2000">
                <a:solidFill>
                  <a:schemeClr val="hlink"/>
                </a:solidFill>
              </a:rPr>
              <a:t>Converse</a:t>
            </a:r>
            <a:r>
              <a:rPr lang="en-US" sz="2000"/>
              <a:t> of </a:t>
            </a:r>
            <a:r>
              <a:rPr i="1" lang="en-US" sz="2000"/>
              <a:t>p</a:t>
            </a:r>
            <a:r>
              <a:rPr lang="en-US" sz="2000"/>
              <a:t> </a:t>
            </a:r>
            <a:r>
              <a:rPr lang="en-US"/>
              <a:t>→</a:t>
            </a:r>
            <a:r>
              <a:rPr lang="en-US" sz="2000"/>
              <a:t> </a:t>
            </a:r>
            <a:r>
              <a:rPr i="1" lang="en-US" sz="2000"/>
              <a:t>q</a:t>
            </a:r>
            <a:r>
              <a:rPr lang="en-US" sz="2000"/>
              <a:t> : </a:t>
            </a:r>
            <a:r>
              <a:rPr i="1" lang="en-US" sz="2000"/>
              <a:t>q</a:t>
            </a:r>
            <a:r>
              <a:rPr lang="en-US" sz="2000"/>
              <a:t> </a:t>
            </a:r>
            <a:r>
              <a:rPr lang="en-US"/>
              <a:t>→</a:t>
            </a:r>
            <a:r>
              <a:rPr lang="en-US" sz="2000"/>
              <a:t> </a:t>
            </a:r>
            <a:r>
              <a:rPr i="1" lang="en-US" sz="2000"/>
              <a:t>p</a:t>
            </a:r>
            <a:endParaRPr/>
          </a:p>
          <a:p>
            <a:pPr indent="-285750" lvl="1" marL="742950" rtl="0" algn="l">
              <a:spcBef>
                <a:spcPts val="540"/>
              </a:spcBef>
              <a:spcAft>
                <a:spcPts val="0"/>
              </a:spcAft>
              <a:buSzPts val="2000"/>
              <a:buChar char="⚪"/>
            </a:pPr>
            <a:r>
              <a:rPr lang="en-US" sz="2000">
                <a:solidFill>
                  <a:schemeClr val="hlink"/>
                </a:solidFill>
              </a:rPr>
              <a:t>Contrapositive</a:t>
            </a:r>
            <a:r>
              <a:rPr lang="en-US" sz="2000"/>
              <a:t> of </a:t>
            </a:r>
            <a:r>
              <a:rPr i="1" lang="en-US" sz="2000"/>
              <a:t>p</a:t>
            </a:r>
            <a:r>
              <a:rPr lang="en-US" sz="2000"/>
              <a:t> </a:t>
            </a:r>
            <a:r>
              <a:rPr lang="en-US"/>
              <a:t>→</a:t>
            </a:r>
            <a:r>
              <a:rPr lang="en-US" sz="2000"/>
              <a:t> </a:t>
            </a:r>
            <a:r>
              <a:rPr i="1" lang="en-US" sz="2000"/>
              <a:t>q</a:t>
            </a:r>
            <a:r>
              <a:rPr lang="en-US" sz="2000"/>
              <a:t> : </a:t>
            </a:r>
            <a:r>
              <a:rPr lang="en-US"/>
              <a:t>¬ </a:t>
            </a:r>
            <a:r>
              <a:rPr i="1" lang="en-US" sz="2000"/>
              <a:t>q</a:t>
            </a:r>
            <a:r>
              <a:rPr lang="en-US" sz="2000"/>
              <a:t> </a:t>
            </a:r>
            <a:r>
              <a:rPr lang="en-US"/>
              <a:t>→</a:t>
            </a:r>
            <a:r>
              <a:rPr lang="en-US" sz="2000"/>
              <a:t> </a:t>
            </a:r>
            <a:r>
              <a:rPr lang="en-US"/>
              <a:t>¬ </a:t>
            </a:r>
            <a:r>
              <a:rPr i="1" lang="en-US" sz="2000"/>
              <a:t>p</a:t>
            </a:r>
            <a:endParaRPr/>
          </a:p>
          <a:p>
            <a:pPr indent="-285750" lvl="1" marL="742950" rtl="0" algn="l">
              <a:spcBef>
                <a:spcPts val="540"/>
              </a:spcBef>
              <a:spcAft>
                <a:spcPts val="0"/>
              </a:spcAft>
              <a:buSzPts val="2000"/>
              <a:buChar char="⚪"/>
            </a:pPr>
            <a:r>
              <a:rPr lang="en-US" sz="2000">
                <a:solidFill>
                  <a:schemeClr val="hlink"/>
                </a:solidFill>
              </a:rPr>
              <a:t>Inverse of</a:t>
            </a:r>
            <a:r>
              <a:rPr lang="en-US" sz="2000"/>
              <a:t> </a:t>
            </a:r>
            <a:r>
              <a:rPr i="1" lang="en-US" sz="2000"/>
              <a:t>p</a:t>
            </a:r>
            <a:r>
              <a:rPr lang="en-US" sz="2000"/>
              <a:t> </a:t>
            </a:r>
            <a:r>
              <a:rPr lang="en-US"/>
              <a:t>→</a:t>
            </a:r>
            <a:r>
              <a:rPr lang="en-US" sz="2000"/>
              <a:t> </a:t>
            </a:r>
            <a:r>
              <a:rPr i="1" lang="en-US" sz="2000"/>
              <a:t>q</a:t>
            </a:r>
            <a:r>
              <a:rPr lang="en-US" sz="2000"/>
              <a:t> : </a:t>
            </a:r>
            <a:r>
              <a:rPr lang="en-US"/>
              <a:t>¬ </a:t>
            </a:r>
            <a:r>
              <a:rPr i="1" lang="en-US" sz="2000"/>
              <a:t>p</a:t>
            </a:r>
            <a:r>
              <a:rPr lang="en-US" sz="2000"/>
              <a:t> </a:t>
            </a:r>
            <a:r>
              <a:rPr lang="en-US"/>
              <a:t>→</a:t>
            </a:r>
            <a:r>
              <a:rPr lang="en-US" sz="2000"/>
              <a:t> </a:t>
            </a:r>
            <a:r>
              <a:rPr lang="en-US"/>
              <a:t>¬ </a:t>
            </a:r>
            <a:r>
              <a:rPr i="1" lang="en-US" sz="2000"/>
              <a:t>q</a:t>
            </a:r>
            <a:endParaRPr/>
          </a:p>
          <a:p>
            <a:pPr indent="-158750" lvl="1" marL="742950" rtl="0" algn="l">
              <a:spcBef>
                <a:spcPts val="400"/>
              </a:spcBef>
              <a:spcAft>
                <a:spcPts val="0"/>
              </a:spcAft>
              <a:buSzPts val="2000"/>
              <a:buNone/>
            </a:pPr>
            <a:r>
              <a:t/>
            </a:r>
            <a:endParaRPr sz="2000"/>
          </a:p>
          <a:p>
            <a:pPr indent="-158750" lvl="1" marL="742950" rtl="0" algn="l">
              <a:spcBef>
                <a:spcPts val="400"/>
              </a:spcBef>
              <a:spcAft>
                <a:spcPts val="0"/>
              </a:spcAft>
              <a:buSzPts val="2000"/>
              <a:buNone/>
            </a:pPr>
            <a:r>
              <a:t/>
            </a:r>
            <a:endParaRPr sz="2000"/>
          </a:p>
          <a:p>
            <a:pPr indent="-285750" lvl="1" marL="742950" rtl="0" algn="l">
              <a:spcBef>
                <a:spcPts val="460"/>
              </a:spcBef>
              <a:spcAft>
                <a:spcPts val="0"/>
              </a:spcAft>
              <a:buSzPts val="2300"/>
              <a:buFont typeface="Noto Sans Symbols"/>
              <a:buNone/>
            </a:pPr>
            <a:r>
              <a:t/>
            </a:r>
            <a:endParaRPr sz="2300">
              <a:solidFill>
                <a:schemeClr val="hlink"/>
              </a:solidFill>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
        <p:nvSpPr>
          <p:cNvPr id="537" name="Google Shape;537;p6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38" name="Google Shape;538;p65"/>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descr="Screen Clipping" id="539" name="Google Shape;539;p65"/>
          <p:cNvPicPr preferRelativeResize="0"/>
          <p:nvPr/>
        </p:nvPicPr>
        <p:blipFill rotWithShape="1">
          <a:blip r:embed="rId3">
            <a:alphaModFix/>
          </a:blip>
          <a:srcRect b="0" l="0" r="0" t="24352"/>
          <a:stretch/>
        </p:blipFill>
        <p:spPr>
          <a:xfrm>
            <a:off x="23813" y="2362200"/>
            <a:ext cx="9074150" cy="40243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4000">
                <a:solidFill>
                  <a:srgbClr val="0000E5"/>
                </a:solidFill>
              </a:rPr>
              <a:t>Converse, Contrapositive, and Inverse</a:t>
            </a:r>
            <a:endParaRPr/>
          </a:p>
        </p:txBody>
      </p:sp>
      <p:sp>
        <p:nvSpPr>
          <p:cNvPr id="545" name="Google Shape;545;p6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700"/>
              <a:buChar char="●"/>
            </a:pPr>
            <a:r>
              <a:rPr lang="en-US" sz="2700"/>
              <a:t>From </a:t>
            </a:r>
            <a:r>
              <a:rPr i="1" lang="en-US" sz="2000">
                <a:latin typeface="Cambria Math"/>
                <a:ea typeface="Cambria Math"/>
                <a:cs typeface="Cambria Math"/>
                <a:sym typeface="Cambria Math"/>
              </a:rPr>
              <a:t>p </a:t>
            </a:r>
            <a:r>
              <a:rPr lang="en-US" sz="2000">
                <a:latin typeface="Cambria Math"/>
                <a:ea typeface="Cambria Math"/>
                <a:cs typeface="Cambria Math"/>
                <a:sym typeface="Cambria Math"/>
              </a:rPr>
              <a:t>→</a:t>
            </a:r>
            <a:r>
              <a:rPr i="1" lang="en-US" sz="2000">
                <a:latin typeface="Cambria Math"/>
                <a:ea typeface="Cambria Math"/>
                <a:cs typeface="Cambria Math"/>
                <a:sym typeface="Cambria Math"/>
              </a:rPr>
              <a:t>q</a:t>
            </a:r>
            <a:r>
              <a:rPr lang="en-US" sz="2700"/>
              <a:t>  we can form new conditional statements .</a:t>
            </a:r>
            <a:endParaRPr/>
          </a:p>
          <a:p>
            <a:pPr indent="-285750" lvl="1" marL="742950" rtl="0" algn="l">
              <a:lnSpc>
                <a:spcPct val="80000"/>
              </a:lnSpc>
              <a:spcBef>
                <a:spcPts val="460"/>
              </a:spcBef>
              <a:spcAft>
                <a:spcPts val="0"/>
              </a:spcAft>
              <a:buSzPts val="2300"/>
              <a:buChar char="⚪"/>
            </a:pPr>
            <a:r>
              <a:rPr lang="en-US" sz="2300"/>
              <a:t> </a:t>
            </a:r>
            <a:r>
              <a:rPr i="1" lang="en-US" sz="2300">
                <a:latin typeface="Cambria Math"/>
                <a:ea typeface="Cambria Math"/>
                <a:cs typeface="Cambria Math"/>
                <a:sym typeface="Cambria Math"/>
              </a:rPr>
              <a:t>q </a:t>
            </a:r>
            <a:r>
              <a:rPr lang="en-US" sz="2300">
                <a:latin typeface="Cambria Math"/>
                <a:ea typeface="Cambria Math"/>
                <a:cs typeface="Cambria Math"/>
                <a:sym typeface="Cambria Math"/>
              </a:rPr>
              <a:t>→</a:t>
            </a:r>
            <a:r>
              <a:rPr i="1" lang="en-US" sz="2300">
                <a:latin typeface="Cambria Math"/>
                <a:ea typeface="Cambria Math"/>
                <a:cs typeface="Cambria Math"/>
                <a:sym typeface="Cambria Math"/>
              </a:rPr>
              <a:t>p</a:t>
            </a:r>
            <a:r>
              <a:rPr lang="en-US" sz="2300"/>
              <a:t>            is the </a:t>
            </a:r>
            <a:r>
              <a:rPr b="1" lang="en-US" sz="2300"/>
              <a:t>converse</a:t>
            </a:r>
            <a:r>
              <a:rPr lang="en-US" sz="2300"/>
              <a:t> of </a:t>
            </a:r>
            <a:r>
              <a:rPr i="1" lang="en-US" sz="2300">
                <a:latin typeface="Cambria Math"/>
                <a:ea typeface="Cambria Math"/>
                <a:cs typeface="Cambria Math"/>
                <a:sym typeface="Cambria Math"/>
              </a:rPr>
              <a:t>p </a:t>
            </a:r>
            <a:r>
              <a:rPr lang="en-US" sz="2300">
                <a:latin typeface="Cambria Math"/>
                <a:ea typeface="Cambria Math"/>
                <a:cs typeface="Cambria Math"/>
                <a:sym typeface="Cambria Math"/>
              </a:rPr>
              <a:t>→</a:t>
            </a:r>
            <a:r>
              <a:rPr i="1" lang="en-US" sz="2300">
                <a:latin typeface="Cambria Math"/>
                <a:ea typeface="Cambria Math"/>
                <a:cs typeface="Cambria Math"/>
                <a:sym typeface="Cambria Math"/>
              </a:rPr>
              <a:t>q</a:t>
            </a:r>
            <a:r>
              <a:rPr lang="en-US" sz="2300"/>
              <a:t> </a:t>
            </a:r>
            <a:endParaRPr/>
          </a:p>
          <a:p>
            <a:pPr indent="-285750" lvl="1" marL="742950" rtl="0" algn="l">
              <a:lnSpc>
                <a:spcPct val="80000"/>
              </a:lnSpc>
              <a:spcBef>
                <a:spcPts val="460"/>
              </a:spcBef>
              <a:spcAft>
                <a:spcPts val="0"/>
              </a:spcAft>
              <a:buSzPts val="2300"/>
              <a:buChar char="⚪"/>
            </a:pPr>
            <a:r>
              <a:rPr lang="en-US" sz="2300"/>
              <a:t> </a:t>
            </a:r>
            <a:r>
              <a:rPr lang="en-US" sz="2300">
                <a:latin typeface="Cambria Math"/>
                <a:ea typeface="Cambria Math"/>
                <a:cs typeface="Cambria Math"/>
                <a:sym typeface="Cambria Math"/>
              </a:rPr>
              <a:t>¬</a:t>
            </a:r>
            <a:r>
              <a:rPr i="1" lang="en-US" sz="2300">
                <a:latin typeface="Cambria Math"/>
                <a:ea typeface="Cambria Math"/>
                <a:cs typeface="Cambria Math"/>
                <a:sym typeface="Cambria Math"/>
              </a:rPr>
              <a:t>q </a:t>
            </a:r>
            <a:r>
              <a:rPr lang="en-US" sz="2300">
                <a:latin typeface="Cambria Math"/>
                <a:ea typeface="Cambria Math"/>
                <a:cs typeface="Cambria Math"/>
                <a:sym typeface="Cambria Math"/>
              </a:rPr>
              <a:t>→ ¬ </a:t>
            </a:r>
            <a:r>
              <a:rPr i="1" lang="en-US" sz="2300">
                <a:latin typeface="Cambria Math"/>
                <a:ea typeface="Cambria Math"/>
                <a:cs typeface="Cambria Math"/>
                <a:sym typeface="Cambria Math"/>
              </a:rPr>
              <a:t>p</a:t>
            </a:r>
            <a:r>
              <a:rPr lang="en-US" sz="2300"/>
              <a:t>    is the </a:t>
            </a:r>
            <a:r>
              <a:rPr b="1" lang="en-US" sz="2300"/>
              <a:t>contrapositive</a:t>
            </a:r>
            <a:r>
              <a:rPr lang="en-US" sz="2300"/>
              <a:t>  of </a:t>
            </a:r>
            <a:r>
              <a:rPr i="1" lang="en-US" sz="2300">
                <a:latin typeface="Cambria Math"/>
                <a:ea typeface="Cambria Math"/>
                <a:cs typeface="Cambria Math"/>
                <a:sym typeface="Cambria Math"/>
              </a:rPr>
              <a:t>p </a:t>
            </a:r>
            <a:r>
              <a:rPr lang="en-US" sz="2300">
                <a:latin typeface="Cambria Math"/>
                <a:ea typeface="Cambria Math"/>
                <a:cs typeface="Cambria Math"/>
                <a:sym typeface="Cambria Math"/>
              </a:rPr>
              <a:t>→</a:t>
            </a:r>
            <a:r>
              <a:rPr i="1" lang="en-US" sz="2300">
                <a:latin typeface="Cambria Math"/>
                <a:ea typeface="Cambria Math"/>
                <a:cs typeface="Cambria Math"/>
                <a:sym typeface="Cambria Math"/>
              </a:rPr>
              <a:t>q</a:t>
            </a:r>
            <a:endParaRPr sz="2300"/>
          </a:p>
          <a:p>
            <a:pPr indent="-285750" lvl="1" marL="742950" rtl="0" algn="l">
              <a:lnSpc>
                <a:spcPct val="80000"/>
              </a:lnSpc>
              <a:spcBef>
                <a:spcPts val="460"/>
              </a:spcBef>
              <a:spcAft>
                <a:spcPts val="0"/>
              </a:spcAft>
              <a:buSzPts val="2300"/>
              <a:buChar char="⚪"/>
            </a:pPr>
            <a:r>
              <a:rPr lang="en-US" sz="2300">
                <a:latin typeface="Cambria Math"/>
                <a:ea typeface="Cambria Math"/>
                <a:cs typeface="Cambria Math"/>
                <a:sym typeface="Cambria Math"/>
              </a:rPr>
              <a:t>¬ </a:t>
            </a:r>
            <a:r>
              <a:rPr i="1" lang="en-US" sz="2300">
                <a:latin typeface="Cambria Math"/>
                <a:ea typeface="Cambria Math"/>
                <a:cs typeface="Cambria Math"/>
                <a:sym typeface="Cambria Math"/>
              </a:rPr>
              <a:t>p </a:t>
            </a:r>
            <a:r>
              <a:rPr lang="en-US" sz="2300">
                <a:latin typeface="Cambria Math"/>
                <a:ea typeface="Cambria Math"/>
                <a:cs typeface="Cambria Math"/>
                <a:sym typeface="Cambria Math"/>
              </a:rPr>
              <a:t>→ ¬ </a:t>
            </a:r>
            <a:r>
              <a:rPr i="1" lang="en-US" sz="2300">
                <a:latin typeface="Cambria Math"/>
                <a:ea typeface="Cambria Math"/>
                <a:cs typeface="Cambria Math"/>
                <a:sym typeface="Cambria Math"/>
              </a:rPr>
              <a:t>q</a:t>
            </a:r>
            <a:r>
              <a:rPr lang="en-US" sz="2300"/>
              <a:t>     is the </a:t>
            </a:r>
            <a:r>
              <a:rPr b="1" lang="en-US" sz="2300"/>
              <a:t>inverse</a:t>
            </a:r>
            <a:r>
              <a:rPr lang="en-US" sz="2300"/>
              <a:t> of </a:t>
            </a:r>
            <a:r>
              <a:rPr i="1" lang="en-US" sz="2300">
                <a:latin typeface="Cambria Math"/>
                <a:ea typeface="Cambria Math"/>
                <a:cs typeface="Cambria Math"/>
                <a:sym typeface="Cambria Math"/>
              </a:rPr>
              <a:t>p </a:t>
            </a:r>
            <a:r>
              <a:rPr lang="en-US" sz="2300">
                <a:latin typeface="Cambria Math"/>
                <a:ea typeface="Cambria Math"/>
                <a:cs typeface="Cambria Math"/>
                <a:sym typeface="Cambria Math"/>
              </a:rPr>
              <a:t>→</a:t>
            </a:r>
            <a:r>
              <a:rPr i="1" lang="en-US" sz="2300">
                <a:latin typeface="Cambria Math"/>
                <a:ea typeface="Cambria Math"/>
                <a:cs typeface="Cambria Math"/>
                <a:sym typeface="Cambria Math"/>
              </a:rPr>
              <a:t>q</a:t>
            </a:r>
            <a:endParaRPr sz="2300"/>
          </a:p>
          <a:p>
            <a:pPr indent="-342900" lvl="0" marL="342900" rtl="0" algn="just">
              <a:lnSpc>
                <a:spcPct val="80000"/>
              </a:lnSpc>
              <a:spcBef>
                <a:spcPts val="540"/>
              </a:spcBef>
              <a:spcAft>
                <a:spcPts val="0"/>
              </a:spcAft>
              <a:buSzPts val="2700"/>
              <a:buFont typeface="Noto Sans Symbols"/>
              <a:buNone/>
            </a:pPr>
            <a:r>
              <a:rPr b="1" lang="en-US" sz="2700"/>
              <a:t>   </a:t>
            </a:r>
            <a:endParaRPr/>
          </a:p>
          <a:p>
            <a:pPr indent="-342900" lvl="0" marL="342900" rtl="0" algn="just">
              <a:lnSpc>
                <a:spcPct val="80000"/>
              </a:lnSpc>
              <a:spcBef>
                <a:spcPts val="540"/>
              </a:spcBef>
              <a:spcAft>
                <a:spcPts val="0"/>
              </a:spcAft>
              <a:buSzPts val="2700"/>
              <a:buFont typeface="Noto Sans Symbols"/>
              <a:buNone/>
            </a:pPr>
            <a:r>
              <a:rPr b="1" lang="en-US" sz="2700">
                <a:solidFill>
                  <a:srgbClr val="0000E5"/>
                </a:solidFill>
              </a:rPr>
              <a:t>	</a:t>
            </a:r>
            <a:r>
              <a:rPr b="1" lang="en-US" sz="2200">
                <a:solidFill>
                  <a:srgbClr val="0000E5"/>
                </a:solidFill>
              </a:rPr>
              <a:t>Example</a:t>
            </a:r>
            <a:r>
              <a:rPr lang="en-US" sz="2200"/>
              <a:t>: Find the converse, inverse, and contrapositive of “It is raining is a sufficient condition for my not going to town.”</a:t>
            </a:r>
            <a:endParaRPr/>
          </a:p>
          <a:p>
            <a:pPr indent="-342900" lvl="0" marL="342900" rtl="0" algn="just">
              <a:lnSpc>
                <a:spcPct val="80000"/>
              </a:lnSpc>
              <a:spcBef>
                <a:spcPts val="440"/>
              </a:spcBef>
              <a:spcAft>
                <a:spcPts val="0"/>
              </a:spcAft>
              <a:buSzPts val="2200"/>
              <a:buFont typeface="Noto Sans Symbols"/>
              <a:buNone/>
            </a:pPr>
            <a:r>
              <a:rPr b="1" lang="en-US" sz="2200"/>
              <a:t>    </a:t>
            </a:r>
            <a:r>
              <a:rPr b="1" lang="en-US" sz="2200">
                <a:solidFill>
                  <a:srgbClr val="0000E5"/>
                </a:solidFill>
              </a:rPr>
              <a:t>Solution</a:t>
            </a:r>
            <a:r>
              <a:rPr b="1" lang="en-US" sz="2200"/>
              <a:t>:</a:t>
            </a:r>
            <a:r>
              <a:rPr lang="en-US" sz="2200"/>
              <a:t> </a:t>
            </a:r>
            <a:endParaRPr/>
          </a:p>
          <a:p>
            <a:pPr indent="-285750" lvl="1" marL="742950" rtl="0" algn="just">
              <a:lnSpc>
                <a:spcPct val="80000"/>
              </a:lnSpc>
              <a:spcBef>
                <a:spcPts val="440"/>
              </a:spcBef>
              <a:spcAft>
                <a:spcPts val="0"/>
              </a:spcAft>
              <a:buSzPts val="2200"/>
              <a:buFont typeface="Noto Sans Symbols"/>
              <a:buNone/>
            </a:pPr>
            <a:r>
              <a:rPr b="1" lang="en-US" sz="2200"/>
              <a:t>converse</a:t>
            </a:r>
            <a:r>
              <a:rPr lang="en-US" sz="2200"/>
              <a:t>: If I do not go to town, then it is  raining.</a:t>
            </a:r>
            <a:endParaRPr/>
          </a:p>
          <a:p>
            <a:pPr indent="-285750" lvl="1" marL="742950" rtl="0" algn="just">
              <a:lnSpc>
                <a:spcPct val="80000"/>
              </a:lnSpc>
              <a:spcBef>
                <a:spcPts val="440"/>
              </a:spcBef>
              <a:spcAft>
                <a:spcPts val="0"/>
              </a:spcAft>
              <a:buSzPts val="2200"/>
              <a:buFont typeface="Noto Sans Symbols"/>
              <a:buNone/>
            </a:pPr>
            <a:r>
              <a:rPr b="1" lang="en-US" sz="2200"/>
              <a:t>inverse</a:t>
            </a:r>
            <a:r>
              <a:rPr lang="en-US" sz="2200"/>
              <a:t>:  If it is not raining, then I will go to town.</a:t>
            </a:r>
            <a:endParaRPr/>
          </a:p>
          <a:p>
            <a:pPr indent="-285750" lvl="1" marL="742950" rtl="0" algn="just">
              <a:lnSpc>
                <a:spcPct val="80000"/>
              </a:lnSpc>
              <a:spcBef>
                <a:spcPts val="440"/>
              </a:spcBef>
              <a:spcAft>
                <a:spcPts val="0"/>
              </a:spcAft>
              <a:buSzPts val="2200"/>
              <a:buFont typeface="Noto Sans Symbols"/>
              <a:buNone/>
            </a:pPr>
            <a:r>
              <a:rPr b="1" lang="en-US" sz="2200"/>
              <a:t>contrapositive</a:t>
            </a:r>
            <a:r>
              <a:rPr lang="en-US" sz="2200"/>
              <a:t>: If I go to town, then it is not raining.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E5"/>
                </a:solidFill>
              </a:rPr>
              <a:t>Contrapositive:</a:t>
            </a:r>
            <a:endParaRPr>
              <a:solidFill>
                <a:srgbClr val="0000E5"/>
              </a:solidFill>
            </a:endParaRPr>
          </a:p>
        </p:txBody>
      </p:sp>
      <p:sp>
        <p:nvSpPr>
          <p:cNvPr id="551" name="Google Shape;551;p6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3200"/>
              <a:buChar char="●"/>
            </a:pPr>
            <a:r>
              <a:rPr lang="en-US"/>
              <a:t>Contrapositive of p → q is ¬q → ¬p </a:t>
            </a:r>
            <a:endParaRPr/>
          </a:p>
          <a:p>
            <a:pPr indent="-342900" lvl="0" marL="342900" rtl="0" algn="just">
              <a:spcBef>
                <a:spcPts val="640"/>
              </a:spcBef>
              <a:spcAft>
                <a:spcPts val="0"/>
              </a:spcAft>
              <a:buSzPts val="3200"/>
              <a:buChar char="●"/>
            </a:pPr>
            <a:r>
              <a:rPr lang="en-US"/>
              <a:t>Any proposition and its contrapositive are logically equivalent (have the same truth table values) – Check with the truth table. </a:t>
            </a:r>
            <a:endParaRPr/>
          </a:p>
          <a:p>
            <a:pPr indent="-342900" lvl="0" marL="342900" rtl="0" algn="just">
              <a:spcBef>
                <a:spcPts val="640"/>
              </a:spcBef>
              <a:spcAft>
                <a:spcPts val="0"/>
              </a:spcAft>
              <a:buSzPts val="3200"/>
              <a:buChar char="●"/>
            </a:pPr>
            <a:r>
              <a:rPr lang="en-US"/>
              <a:t>E.g. The contrapositive of “If you get 100% in this course, you will get an A+” is “If you do not get an A+ in this course, you did not get 100%”. </a:t>
            </a:r>
            <a:endParaRPr/>
          </a:p>
          <a:p>
            <a:pPr indent="-139700" lvl="0" marL="342900" rtl="0" algn="l">
              <a:spcBef>
                <a:spcPts val="640"/>
              </a:spcBef>
              <a:spcAft>
                <a:spcPts val="0"/>
              </a:spcAft>
              <a:buSzPts val="3200"/>
              <a:buNone/>
            </a:pPr>
            <a:r>
              <a:t/>
            </a:r>
            <a:endParaRPr/>
          </a:p>
        </p:txBody>
      </p:sp>
      <p:sp>
        <p:nvSpPr>
          <p:cNvPr id="552" name="Google Shape;552;p6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E5"/>
                </a:solidFill>
              </a:rPr>
              <a:t>Converse:</a:t>
            </a:r>
            <a:r>
              <a:rPr b="1" lang="en-US"/>
              <a:t> </a:t>
            </a:r>
            <a:br>
              <a:rPr lang="en-US"/>
            </a:br>
            <a:endParaRPr/>
          </a:p>
        </p:txBody>
      </p:sp>
      <p:sp>
        <p:nvSpPr>
          <p:cNvPr id="558" name="Google Shape;558;p6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3200"/>
              <a:buChar char="●"/>
            </a:pPr>
            <a:r>
              <a:rPr lang="en-US"/>
              <a:t>Converse of p → q is q → p </a:t>
            </a:r>
            <a:endParaRPr/>
          </a:p>
          <a:p>
            <a:pPr indent="-342900" lvl="0" marL="342900" rtl="0" algn="just">
              <a:spcBef>
                <a:spcPts val="640"/>
              </a:spcBef>
              <a:spcAft>
                <a:spcPts val="0"/>
              </a:spcAft>
              <a:buSzPts val="3200"/>
              <a:buChar char="●"/>
            </a:pPr>
            <a:r>
              <a:rPr lang="en-US"/>
              <a:t>Both are not logically equivalent. </a:t>
            </a:r>
            <a:endParaRPr/>
          </a:p>
          <a:p>
            <a:pPr indent="-342900" lvl="0" marL="342900" rtl="0" algn="just">
              <a:spcBef>
                <a:spcPts val="640"/>
              </a:spcBef>
              <a:spcAft>
                <a:spcPts val="0"/>
              </a:spcAft>
              <a:buSzPts val="3200"/>
              <a:buChar char="●"/>
            </a:pPr>
            <a:r>
              <a:rPr lang="en-US"/>
              <a:t>Ex 1: “If you get 100% in this course, you will get an A+” and “If you get an A+ in this course, you scored 100%” are not equivalent. </a:t>
            </a:r>
            <a:endParaRPr/>
          </a:p>
          <a:p>
            <a:pPr indent="-342900" lvl="0" marL="342900" rtl="0" algn="just">
              <a:spcBef>
                <a:spcPts val="640"/>
              </a:spcBef>
              <a:spcAft>
                <a:spcPts val="0"/>
              </a:spcAft>
              <a:buSzPts val="3200"/>
              <a:buChar char="●"/>
            </a:pPr>
            <a:r>
              <a:rPr lang="en-US"/>
              <a:t>Ex 2: If you won the lottery, you are rich. </a:t>
            </a:r>
            <a:endParaRPr/>
          </a:p>
          <a:p>
            <a:pPr indent="0" lvl="0" marL="0" rtl="0" algn="l">
              <a:spcBef>
                <a:spcPts val="640"/>
              </a:spcBef>
              <a:spcAft>
                <a:spcPts val="0"/>
              </a:spcAft>
              <a:buSzPts val="3200"/>
              <a:buFont typeface="Noto Sans Symbols"/>
              <a:buNone/>
            </a:pPr>
            <a:r>
              <a:t/>
            </a:r>
            <a:endParaRPr/>
          </a:p>
        </p:txBody>
      </p:sp>
      <p:sp>
        <p:nvSpPr>
          <p:cNvPr id="559" name="Google Shape;559;p6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The Foundations: Logic and Proofs</a:t>
            </a:r>
            <a:endParaRPr/>
          </a:p>
        </p:txBody>
      </p:sp>
      <p:sp>
        <p:nvSpPr>
          <p:cNvPr id="247" name="Google Shape;247;p33"/>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Chapter </a:t>
            </a:r>
            <a:r>
              <a:rPr lang="en-US">
                <a:latin typeface="Cambria Math"/>
                <a:ea typeface="Cambria Math"/>
                <a:cs typeface="Cambria Math"/>
                <a:sym typeface="Cambria Math"/>
              </a:rPr>
              <a:t>1</a:t>
            </a:r>
            <a:r>
              <a:rPr lang="en-US"/>
              <a:t>, Part I: Propositional Logic</a:t>
            </a:r>
            <a:endParaRPr/>
          </a:p>
        </p:txBody>
      </p:sp>
      <p:sp>
        <p:nvSpPr>
          <p:cNvPr id="248" name="Google Shape;248;p33"/>
          <p:cNvSpPr txBox="1"/>
          <p:nvPr/>
        </p:nvSpPr>
        <p:spPr>
          <a:xfrm>
            <a:off x="5791200" y="4953000"/>
            <a:ext cx="28956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9933"/>
              </a:buClr>
              <a:buSzPts val="2800"/>
              <a:buFont typeface="Noto Sans Symbols"/>
              <a:buNone/>
            </a:pPr>
            <a:r>
              <a:rPr b="0" i="0" lang="en-US" sz="2800" u="none" cap="none" strike="noStrike">
                <a:solidFill>
                  <a:srgbClr val="339933"/>
                </a:solidFill>
                <a:latin typeface="Arial"/>
                <a:ea typeface="Arial"/>
                <a:cs typeface="Arial"/>
                <a:sym typeface="Arial"/>
              </a:rPr>
              <a:t>Mr. Shoaib Raza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E5"/>
                </a:solidFill>
              </a:rPr>
              <a:t>Inverse:</a:t>
            </a:r>
            <a:br>
              <a:rPr lang="en-US"/>
            </a:br>
            <a:endParaRPr/>
          </a:p>
        </p:txBody>
      </p:sp>
      <p:sp>
        <p:nvSpPr>
          <p:cNvPr id="565" name="Google Shape;565;p6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3200"/>
              <a:buChar char="●"/>
            </a:pPr>
            <a:r>
              <a:rPr lang="en-US"/>
              <a:t>Inverse of p → q is ¬p → ¬q </a:t>
            </a:r>
            <a:endParaRPr/>
          </a:p>
          <a:p>
            <a:pPr indent="-342900" lvl="0" marL="342900" rtl="0" algn="just">
              <a:spcBef>
                <a:spcPts val="640"/>
              </a:spcBef>
              <a:spcAft>
                <a:spcPts val="0"/>
              </a:spcAft>
              <a:buSzPts val="3200"/>
              <a:buChar char="●"/>
            </a:pPr>
            <a:r>
              <a:rPr lang="en-US"/>
              <a:t>Both are not logically equivalent. </a:t>
            </a:r>
            <a:endParaRPr/>
          </a:p>
          <a:p>
            <a:pPr indent="-342900" lvl="0" marL="342900" rtl="0" algn="just">
              <a:spcBef>
                <a:spcPts val="640"/>
              </a:spcBef>
              <a:spcAft>
                <a:spcPts val="0"/>
              </a:spcAft>
              <a:buSzPts val="3200"/>
              <a:buChar char="●"/>
            </a:pPr>
            <a:r>
              <a:rPr lang="en-US"/>
              <a:t>Ex1 : “If you get 100% in this course, you will get an A+” and “If you didn’t 100%, then won’t have an A+ in this course.” are not equivalent. </a:t>
            </a:r>
            <a:endParaRPr/>
          </a:p>
          <a:p>
            <a:pPr indent="-342900" lvl="0" marL="342900" rtl="0" algn="just">
              <a:spcBef>
                <a:spcPts val="640"/>
              </a:spcBef>
              <a:spcAft>
                <a:spcPts val="0"/>
              </a:spcAft>
              <a:buSzPts val="3200"/>
              <a:buChar char="●"/>
            </a:pPr>
            <a:r>
              <a:rPr lang="en-US"/>
              <a:t>Ex2: You can not ride the roller coaster if you are under 4 feet. What is its inverse statement?</a:t>
            </a:r>
            <a:endParaRPr/>
          </a:p>
        </p:txBody>
      </p:sp>
      <p:sp>
        <p:nvSpPr>
          <p:cNvPr id="566" name="Google Shape;566;p6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E5"/>
                </a:solidFill>
              </a:rPr>
              <a:t>Example of converse </a:t>
            </a:r>
            <a:r>
              <a:rPr lang="en-US">
                <a:solidFill>
                  <a:srgbClr val="0000E5"/>
                </a:solidFill>
              </a:rPr>
              <a:t>(1/2) </a:t>
            </a:r>
            <a:endParaRPr/>
          </a:p>
        </p:txBody>
      </p:sp>
      <p:sp>
        <p:nvSpPr>
          <p:cNvPr id="572" name="Google Shape;572;p7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3200"/>
              <a:buChar char="●"/>
            </a:pPr>
            <a:r>
              <a:rPr lang="en-US"/>
              <a:t>Find the converse of the following statement: </a:t>
            </a:r>
            <a:endParaRPr/>
          </a:p>
          <a:p>
            <a:pPr indent="-342900" lvl="0" marL="342900" rtl="0" algn="just">
              <a:spcBef>
                <a:spcPts val="640"/>
              </a:spcBef>
              <a:spcAft>
                <a:spcPts val="0"/>
              </a:spcAft>
              <a:buSzPts val="3200"/>
              <a:buChar char="●"/>
            </a:pPr>
            <a:r>
              <a:rPr lang="en-US"/>
              <a:t>R: ‘Raining tomorrow is a sufficient condition for my not going to town.’ </a:t>
            </a:r>
            <a:endParaRPr/>
          </a:p>
          <a:p>
            <a:pPr indent="-342900" lvl="0" marL="342900" rtl="0" algn="just">
              <a:spcBef>
                <a:spcPts val="640"/>
              </a:spcBef>
              <a:spcAft>
                <a:spcPts val="0"/>
              </a:spcAft>
              <a:buSzPts val="3200"/>
              <a:buChar char="●"/>
            </a:pPr>
            <a:r>
              <a:rPr lang="en-US"/>
              <a:t>Step 1: Assign propositional variables to </a:t>
            </a:r>
            <a:endParaRPr/>
          </a:p>
          <a:p>
            <a:pPr indent="-342900" lvl="0" marL="342900" rtl="0" algn="just">
              <a:spcBef>
                <a:spcPts val="640"/>
              </a:spcBef>
              <a:spcAft>
                <a:spcPts val="0"/>
              </a:spcAft>
              <a:buSzPts val="3200"/>
              <a:buChar char="●"/>
            </a:pPr>
            <a:r>
              <a:rPr lang="en-US"/>
              <a:t>component propositions </a:t>
            </a:r>
            <a:endParaRPr/>
          </a:p>
          <a:p>
            <a:pPr indent="-342900" lvl="0" marL="342900" rtl="0" algn="just">
              <a:spcBef>
                <a:spcPts val="640"/>
              </a:spcBef>
              <a:spcAft>
                <a:spcPts val="0"/>
              </a:spcAft>
              <a:buSzPts val="3200"/>
              <a:buChar char="●"/>
            </a:pPr>
            <a:r>
              <a:rPr lang="en-US"/>
              <a:t>P: It will rain tomorrow </a:t>
            </a:r>
            <a:endParaRPr/>
          </a:p>
          <a:p>
            <a:pPr indent="-342900" lvl="0" marL="342900" rtl="0" algn="just">
              <a:spcBef>
                <a:spcPts val="640"/>
              </a:spcBef>
              <a:spcAft>
                <a:spcPts val="0"/>
              </a:spcAft>
              <a:buSzPts val="3200"/>
              <a:buChar char="●"/>
            </a:pPr>
            <a:r>
              <a:rPr lang="en-US"/>
              <a:t>Q: I will not go to town</a:t>
            </a:r>
            <a:endParaRPr/>
          </a:p>
        </p:txBody>
      </p:sp>
      <p:sp>
        <p:nvSpPr>
          <p:cNvPr id="573" name="Google Shape;573;p7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E5"/>
                </a:solidFill>
              </a:rPr>
              <a:t>Example of converse </a:t>
            </a:r>
            <a:r>
              <a:rPr lang="en-US">
                <a:solidFill>
                  <a:srgbClr val="0000E5"/>
                </a:solidFill>
              </a:rPr>
              <a:t>(2/2) </a:t>
            </a:r>
            <a:endParaRPr/>
          </a:p>
        </p:txBody>
      </p:sp>
      <p:sp>
        <p:nvSpPr>
          <p:cNvPr id="579" name="Google Shape;579;p7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400"/>
              <a:buChar char="●"/>
            </a:pPr>
            <a:r>
              <a:rPr lang="en-US" sz="2400"/>
              <a:t>Step 2: Symbolize the assertion   R: P → Q </a:t>
            </a:r>
            <a:endParaRPr/>
          </a:p>
          <a:p>
            <a:pPr indent="-342900" lvl="0" marL="342900" rtl="0" algn="just">
              <a:spcBef>
                <a:spcPts val="480"/>
              </a:spcBef>
              <a:spcAft>
                <a:spcPts val="0"/>
              </a:spcAft>
              <a:buSzPts val="2400"/>
              <a:buChar char="●"/>
            </a:pPr>
            <a:r>
              <a:rPr lang="en-US" sz="2400"/>
              <a:t>Step 3: Symbolize the converse Q → P </a:t>
            </a:r>
            <a:endParaRPr/>
          </a:p>
          <a:p>
            <a:pPr indent="-342900" lvl="0" marL="342900" rtl="0" algn="just">
              <a:spcBef>
                <a:spcPts val="480"/>
              </a:spcBef>
              <a:spcAft>
                <a:spcPts val="0"/>
              </a:spcAft>
              <a:buSzPts val="2400"/>
              <a:buChar char="●"/>
            </a:pPr>
            <a:r>
              <a:rPr lang="en-US" sz="2400"/>
              <a:t>Step 4: Convert the symbols back into words </a:t>
            </a:r>
            <a:endParaRPr/>
          </a:p>
          <a:p>
            <a:pPr indent="0" lvl="0" marL="0" rtl="0" algn="just">
              <a:spcBef>
                <a:spcPts val="480"/>
              </a:spcBef>
              <a:spcAft>
                <a:spcPts val="0"/>
              </a:spcAft>
              <a:buSzPts val="2400"/>
              <a:buFont typeface="Noto Sans Symbols"/>
              <a:buNone/>
            </a:pPr>
            <a:r>
              <a:rPr lang="en-US" sz="2400"/>
              <a:t>	‘If I don’t go to town then it will rain tomorrow’ 	</a:t>
            </a:r>
            <a:r>
              <a:rPr lang="en-US" sz="2400">
                <a:solidFill>
                  <a:srgbClr val="FF0000"/>
                </a:solidFill>
              </a:rPr>
              <a:t>or </a:t>
            </a:r>
            <a:endParaRPr/>
          </a:p>
          <a:p>
            <a:pPr indent="0" lvl="0" marL="0" rtl="0" algn="just">
              <a:spcBef>
                <a:spcPts val="480"/>
              </a:spcBef>
              <a:spcAft>
                <a:spcPts val="0"/>
              </a:spcAft>
              <a:buSzPts val="2400"/>
              <a:buFont typeface="Noto Sans Symbols"/>
              <a:buNone/>
            </a:pPr>
            <a:r>
              <a:rPr lang="en-US" sz="2400"/>
              <a:t>	‘Raining tomorrow is a necessary condition for my 	not going to town.’ 					</a:t>
            </a:r>
            <a:r>
              <a:rPr lang="en-US" sz="2400">
                <a:solidFill>
                  <a:srgbClr val="FF0000"/>
                </a:solidFill>
              </a:rPr>
              <a:t>or </a:t>
            </a:r>
            <a:endParaRPr/>
          </a:p>
          <a:p>
            <a:pPr indent="0" lvl="0" marL="0" rtl="0" algn="just">
              <a:spcBef>
                <a:spcPts val="480"/>
              </a:spcBef>
              <a:spcAft>
                <a:spcPts val="0"/>
              </a:spcAft>
              <a:buSzPts val="2400"/>
              <a:buFont typeface="Noto Sans Symbols"/>
              <a:buNone/>
            </a:pPr>
            <a:r>
              <a:rPr lang="en-US" sz="2400"/>
              <a:t>	‘My not going to town is a sufficient condition for it 	raining tomorrow.’</a:t>
            </a:r>
            <a:endParaRPr/>
          </a:p>
        </p:txBody>
      </p:sp>
      <p:sp>
        <p:nvSpPr>
          <p:cNvPr id="580" name="Google Shape;580;p7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6. Bi-implications:</a:t>
            </a:r>
            <a:endParaRPr/>
          </a:p>
        </p:txBody>
      </p:sp>
      <p:sp>
        <p:nvSpPr>
          <p:cNvPr id="586" name="Google Shape;586;p72"/>
          <p:cNvSpPr txBox="1"/>
          <p:nvPr>
            <p:ph idx="1" type="body"/>
          </p:nvPr>
        </p:nvSpPr>
        <p:spPr>
          <a:xfrm>
            <a:off x="609600" y="3241675"/>
            <a:ext cx="8305800" cy="3387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000"/>
              <a:buChar char="●"/>
            </a:pPr>
            <a:r>
              <a:rPr i="1" lang="en-US" sz="2000"/>
              <a:t>p </a:t>
            </a:r>
            <a:r>
              <a:rPr lang="en-US" sz="2000"/>
              <a:t>↔ </a:t>
            </a:r>
            <a:r>
              <a:rPr i="1" lang="en-US" sz="2000"/>
              <a:t>q </a:t>
            </a:r>
            <a:r>
              <a:rPr lang="en-US" sz="2000"/>
              <a:t>has the same truth value as</a:t>
            </a:r>
            <a:r>
              <a:rPr i="1" lang="en-US" sz="2000"/>
              <a:t> (p </a:t>
            </a:r>
            <a:r>
              <a:rPr lang="en-US" sz="2000"/>
              <a:t>→</a:t>
            </a:r>
            <a:r>
              <a:rPr i="1" lang="en-US" sz="2000"/>
              <a:t> q) </a:t>
            </a:r>
            <a:r>
              <a:rPr lang="en-US" sz="2000"/>
              <a:t>Λ </a:t>
            </a:r>
            <a:r>
              <a:rPr i="1" lang="en-US" sz="2000"/>
              <a:t>(q </a:t>
            </a:r>
            <a:r>
              <a:rPr lang="en-US" sz="2000"/>
              <a:t>→</a:t>
            </a:r>
            <a:r>
              <a:rPr i="1" lang="en-US" sz="2000"/>
              <a:t> p)</a:t>
            </a:r>
            <a:r>
              <a:rPr i="1" lang="en-US"/>
              <a:t> </a:t>
            </a:r>
            <a:endParaRPr sz="2400"/>
          </a:p>
          <a:p>
            <a:pPr indent="-342900" lvl="0" marL="342900" rtl="0" algn="l">
              <a:lnSpc>
                <a:spcPct val="90000"/>
              </a:lnSpc>
              <a:spcBef>
                <a:spcPts val="480"/>
              </a:spcBef>
              <a:spcAft>
                <a:spcPts val="0"/>
              </a:spcAft>
              <a:buSzPts val="2400"/>
              <a:buChar char="●"/>
            </a:pPr>
            <a:r>
              <a:rPr lang="en-US" sz="2400"/>
              <a:t>“</a:t>
            </a:r>
            <a:r>
              <a:rPr i="1" lang="en-US" sz="2400"/>
              <a:t>if and only if</a:t>
            </a:r>
            <a:r>
              <a:rPr lang="en-US" sz="2400"/>
              <a:t>” can be expressed by “</a:t>
            </a:r>
            <a:r>
              <a:rPr i="1" lang="en-US" sz="2400"/>
              <a:t>iff</a:t>
            </a:r>
            <a:r>
              <a:rPr lang="en-US" sz="2400"/>
              <a:t>”</a:t>
            </a:r>
            <a:endParaRPr/>
          </a:p>
          <a:p>
            <a:pPr indent="-342900" lvl="0" marL="342900" rtl="0" algn="l">
              <a:lnSpc>
                <a:spcPct val="90000"/>
              </a:lnSpc>
              <a:spcBef>
                <a:spcPts val="400"/>
              </a:spcBef>
              <a:spcAft>
                <a:spcPts val="0"/>
              </a:spcAft>
              <a:buSzPts val="2000"/>
              <a:buChar char="●"/>
            </a:pPr>
            <a:r>
              <a:rPr lang="en-US" sz="2000"/>
              <a:t>Example:</a:t>
            </a:r>
            <a:endParaRPr/>
          </a:p>
          <a:p>
            <a:pPr indent="-285750" lvl="1" marL="742950" rtl="0" algn="l">
              <a:lnSpc>
                <a:spcPct val="90000"/>
              </a:lnSpc>
              <a:spcBef>
                <a:spcPts val="400"/>
              </a:spcBef>
              <a:spcAft>
                <a:spcPts val="0"/>
              </a:spcAft>
              <a:buSzPts val="2000"/>
              <a:buChar char="⚪"/>
            </a:pPr>
            <a:r>
              <a:rPr lang="en-US" sz="2000"/>
              <a:t>Let </a:t>
            </a:r>
            <a:r>
              <a:rPr i="1" lang="en-US" sz="2000"/>
              <a:t>p</a:t>
            </a:r>
            <a:r>
              <a:rPr lang="en-US" sz="2000"/>
              <a:t> be the statement “You can take the flight” and let </a:t>
            </a:r>
            <a:r>
              <a:rPr i="1" lang="en-US" sz="2000"/>
              <a:t>q</a:t>
            </a:r>
            <a:r>
              <a:rPr lang="en-US" sz="2000">
                <a:solidFill>
                  <a:schemeClr val="hlink"/>
                </a:solidFill>
              </a:rPr>
              <a:t> </a:t>
            </a:r>
            <a:r>
              <a:rPr lang="en-US" sz="2000"/>
              <a:t>be the</a:t>
            </a:r>
            <a:r>
              <a:rPr lang="en-US" sz="2000">
                <a:solidFill>
                  <a:schemeClr val="hlink"/>
                </a:solidFill>
              </a:rPr>
              <a:t> </a:t>
            </a:r>
            <a:r>
              <a:rPr lang="en-US" sz="2000"/>
              <a:t>statement “You buy a ticket.” Then </a:t>
            </a:r>
            <a:r>
              <a:rPr i="1" lang="en-US" sz="1800"/>
              <a:t>p </a:t>
            </a:r>
            <a:r>
              <a:rPr lang="en-US" sz="1800"/>
              <a:t>↔ </a:t>
            </a:r>
            <a:r>
              <a:rPr i="1" lang="en-US" sz="1800"/>
              <a:t>q </a:t>
            </a:r>
            <a:r>
              <a:rPr lang="en-US" sz="2000"/>
              <a:t>is the statement </a:t>
            </a:r>
            <a:endParaRPr/>
          </a:p>
          <a:p>
            <a:pPr indent="-285750" lvl="1" marL="742950" rtl="0" algn="l">
              <a:lnSpc>
                <a:spcPct val="90000"/>
              </a:lnSpc>
              <a:spcBef>
                <a:spcPts val="400"/>
              </a:spcBef>
              <a:spcAft>
                <a:spcPts val="0"/>
              </a:spcAft>
              <a:buSzPts val="2000"/>
              <a:buFont typeface="Noto Sans Symbols"/>
              <a:buNone/>
            </a:pPr>
            <a:r>
              <a:rPr lang="en-US" sz="2000"/>
              <a:t>	“You can take the flight if and only if you buy a ticket.”</a:t>
            </a:r>
            <a:endParaRPr/>
          </a:p>
          <a:p>
            <a:pPr indent="-285750" lvl="1" marL="742950" rtl="0" algn="l">
              <a:lnSpc>
                <a:spcPct val="90000"/>
              </a:lnSpc>
              <a:spcBef>
                <a:spcPts val="400"/>
              </a:spcBef>
              <a:spcAft>
                <a:spcPts val="0"/>
              </a:spcAft>
              <a:buSzPts val="2000"/>
              <a:buFont typeface="Noto Sans Symbols"/>
              <a:buNone/>
            </a:pPr>
            <a:r>
              <a:rPr lang="en-US" sz="2000"/>
              <a:t>	</a:t>
            </a:r>
            <a:r>
              <a:rPr lang="en-US" sz="2000">
                <a:solidFill>
                  <a:schemeClr val="hlink"/>
                </a:solidFill>
              </a:rPr>
              <a:t>Implication:</a:t>
            </a:r>
            <a:endParaRPr/>
          </a:p>
          <a:p>
            <a:pPr indent="-285750" lvl="1" marL="742950" rtl="0" algn="l">
              <a:lnSpc>
                <a:spcPct val="90000"/>
              </a:lnSpc>
              <a:spcBef>
                <a:spcPts val="400"/>
              </a:spcBef>
              <a:spcAft>
                <a:spcPts val="0"/>
              </a:spcAft>
              <a:buSzPts val="2000"/>
              <a:buFont typeface="Noto Sans Symbols"/>
              <a:buNone/>
            </a:pPr>
            <a:r>
              <a:rPr lang="en-US" sz="2000"/>
              <a:t>	If you buy a ticket you can take the flight.</a:t>
            </a:r>
            <a:endParaRPr/>
          </a:p>
          <a:p>
            <a:pPr indent="-285750" lvl="1" marL="742950" rtl="0" algn="l">
              <a:lnSpc>
                <a:spcPct val="90000"/>
              </a:lnSpc>
              <a:spcBef>
                <a:spcPts val="400"/>
              </a:spcBef>
              <a:spcAft>
                <a:spcPts val="0"/>
              </a:spcAft>
              <a:buSzPts val="2000"/>
              <a:buFont typeface="Noto Sans Symbols"/>
              <a:buNone/>
            </a:pPr>
            <a:r>
              <a:rPr lang="en-US" sz="2000"/>
              <a:t>	If you don’t buy a ticket you cannot take the flight.</a:t>
            </a:r>
            <a:endParaRPr/>
          </a:p>
          <a:p>
            <a:pPr indent="-285750" lvl="1" marL="742950" rtl="0" algn="l">
              <a:lnSpc>
                <a:spcPct val="90000"/>
              </a:lnSpc>
              <a:spcBef>
                <a:spcPts val="460"/>
              </a:spcBef>
              <a:spcAft>
                <a:spcPts val="0"/>
              </a:spcAft>
              <a:buSzPts val="2300"/>
              <a:buFont typeface="Noto Sans Symbols"/>
              <a:buNone/>
            </a:pPr>
            <a:r>
              <a:t/>
            </a:r>
            <a:endParaRPr sz="2300">
              <a:solidFill>
                <a:schemeClr val="hlink"/>
              </a:solidFill>
            </a:endParaRPr>
          </a:p>
          <a:p>
            <a:pPr indent="-342900" lvl="0" marL="342900" rtl="0" algn="l">
              <a:lnSpc>
                <a:spcPct val="90000"/>
              </a:lnSpc>
              <a:spcBef>
                <a:spcPts val="640"/>
              </a:spcBef>
              <a:spcAft>
                <a:spcPts val="0"/>
              </a:spcAft>
              <a:buSzPts val="3200"/>
              <a:buFont typeface="Noto Sans Symbols"/>
              <a:buNone/>
            </a:pPr>
            <a:r>
              <a:t/>
            </a:r>
            <a:endParaRPr/>
          </a:p>
          <a:p>
            <a:pPr indent="-342900" lvl="0" marL="342900" rtl="0" algn="l">
              <a:lnSpc>
                <a:spcPct val="90000"/>
              </a:lnSpc>
              <a:spcBef>
                <a:spcPts val="640"/>
              </a:spcBef>
              <a:spcAft>
                <a:spcPts val="0"/>
              </a:spcAft>
              <a:buSzPts val="3200"/>
              <a:buFont typeface="Noto Sans Symbols"/>
              <a:buNone/>
            </a:pPr>
            <a:r>
              <a:t/>
            </a:r>
            <a:endParaRPr/>
          </a:p>
        </p:txBody>
      </p:sp>
      <p:sp>
        <p:nvSpPr>
          <p:cNvPr id="587" name="Google Shape;587;p7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88" name="Google Shape;588;p72"/>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589" name="Google Shape;589;p72"/>
          <p:cNvSpPr txBox="1"/>
          <p:nvPr/>
        </p:nvSpPr>
        <p:spPr>
          <a:xfrm>
            <a:off x="685800" y="1481138"/>
            <a:ext cx="7772400" cy="1597025"/>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6</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Let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be propositions. The </a:t>
            </a:r>
            <a:r>
              <a:rPr b="0" i="1" lang="en-US" sz="1800" u="none" cap="none" strike="noStrike">
                <a:solidFill>
                  <a:schemeClr val="dk1"/>
                </a:solidFill>
                <a:latin typeface="Arial"/>
                <a:ea typeface="Arial"/>
                <a:cs typeface="Arial"/>
                <a:sym typeface="Arial"/>
              </a:rPr>
              <a:t>biconditional statement</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 </a:t>
            </a:r>
            <a:r>
              <a:rPr b="0" i="0" lang="en-US" sz="1800" u="none" cap="none" strike="noStrike">
                <a:solidFill>
                  <a:schemeClr val="dk1"/>
                </a:solidFill>
                <a:latin typeface="Arial"/>
                <a:ea typeface="Arial"/>
                <a:cs typeface="Arial"/>
                <a:sym typeface="Arial"/>
              </a:rPr>
              <a:t>is the proposition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if and only if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0" lang="en-US" sz="1800" u="none" cap="none" strike="noStrike">
                <a:solidFill>
                  <a:srgbClr val="0000E5"/>
                </a:solidFill>
                <a:latin typeface="Arial"/>
                <a:ea typeface="Arial"/>
                <a:cs typeface="Arial"/>
                <a:sym typeface="Arial"/>
              </a:rPr>
              <a:t>The biconditional statement </a:t>
            </a:r>
            <a:r>
              <a:rPr b="0" i="1" lang="en-US" sz="1800" u="none" cap="none" strike="noStrike">
                <a:solidFill>
                  <a:srgbClr val="0000E5"/>
                </a:solidFill>
                <a:latin typeface="Arial"/>
                <a:ea typeface="Arial"/>
                <a:cs typeface="Arial"/>
                <a:sym typeface="Arial"/>
              </a:rPr>
              <a:t>p </a:t>
            </a:r>
            <a:r>
              <a:rPr b="0" i="0" lang="en-US" sz="1800" u="none" cap="none" strike="noStrike">
                <a:solidFill>
                  <a:srgbClr val="0000E5"/>
                </a:solidFill>
                <a:latin typeface="Arial"/>
                <a:ea typeface="Arial"/>
                <a:cs typeface="Arial"/>
                <a:sym typeface="Arial"/>
              </a:rPr>
              <a:t>↔ </a:t>
            </a:r>
            <a:r>
              <a:rPr b="0" i="1" lang="en-US" sz="1800" u="none" cap="none" strike="noStrike">
                <a:solidFill>
                  <a:srgbClr val="0000E5"/>
                </a:solidFill>
                <a:latin typeface="Arial"/>
                <a:ea typeface="Arial"/>
                <a:cs typeface="Arial"/>
                <a:sym typeface="Arial"/>
              </a:rPr>
              <a:t>q </a:t>
            </a:r>
            <a:r>
              <a:rPr b="0" i="0" lang="en-US" sz="1800" u="none" cap="none" strike="noStrike">
                <a:solidFill>
                  <a:srgbClr val="0000E5"/>
                </a:solidFill>
                <a:latin typeface="Arial"/>
                <a:ea typeface="Arial"/>
                <a:cs typeface="Arial"/>
                <a:sym typeface="Arial"/>
              </a:rPr>
              <a:t>is true when </a:t>
            </a:r>
            <a:r>
              <a:rPr b="0" i="1" lang="en-US" sz="1800" u="none" cap="none" strike="noStrike">
                <a:solidFill>
                  <a:srgbClr val="0000E5"/>
                </a:solidFill>
                <a:latin typeface="Arial"/>
                <a:ea typeface="Arial"/>
                <a:cs typeface="Arial"/>
                <a:sym typeface="Arial"/>
              </a:rPr>
              <a:t>p</a:t>
            </a:r>
            <a:r>
              <a:rPr b="0" i="0" lang="en-US" sz="1800" u="none" cap="none" strike="noStrike">
                <a:solidFill>
                  <a:srgbClr val="0000E5"/>
                </a:solidFill>
                <a:latin typeface="Arial"/>
                <a:ea typeface="Arial"/>
                <a:cs typeface="Arial"/>
                <a:sym typeface="Arial"/>
              </a:rPr>
              <a:t> and </a:t>
            </a:r>
            <a:r>
              <a:rPr b="0" i="1" lang="en-US" sz="1800" u="none" cap="none" strike="noStrike">
                <a:solidFill>
                  <a:srgbClr val="0000E5"/>
                </a:solidFill>
                <a:latin typeface="Arial"/>
                <a:ea typeface="Arial"/>
                <a:cs typeface="Arial"/>
                <a:sym typeface="Arial"/>
              </a:rPr>
              <a:t>q</a:t>
            </a:r>
            <a:r>
              <a:rPr b="0" i="0" lang="en-US" sz="1800" u="none" cap="none" strike="noStrike">
                <a:solidFill>
                  <a:srgbClr val="0000E5"/>
                </a:solidFill>
                <a:latin typeface="Arial"/>
                <a:ea typeface="Arial"/>
                <a:cs typeface="Arial"/>
                <a:sym typeface="Arial"/>
              </a:rPr>
              <a:t> have the same truth values, and is false otherwise</a:t>
            </a:r>
            <a:r>
              <a:rPr b="0" i="0" lang="en-US" sz="1800" u="none" cap="none" strike="noStrike">
                <a:solidFill>
                  <a:schemeClr val="dk1"/>
                </a:solidFill>
                <a:latin typeface="Arial"/>
                <a:ea typeface="Arial"/>
                <a:cs typeface="Arial"/>
                <a:sym typeface="Arial"/>
              </a:rPr>
              <a:t>. Biconditional statements are also called </a:t>
            </a:r>
            <a:r>
              <a:rPr b="0" i="1" lang="en-US" sz="1800" u="none" cap="none" strike="noStrike">
                <a:solidFill>
                  <a:schemeClr val="dk1"/>
                </a:solidFill>
                <a:latin typeface="Arial"/>
                <a:ea typeface="Arial"/>
                <a:cs typeface="Arial"/>
                <a:sym typeface="Arial"/>
              </a:rPr>
              <a:t>bi-implications</a:t>
            </a:r>
            <a:r>
              <a:rPr b="0" i="0" lang="en-US" sz="1800" u="none" cap="none" strike="noStrike">
                <a:solidFill>
                  <a:schemeClr val="dk1"/>
                </a:solidFill>
                <a:latin typeface="Arial"/>
                <a:ea typeface="Arial"/>
                <a:cs typeface="Arial"/>
                <a:sym typeface="Arial"/>
              </a:rPr>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3"/>
          <p:cNvSpPr txBox="1"/>
          <p:nvPr>
            <p:ph type="title"/>
          </p:nvPr>
        </p:nvSpPr>
        <p:spPr>
          <a:xfrm>
            <a:off x="457200" y="274638"/>
            <a:ext cx="8229600" cy="7921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E5"/>
                </a:solidFill>
              </a:rPr>
              <a:t>Bi-implications:</a:t>
            </a:r>
            <a:endParaRPr/>
          </a:p>
        </p:txBody>
      </p:sp>
      <p:pic>
        <p:nvPicPr>
          <p:cNvPr descr="Screen Clipping" id="596" name="Google Shape;596;p73"/>
          <p:cNvPicPr preferRelativeResize="0"/>
          <p:nvPr>
            <p:ph idx="1" type="body"/>
          </p:nvPr>
        </p:nvPicPr>
        <p:blipFill rotWithShape="1">
          <a:blip r:embed="rId3">
            <a:alphaModFix/>
          </a:blip>
          <a:srcRect b="0" l="0" r="0" t="0"/>
          <a:stretch/>
        </p:blipFill>
        <p:spPr>
          <a:xfrm>
            <a:off x="15240" y="1672930"/>
            <a:ext cx="8359775" cy="5185069"/>
          </a:xfrm>
          <a:prstGeom prst="rect">
            <a:avLst/>
          </a:prstGeom>
          <a:noFill/>
          <a:ln>
            <a:noFill/>
          </a:ln>
        </p:spPr>
      </p:pic>
      <p:graphicFrame>
        <p:nvGraphicFramePr>
          <p:cNvPr id="597" name="Google Shape;597;p73"/>
          <p:cNvGraphicFramePr/>
          <p:nvPr/>
        </p:nvGraphicFramePr>
        <p:xfrm>
          <a:off x="6019800" y="3096706"/>
          <a:ext cx="3000000" cy="3000000"/>
        </p:xfrm>
        <a:graphic>
          <a:graphicData uri="http://schemas.openxmlformats.org/drawingml/2006/table">
            <a:tbl>
              <a:tblPr>
                <a:noFill/>
                <a:tableStyleId>{B8C21D3B-2451-4451-8867-7A4002511FC3}</a:tableStyleId>
              </a:tblPr>
              <a:tblGrid>
                <a:gridCol w="1485900"/>
                <a:gridCol w="1485900"/>
              </a:tblGrid>
              <a:tr h="735000">
                <a:tc gridSpan="2">
                  <a:txBody>
                    <a:bodyPr/>
                    <a:lstStyle/>
                    <a:p>
                      <a:pPr indent="0" lvl="0" marL="0" marR="0" rtl="0" algn="l">
                        <a:lnSpc>
                          <a:spcPct val="100000"/>
                        </a:lnSpc>
                        <a:spcBef>
                          <a:spcPts val="0"/>
                        </a:spcBef>
                        <a:spcAft>
                          <a:spcPts val="0"/>
                        </a:spcAft>
                        <a:buClr>
                          <a:schemeClr val="accent1"/>
                        </a:buClr>
                        <a:buSzPts val="1800"/>
                        <a:buFont typeface="Noto Sans Symbols"/>
                        <a:buNone/>
                      </a:pPr>
                      <a:r>
                        <a:rPr b="0" i="0" lang="en-US" sz="1800" u="none" cap="none" strike="noStrike">
                          <a:solidFill>
                            <a:schemeClr val="dk1"/>
                          </a:solidFill>
                          <a:latin typeface="Arial"/>
                          <a:ea typeface="Arial"/>
                          <a:cs typeface="Arial"/>
                          <a:sym typeface="Arial"/>
                        </a:rPr>
                        <a:t>The Truth Table for the Biconditional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t>
                      </a:r>
                      <a:r>
                        <a:rPr b="0" i="0" lang="en-US" sz="24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345375">
                <a:tc>
                  <a:txBody>
                    <a:bodyPr/>
                    <a:lstStyle/>
                    <a:p>
                      <a:pPr indent="0" lvl="0" marL="0" marR="0" rtl="0" algn="ctr">
                        <a:lnSpc>
                          <a:spcPct val="100000"/>
                        </a:lnSpc>
                        <a:spcBef>
                          <a:spcPts val="0"/>
                        </a:spcBef>
                        <a:spcAft>
                          <a:spcPts val="0"/>
                        </a:spcAft>
                        <a:buClr>
                          <a:schemeClr val="accent1"/>
                        </a:buClr>
                        <a:buSzPts val="1800"/>
                        <a:buFont typeface="Noto Sans Symbols"/>
                        <a:buNone/>
                      </a:pPr>
                      <a:r>
                        <a:rPr b="0" i="1" lang="en-US" sz="1800" u="none" cap="none" strike="noStrike">
                          <a:solidFill>
                            <a:schemeClr val="dk1"/>
                          </a:solidFill>
                          <a:latin typeface="Arial"/>
                          <a:ea typeface="Arial"/>
                          <a:cs typeface="Arial"/>
                          <a:sym typeface="Arial"/>
                        </a:rPr>
                        <a:t>p       q</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1800"/>
                        <a:buFont typeface="Noto Sans Symbols"/>
                        <a:buNone/>
                      </a:pPr>
                      <a:r>
                        <a:rPr b="0" i="1" lang="en-US" sz="1800" u="none" cap="none" strike="noStrike">
                          <a:solidFill>
                            <a:schemeClr val="dk1"/>
                          </a:solidFill>
                          <a:latin typeface="Arial"/>
                          <a:ea typeface="Arial"/>
                          <a:cs typeface="Arial"/>
                          <a:sym typeface="Arial"/>
                        </a:rPr>
                        <a:t>p </a:t>
                      </a:r>
                      <a:r>
                        <a:rPr b="0" i="0" lang="en-US" sz="24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875">
                <a:tc>
                  <a:txBody>
                    <a:bodyPr/>
                    <a:lstStyle/>
                    <a:p>
                      <a:pPr indent="0" lvl="0" marL="0" marR="0" rtl="0" algn="l">
                        <a:lnSpc>
                          <a:spcPct val="100000"/>
                        </a:lnSpc>
                        <a:spcBef>
                          <a:spcPts val="0"/>
                        </a:spcBef>
                        <a:spcAft>
                          <a:spcPts val="0"/>
                        </a:spcAft>
                        <a:buClr>
                          <a:schemeClr val="accent1"/>
                        </a:buClr>
                        <a:buSzPts val="1800"/>
                        <a:buFont typeface="Noto Sans Symbols"/>
                        <a:buNone/>
                      </a:pPr>
                      <a:r>
                        <a:rPr b="0" i="0" lang="en-US" sz="1800" u="none" cap="none" strike="noStrike">
                          <a:solidFill>
                            <a:schemeClr val="dk1"/>
                          </a:solidFill>
                          <a:latin typeface="Arial"/>
                          <a:ea typeface="Arial"/>
                          <a:cs typeface="Arial"/>
                          <a:sym typeface="Arial"/>
                        </a:rPr>
                        <a:t>  T       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accent1"/>
                        </a:buClr>
                        <a:buSzPts val="1800"/>
                        <a:buFont typeface="Noto Sans Symbols"/>
                        <a:buNone/>
                      </a:pPr>
                      <a:r>
                        <a:rPr b="0" i="0" lang="en-US" sz="1800" u="none" cap="none" strike="noStrike">
                          <a:solidFill>
                            <a:schemeClr val="dk1"/>
                          </a:solidFill>
                          <a:latin typeface="Arial"/>
                          <a:ea typeface="Arial"/>
                          <a:cs typeface="Arial"/>
                          <a:sym typeface="Arial"/>
                        </a:rPr>
                        <a:t>  T       F</a:t>
                      </a:r>
                      <a:endParaRPr/>
                    </a:p>
                    <a:p>
                      <a:pPr indent="0" lvl="0" marL="0" marR="0" rtl="0" algn="l">
                        <a:lnSpc>
                          <a:spcPct val="100000"/>
                        </a:lnSpc>
                        <a:spcBef>
                          <a:spcPts val="360"/>
                        </a:spcBef>
                        <a:spcAft>
                          <a:spcPts val="0"/>
                        </a:spcAft>
                        <a:buClr>
                          <a:schemeClr val="accent1"/>
                        </a:buClr>
                        <a:buSzPts val="1800"/>
                        <a:buFont typeface="Noto Sans Symbols"/>
                        <a:buNone/>
                      </a:pPr>
                      <a:r>
                        <a:rPr b="0" i="0" lang="en-US" sz="1800" u="none" cap="none" strike="noStrike">
                          <a:solidFill>
                            <a:schemeClr val="dk1"/>
                          </a:solidFill>
                          <a:latin typeface="Arial"/>
                          <a:ea typeface="Arial"/>
                          <a:cs typeface="Arial"/>
                          <a:sym typeface="Arial"/>
                        </a:rPr>
                        <a:t>  F       T</a:t>
                      </a:r>
                      <a:endParaRPr/>
                    </a:p>
                    <a:p>
                      <a:pPr indent="0" lvl="0" marL="0" marR="0" rtl="0" algn="l">
                        <a:lnSpc>
                          <a:spcPct val="100000"/>
                        </a:lnSpc>
                        <a:spcBef>
                          <a:spcPts val="360"/>
                        </a:spcBef>
                        <a:spcAft>
                          <a:spcPts val="0"/>
                        </a:spcAft>
                        <a:buClr>
                          <a:schemeClr val="accent1"/>
                        </a:buClr>
                        <a:buSzPts val="1800"/>
                        <a:buFont typeface="Noto Sans Symbols"/>
                        <a:buNone/>
                      </a:pPr>
                      <a:r>
                        <a:rPr b="0" i="0" lang="en-US" sz="1800" u="none" cap="none" strike="noStrike">
                          <a:solidFill>
                            <a:schemeClr val="dk1"/>
                          </a:solidFill>
                          <a:latin typeface="Arial"/>
                          <a:ea typeface="Arial"/>
                          <a:cs typeface="Arial"/>
                          <a:sym typeface="Arial"/>
                        </a:rPr>
                        <a:t>  F       F</a:t>
                      </a:r>
                      <a:endParaRPr b="0" i="0" sz="1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1800"/>
                        <a:buFont typeface="Noto Sans Symbols"/>
                        <a:buNone/>
                      </a:pPr>
                      <a:r>
                        <a:rPr b="0" i="0" lang="en-US" sz="1800" u="none" cap="none" strike="noStrike">
                          <a:solidFill>
                            <a:schemeClr val="dk1"/>
                          </a:solidFill>
                          <a:latin typeface="Arial"/>
                          <a:ea typeface="Arial"/>
                          <a:cs typeface="Arial"/>
                          <a:sym typeface="Arial"/>
                        </a:rPr>
                        <a:t>T</a:t>
                      </a:r>
                      <a:endParaRPr/>
                    </a:p>
                    <a:p>
                      <a:pPr indent="0" lvl="0" marL="0" marR="0" rtl="0" algn="ctr">
                        <a:lnSpc>
                          <a:spcPct val="100000"/>
                        </a:lnSpc>
                        <a:spcBef>
                          <a:spcPts val="360"/>
                        </a:spcBef>
                        <a:spcAft>
                          <a:spcPts val="0"/>
                        </a:spcAft>
                        <a:buClr>
                          <a:schemeClr val="accent1"/>
                        </a:buClr>
                        <a:buSzPts val="1800"/>
                        <a:buFont typeface="Noto Sans Symbols"/>
                        <a:buNone/>
                      </a:pPr>
                      <a:r>
                        <a:rPr b="0" i="0" lang="en-US" sz="1800" u="none" cap="none" strike="noStrike">
                          <a:solidFill>
                            <a:schemeClr val="dk1"/>
                          </a:solidFill>
                          <a:latin typeface="Arial"/>
                          <a:ea typeface="Arial"/>
                          <a:cs typeface="Arial"/>
                          <a:sym typeface="Arial"/>
                        </a:rPr>
                        <a:t>F</a:t>
                      </a:r>
                      <a:endParaRPr/>
                    </a:p>
                    <a:p>
                      <a:pPr indent="0" lvl="0" marL="0" marR="0" rtl="0" algn="ctr">
                        <a:lnSpc>
                          <a:spcPct val="100000"/>
                        </a:lnSpc>
                        <a:spcBef>
                          <a:spcPts val="360"/>
                        </a:spcBef>
                        <a:spcAft>
                          <a:spcPts val="0"/>
                        </a:spcAft>
                        <a:buClr>
                          <a:schemeClr val="accent1"/>
                        </a:buClr>
                        <a:buSzPts val="1800"/>
                        <a:buFont typeface="Noto Sans Symbols"/>
                        <a:buNone/>
                      </a:pPr>
                      <a:r>
                        <a:rPr b="0" i="0" lang="en-US" sz="1800" u="none" cap="none" strike="noStrike">
                          <a:solidFill>
                            <a:schemeClr val="dk1"/>
                          </a:solidFill>
                          <a:latin typeface="Arial"/>
                          <a:ea typeface="Arial"/>
                          <a:cs typeface="Arial"/>
                          <a:sym typeface="Arial"/>
                        </a:rPr>
                        <a:t>F</a:t>
                      </a:r>
                      <a:endParaRPr/>
                    </a:p>
                    <a:p>
                      <a:pPr indent="0" lvl="0" marL="0" marR="0" rtl="0" algn="ctr">
                        <a:lnSpc>
                          <a:spcPct val="100000"/>
                        </a:lnSpc>
                        <a:spcBef>
                          <a:spcPts val="360"/>
                        </a:spcBef>
                        <a:spcAft>
                          <a:spcPts val="0"/>
                        </a:spcAft>
                        <a:buClr>
                          <a:schemeClr val="accent1"/>
                        </a:buClr>
                        <a:buSzPts val="1800"/>
                        <a:buFont typeface="Noto Sans Symbols"/>
                        <a:buNone/>
                      </a:pPr>
                      <a:r>
                        <a:rPr b="0" i="0" lang="en-US" sz="18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598" name="Google Shape;598;p7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99" name="Google Shape;599;p73"/>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00" name="Google Shape;600;p73"/>
          <p:cNvSpPr/>
          <p:nvPr/>
        </p:nvSpPr>
        <p:spPr>
          <a:xfrm>
            <a:off x="327025" y="1026819"/>
            <a:ext cx="8131176" cy="6461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If </a:t>
            </a:r>
            <a:r>
              <a:rPr b="0" i="1" lang="en-US" sz="1800" u="none" cap="none" strike="noStrike">
                <a:solidFill>
                  <a:schemeClr val="dk1"/>
                </a:solidFill>
                <a:latin typeface="Cambria Math"/>
                <a:ea typeface="Cambria Math"/>
                <a:cs typeface="Cambria Math"/>
                <a:sym typeface="Cambria Math"/>
              </a:rPr>
              <a:t>p</a:t>
            </a:r>
            <a:r>
              <a:rPr b="0" i="0" lang="en-US" sz="1800" u="none" cap="none" strike="noStrike">
                <a:solidFill>
                  <a:schemeClr val="dk1"/>
                </a:solidFill>
                <a:latin typeface="Arial"/>
                <a:ea typeface="Arial"/>
                <a:cs typeface="Arial"/>
                <a:sym typeface="Arial"/>
              </a:rPr>
              <a:t>  denotes “I am at home.” and </a:t>
            </a:r>
            <a:r>
              <a:rPr b="0" i="1" lang="en-US" sz="1800" u="none" cap="none" strike="noStrike">
                <a:solidFill>
                  <a:schemeClr val="dk1"/>
                </a:solidFill>
                <a:latin typeface="Cambria Math"/>
                <a:ea typeface="Cambria Math"/>
                <a:cs typeface="Cambria Math"/>
                <a:sym typeface="Cambria Math"/>
              </a:rPr>
              <a:t>q</a:t>
            </a:r>
            <a:r>
              <a:rPr b="0" i="0" lang="en-US" sz="1800" u="none" cap="none" strike="noStrike">
                <a:solidFill>
                  <a:schemeClr val="dk1"/>
                </a:solidFill>
                <a:latin typeface="Arial"/>
                <a:ea typeface="Arial"/>
                <a:cs typeface="Arial"/>
                <a:sym typeface="Arial"/>
              </a:rPr>
              <a:t>   denotes “It is raining.” then </a:t>
            </a:r>
            <a:r>
              <a:rPr b="0" i="1" lang="en-US" sz="1800" u="none" cap="none" strike="noStrike">
                <a:solidFill>
                  <a:schemeClr val="dk1"/>
                </a:solidFill>
                <a:latin typeface="Cambria Math"/>
                <a:ea typeface="Cambria Math"/>
                <a:cs typeface="Cambria Math"/>
                <a:sym typeface="Cambria Math"/>
              </a:rPr>
              <a:t>p </a:t>
            </a:r>
            <a:r>
              <a:rPr b="0" i="0" lang="en-US" sz="1800" u="none" cap="none" strike="noStrike">
                <a:solidFill>
                  <a:schemeClr val="dk1"/>
                </a:solidFill>
                <a:latin typeface="Cambria Math"/>
                <a:ea typeface="Cambria Math"/>
                <a:cs typeface="Cambria Math"/>
                <a:sym typeface="Cambria Math"/>
              </a:rPr>
              <a:t>↔</a:t>
            </a:r>
            <a:r>
              <a:rPr b="0" i="1" lang="en-US" sz="1800" u="none" cap="none" strike="noStrike">
                <a:solidFill>
                  <a:schemeClr val="dk1"/>
                </a:solidFill>
                <a:latin typeface="Cambria Math"/>
                <a:ea typeface="Cambria Math"/>
                <a:cs typeface="Cambria Math"/>
                <a:sym typeface="Cambria Math"/>
              </a:rPr>
              <a:t>q</a:t>
            </a:r>
            <a:r>
              <a:rPr b="0" i="0" lang="en-US" sz="1800" u="none" cap="none" strike="noStrike">
                <a:solidFill>
                  <a:schemeClr val="dk1"/>
                </a:solidFill>
                <a:latin typeface="Arial"/>
                <a:ea typeface="Arial"/>
                <a:cs typeface="Arial"/>
                <a:sym typeface="Arial"/>
              </a:rPr>
              <a:t>   denotes “I am at home if and only if it is raining.”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Expressing the Biconditional</a:t>
            </a:r>
            <a:endParaRPr/>
          </a:p>
        </p:txBody>
      </p:sp>
      <p:sp>
        <p:nvSpPr>
          <p:cNvPr id="606" name="Google Shape;606;p7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Some alternative ways “</a:t>
            </a:r>
            <a:r>
              <a:rPr i="1" lang="en-US"/>
              <a:t>p</a:t>
            </a:r>
            <a:r>
              <a:rPr lang="en-US"/>
              <a:t> if and only if </a:t>
            </a:r>
            <a:r>
              <a:rPr i="1" lang="en-US"/>
              <a:t>q</a:t>
            </a:r>
            <a:r>
              <a:rPr lang="en-US"/>
              <a:t>” is expressed in English:</a:t>
            </a:r>
            <a:endParaRPr/>
          </a:p>
          <a:p>
            <a:pPr indent="-285750" lvl="1" marL="742950" rtl="0" algn="l">
              <a:spcBef>
                <a:spcPts val="540"/>
              </a:spcBef>
              <a:spcAft>
                <a:spcPts val="0"/>
              </a:spcAft>
              <a:buSzPts val="2700"/>
              <a:buChar char="⚪"/>
            </a:pPr>
            <a:r>
              <a:rPr lang="en-US"/>
              <a:t>  </a:t>
            </a:r>
            <a:r>
              <a:rPr i="1" lang="en-US"/>
              <a:t>p</a:t>
            </a:r>
            <a:r>
              <a:rPr lang="en-US"/>
              <a:t> </a:t>
            </a:r>
            <a:r>
              <a:rPr b="1" lang="en-US"/>
              <a:t>is necessary and sufficient for </a:t>
            </a:r>
            <a:r>
              <a:rPr i="1" lang="en-US"/>
              <a:t>q</a:t>
            </a:r>
            <a:endParaRPr/>
          </a:p>
          <a:p>
            <a:pPr indent="-285750" lvl="1" marL="742950" rtl="0" algn="l">
              <a:spcBef>
                <a:spcPts val="540"/>
              </a:spcBef>
              <a:spcAft>
                <a:spcPts val="0"/>
              </a:spcAft>
              <a:buSzPts val="2700"/>
              <a:buChar char="⚪"/>
            </a:pPr>
            <a:r>
              <a:rPr lang="en-US"/>
              <a:t>  </a:t>
            </a:r>
            <a:r>
              <a:rPr b="1" lang="en-US"/>
              <a:t>if</a:t>
            </a:r>
            <a:r>
              <a:rPr lang="en-US"/>
              <a:t> </a:t>
            </a:r>
            <a:r>
              <a:rPr i="1" lang="en-US"/>
              <a:t>p</a:t>
            </a:r>
            <a:r>
              <a:rPr lang="en-US"/>
              <a:t> </a:t>
            </a:r>
            <a:r>
              <a:rPr b="1" lang="en-US"/>
              <a:t>then</a:t>
            </a:r>
            <a:r>
              <a:rPr lang="en-US"/>
              <a:t> </a:t>
            </a:r>
            <a:r>
              <a:rPr i="1" lang="en-US"/>
              <a:t>q</a:t>
            </a:r>
            <a:r>
              <a:rPr lang="en-US"/>
              <a:t> , </a:t>
            </a:r>
            <a:r>
              <a:rPr b="1" lang="en-US"/>
              <a:t>and conversely</a:t>
            </a:r>
            <a:endParaRPr/>
          </a:p>
          <a:p>
            <a:pPr indent="-285750" lvl="1" marL="742950" rtl="0" algn="l">
              <a:spcBef>
                <a:spcPts val="540"/>
              </a:spcBef>
              <a:spcAft>
                <a:spcPts val="0"/>
              </a:spcAft>
              <a:buSzPts val="2700"/>
              <a:buChar char="⚪"/>
            </a:pPr>
            <a:r>
              <a:rPr lang="en-US"/>
              <a:t>  </a:t>
            </a:r>
            <a:r>
              <a:rPr i="1" lang="en-US"/>
              <a:t>p</a:t>
            </a:r>
            <a:r>
              <a:rPr lang="en-US"/>
              <a:t> </a:t>
            </a:r>
            <a:r>
              <a:rPr b="1" lang="en-US"/>
              <a:t>iff</a:t>
            </a:r>
            <a:r>
              <a:rPr lang="en-US"/>
              <a:t> </a:t>
            </a:r>
            <a:r>
              <a:rPr i="1" lang="en-US"/>
              <a:t>q</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612" name="Google Shape;612;p75"/>
          <p:cNvPicPr preferRelativeResize="0"/>
          <p:nvPr>
            <p:ph idx="1" type="body"/>
          </p:nvPr>
        </p:nvPicPr>
        <p:blipFill rotWithShape="1">
          <a:blip r:embed="rId3">
            <a:alphaModFix/>
          </a:blip>
          <a:srcRect b="0" l="0" r="0" t="0"/>
          <a:stretch/>
        </p:blipFill>
        <p:spPr>
          <a:xfrm>
            <a:off x="152400" y="15875"/>
            <a:ext cx="8955088" cy="6384925"/>
          </a:xfrm>
          <a:prstGeom prst="rect">
            <a:avLst/>
          </a:prstGeom>
          <a:noFill/>
          <a:ln>
            <a:noFill/>
          </a:ln>
        </p:spPr>
      </p:pic>
      <p:sp>
        <p:nvSpPr>
          <p:cNvPr id="613" name="Google Shape;613;p7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6"/>
          <p:cNvSpPr txBox="1"/>
          <p:nvPr>
            <p:ph idx="1" type="body"/>
          </p:nvPr>
        </p:nvSpPr>
        <p:spPr>
          <a:xfrm>
            <a:off x="457200" y="1600200"/>
            <a:ext cx="81534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We can use connectives to build up complicated compound propositions involving any number of propositional variables, then use truth tables to determine the truth value of these compound propositions.</a:t>
            </a:r>
            <a:endParaRPr/>
          </a:p>
          <a:p>
            <a:pPr indent="-342900" lvl="0" marL="342900" rtl="0" algn="l">
              <a:spcBef>
                <a:spcPts val="400"/>
              </a:spcBef>
              <a:spcAft>
                <a:spcPts val="0"/>
              </a:spcAft>
              <a:buSzPts val="2000"/>
              <a:buChar char="●"/>
            </a:pPr>
            <a:r>
              <a:rPr lang="en-US" sz="2000"/>
              <a:t>Example: Construct the truth table of the compound proposition </a:t>
            </a:r>
            <a:endParaRPr/>
          </a:p>
          <a:p>
            <a:pPr indent="-342900" lvl="0" marL="342900" rtl="0" algn="l">
              <a:spcBef>
                <a:spcPts val="560"/>
              </a:spcBef>
              <a:spcAft>
                <a:spcPts val="0"/>
              </a:spcAft>
              <a:buSzPts val="2000"/>
              <a:buFont typeface="Noto Sans Symbols"/>
              <a:buNone/>
            </a:pPr>
            <a:r>
              <a:rPr lang="en-US" sz="2000"/>
              <a:t>			(</a:t>
            </a:r>
            <a:r>
              <a:rPr i="1" lang="en-US" sz="2000"/>
              <a:t>p</a:t>
            </a:r>
            <a:r>
              <a:rPr lang="en-US" sz="2000"/>
              <a:t> </a:t>
            </a:r>
            <a:r>
              <a:rPr lang="en-US" sz="2400"/>
              <a:t>ν</a:t>
            </a:r>
            <a:r>
              <a:rPr lang="en-US" sz="2800"/>
              <a:t> ¬</a:t>
            </a:r>
            <a:r>
              <a:rPr i="1" lang="en-US" sz="2000"/>
              <a:t>q</a:t>
            </a:r>
            <a:r>
              <a:rPr lang="en-US" sz="2000"/>
              <a:t>) </a:t>
            </a:r>
            <a:r>
              <a:rPr lang="en-US" sz="2800"/>
              <a:t>→</a:t>
            </a:r>
            <a:r>
              <a:rPr lang="en-US" sz="2000"/>
              <a:t> (</a:t>
            </a:r>
            <a:r>
              <a:rPr i="1" lang="en-US" sz="2000"/>
              <a:t>p</a:t>
            </a:r>
            <a:r>
              <a:rPr lang="en-US" sz="2000"/>
              <a:t> </a:t>
            </a:r>
            <a:r>
              <a:rPr lang="en-US" sz="1800"/>
              <a:t>Λ </a:t>
            </a:r>
            <a:r>
              <a:rPr i="1" lang="en-US" sz="2000"/>
              <a:t>q</a:t>
            </a:r>
            <a:r>
              <a:rPr lang="en-US" sz="2000"/>
              <a:t>).</a:t>
            </a:r>
            <a:endParaRPr sz="2100"/>
          </a:p>
          <a:p>
            <a:pPr indent="-285750" lvl="1" marL="742950" rtl="0" algn="l">
              <a:spcBef>
                <a:spcPts val="420"/>
              </a:spcBef>
              <a:spcAft>
                <a:spcPts val="0"/>
              </a:spcAft>
              <a:buSzPts val="2100"/>
              <a:buFont typeface="Noto Sans Symbols"/>
              <a:buNone/>
            </a:pPr>
            <a:r>
              <a:t/>
            </a:r>
            <a:endParaRPr sz="21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graphicFrame>
        <p:nvGraphicFramePr>
          <p:cNvPr id="619" name="Google Shape;619;p76"/>
          <p:cNvGraphicFramePr/>
          <p:nvPr/>
        </p:nvGraphicFramePr>
        <p:xfrm>
          <a:off x="914400" y="4097338"/>
          <a:ext cx="3000000" cy="3000000"/>
        </p:xfrm>
        <a:graphic>
          <a:graphicData uri="http://schemas.openxmlformats.org/drawingml/2006/table">
            <a:tbl>
              <a:tblPr>
                <a:noFill/>
                <a:tableStyleId>{B8C21D3B-2451-4451-8867-7A4002511FC3}</a:tableStyleId>
              </a:tblPr>
              <a:tblGrid>
                <a:gridCol w="1246200"/>
                <a:gridCol w="811200"/>
                <a:gridCol w="1143000"/>
                <a:gridCol w="990600"/>
                <a:gridCol w="2667000"/>
              </a:tblGrid>
              <a:tr h="396150">
                <a:tc gridSpan="5">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The Truth Table of (</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q</a:t>
                      </a:r>
                      <a:r>
                        <a:rPr b="0" i="0" lang="en-US" sz="2000" u="none" cap="none" strike="noStrike">
                          <a:solidFill>
                            <a:schemeClr val="dk1"/>
                          </a:solidFill>
                          <a:latin typeface="Arial"/>
                          <a:ea typeface="Arial"/>
                          <a:cs typeface="Arial"/>
                          <a:sym typeface="Arial"/>
                        </a:rPr>
                        <a:t>) → (</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Λ</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r>
                        <a:rPr b="0" i="0" lang="en-US" sz="2000" u="none" cap="none" strike="noStrike">
                          <a:solidFill>
                            <a:schemeClr val="dk1"/>
                          </a:solidFill>
                          <a:latin typeface="Arial"/>
                          <a:ea typeface="Arial"/>
                          <a:cs typeface="Arial"/>
                          <a:sym typeface="Arial"/>
                        </a:rPr>
                        <a:t>).</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c hMerge="1"/>
                <a:tc hMerge="1"/>
                <a:tc hMerge="1"/>
              </a:tr>
              <a:tr h="569450">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r>
                        <a:rPr b="0" i="1" lang="en-US" sz="2000" u="none" cap="none" strike="noStrike">
                          <a:solidFill>
                            <a:schemeClr val="dk1"/>
                          </a:solidFill>
                          <a:latin typeface="Arial"/>
                          <a:ea typeface="Arial"/>
                          <a:cs typeface="Arial"/>
                          <a:sym typeface="Arial"/>
                        </a:rPr>
                        <a:t>q</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q</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Λ</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q</a:t>
                      </a:r>
                      <a:r>
                        <a:rPr b="0" i="0" lang="en-US" sz="2000" u="none" cap="none" strike="noStrike">
                          <a:solidFill>
                            <a:schemeClr val="dk1"/>
                          </a:solidFill>
                          <a:latin typeface="Arial"/>
                          <a:ea typeface="Arial"/>
                          <a:cs typeface="Arial"/>
                          <a:sym typeface="Arial"/>
                        </a:rPr>
                        <a:t>) → (</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Λ</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r>
                        <a:rPr b="0" i="0" lang="en-US" sz="2000" u="none" cap="none" strike="noStrike">
                          <a:solidFill>
                            <a:schemeClr val="dk1"/>
                          </a:solidFill>
                          <a:latin typeface="Arial"/>
                          <a:ea typeface="Arial"/>
                          <a:cs typeface="Arial"/>
                          <a:sym typeface="Arial"/>
                        </a:rPr>
                        <a:t>)</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934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     T</a:t>
                      </a:r>
                      <a:endParaRPr b="0" i="0" sz="20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     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     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     F</a:t>
                      </a:r>
                      <a:endParaRPr b="0" i="0" sz="2000" u="none" cap="none" strike="noStrike">
                        <a:solidFill>
                          <a:schemeClr val="dk1"/>
                        </a:solidFill>
                        <a:latin typeface="Arial"/>
                        <a:ea typeface="Arial"/>
                        <a:cs typeface="Arial"/>
                        <a:sym typeface="Arial"/>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20" name="Google Shape;620;p7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21" name="Google Shape;621;p76"/>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22" name="Google Shape;622;p76"/>
          <p:cNvSpPr txBox="1"/>
          <p:nvPr/>
        </p:nvSpPr>
        <p:spPr>
          <a:xfrm>
            <a:off x="457200" y="381000"/>
            <a:ext cx="65532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Noto Sans Symbols"/>
              <a:buNone/>
            </a:pPr>
            <a:r>
              <a:rPr b="0" i="0" lang="en-US" sz="2800" u="sng" cap="none" strike="noStrike">
                <a:solidFill>
                  <a:srgbClr val="FF0000"/>
                </a:solidFill>
                <a:latin typeface="Arial"/>
                <a:ea typeface="Arial"/>
                <a:cs typeface="Arial"/>
                <a:sym typeface="Arial"/>
              </a:rPr>
              <a:t>Truth Tables of Compound Propositions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Example Truth Table</a:t>
            </a:r>
            <a:endParaRPr/>
          </a:p>
        </p:txBody>
      </p:sp>
      <p:sp>
        <p:nvSpPr>
          <p:cNvPr id="628" name="Google Shape;628;p7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Construct a truth table for  </a:t>
            </a:r>
            <a:endParaRPr/>
          </a:p>
        </p:txBody>
      </p:sp>
      <p:pic>
        <p:nvPicPr>
          <p:cNvPr descr="addin_tmp.png" id="629" name="Google Shape;629;p77"/>
          <p:cNvPicPr preferRelativeResize="0"/>
          <p:nvPr/>
        </p:nvPicPr>
        <p:blipFill rotWithShape="1">
          <a:blip r:embed="rId3">
            <a:alphaModFix/>
          </a:blip>
          <a:srcRect b="0" l="0" r="0" t="0"/>
          <a:stretch/>
        </p:blipFill>
        <p:spPr>
          <a:xfrm>
            <a:off x="5105400" y="2057400"/>
            <a:ext cx="1820863" cy="303213"/>
          </a:xfrm>
          <a:prstGeom prst="rect">
            <a:avLst/>
          </a:prstGeom>
          <a:noFill/>
          <a:ln>
            <a:noFill/>
          </a:ln>
        </p:spPr>
      </p:pic>
      <p:graphicFrame>
        <p:nvGraphicFramePr>
          <p:cNvPr id="630" name="Google Shape;630;p77"/>
          <p:cNvGraphicFramePr/>
          <p:nvPr/>
        </p:nvGraphicFramePr>
        <p:xfrm>
          <a:off x="914400" y="2590800"/>
          <a:ext cx="3000000" cy="3000000"/>
        </p:xfrm>
        <a:graphic>
          <a:graphicData uri="http://schemas.openxmlformats.org/drawingml/2006/table">
            <a:tbl>
              <a:tblPr>
                <a:noFill/>
                <a:tableStyleId>{B8C21D3B-2451-4451-8867-7A4002511FC3}</a:tableStyleId>
              </a:tblPr>
              <a:tblGrid>
                <a:gridCol w="1244600"/>
                <a:gridCol w="1244600"/>
                <a:gridCol w="1244600"/>
                <a:gridCol w="1244600"/>
                <a:gridCol w="1244600"/>
                <a:gridCol w="1244600"/>
              </a:tblGrid>
              <a:tr h="371475">
                <a:tc>
                  <a:txBody>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p</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q</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0000"/>
                        </a:buClr>
                        <a:buSzPts val="1800"/>
                        <a:buFont typeface="Cambria Math"/>
                        <a:buNone/>
                      </a:pPr>
                      <a:r>
                        <a:rPr b="1" i="0" lang="en-US" sz="1800" u="none" cap="none" strike="noStrike">
                          <a:solidFill>
                            <a:srgbClr val="FF0000"/>
                          </a:solidFill>
                          <a:latin typeface="Cambria Math"/>
                          <a:ea typeface="Cambria Math"/>
                          <a:cs typeface="Cambria Math"/>
                          <a:sym typeface="Cambria Math"/>
                        </a:rPr>
                        <a:t>¬r</a:t>
                      </a:r>
                      <a:endParaRPr b="1" i="0" sz="1800" u="none" cap="none" strike="noStrike">
                        <a:solidFill>
                          <a:srgbClr val="FF0000"/>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p </a:t>
                      </a:r>
                      <a:r>
                        <a:rPr b="1" i="0" lang="en-US" sz="1800" u="none" cap="none" strike="noStrike">
                          <a:solidFill>
                            <a:srgbClr val="FF0000"/>
                          </a:solidFill>
                          <a:latin typeface="Cambria Math"/>
                          <a:ea typeface="Cambria Math"/>
                          <a:cs typeface="Cambria Math"/>
                          <a:sym typeface="Cambria Math"/>
                        </a:rPr>
                        <a:t>∨ q</a:t>
                      </a:r>
                      <a:endParaRPr b="1" i="0" sz="1800" u="none" cap="none" strike="noStrike">
                        <a:solidFill>
                          <a:srgbClr val="FF0000"/>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p </a:t>
                      </a:r>
                      <a:r>
                        <a:rPr b="1" i="0" lang="en-US" sz="1800" u="none" cap="none" strike="noStrike">
                          <a:solidFill>
                            <a:srgbClr val="FF0000"/>
                          </a:solidFill>
                          <a:latin typeface="Cambria Math"/>
                          <a:ea typeface="Cambria Math"/>
                          <a:cs typeface="Cambria Math"/>
                          <a:sym typeface="Cambria Math"/>
                        </a:rPr>
                        <a:t>∨ q → ¬r</a:t>
                      </a:r>
                      <a:endParaRPr b="1" i="0" sz="1800" u="none" cap="none" strike="noStrike">
                        <a:solidFill>
                          <a:srgbClr val="FF0000"/>
                        </a:solidFill>
                        <a:latin typeface="Arial"/>
                        <a:ea typeface="Arial"/>
                        <a:cs typeface="Arial"/>
                        <a:sym typeface="Aria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CECFF"/>
                    </a:solidFill>
                  </a:tcPr>
                </a:tc>
              </a:tr>
              <a:tr h="3714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F6FF"/>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Problem:</a:t>
            </a:r>
            <a:endParaRPr/>
          </a:p>
        </p:txBody>
      </p:sp>
      <p:sp>
        <p:nvSpPr>
          <p:cNvPr id="636" name="Google Shape;636;p7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How many rows are there in a truth table with </a:t>
            </a:r>
            <a:r>
              <a:rPr i="1" lang="en-US"/>
              <a:t>n</a:t>
            </a:r>
            <a:r>
              <a:rPr lang="en-US"/>
              <a:t> propositional variables?</a:t>
            </a:r>
            <a:endParaRPr/>
          </a:p>
          <a:p>
            <a:pPr indent="-342900" lvl="0" marL="342900" rtl="0" algn="l">
              <a:spcBef>
                <a:spcPts val="592"/>
              </a:spcBef>
              <a:spcAft>
                <a:spcPts val="0"/>
              </a:spcAft>
              <a:buSzPct val="100000"/>
              <a:buFont typeface="Noto Sans Symbols"/>
              <a:buNone/>
            </a:pPr>
            <a:r>
              <a:t/>
            </a:r>
            <a:endParaRPr b="1"/>
          </a:p>
          <a:p>
            <a:pPr indent="-342900" lvl="0" marL="342900" rtl="0" algn="l">
              <a:spcBef>
                <a:spcPts val="592"/>
              </a:spcBef>
              <a:spcAft>
                <a:spcPts val="0"/>
              </a:spcAft>
              <a:buSzPct val="100000"/>
              <a:buFont typeface="Noto Sans Symbols"/>
              <a:buNone/>
            </a:pPr>
            <a:r>
              <a:rPr b="1" lang="en-US"/>
              <a:t>    Solution</a:t>
            </a:r>
            <a:r>
              <a:rPr lang="en-US"/>
              <a:t>:  </a:t>
            </a:r>
            <a:r>
              <a:rPr lang="en-US">
                <a:latin typeface="Cambria Math"/>
                <a:ea typeface="Cambria Math"/>
                <a:cs typeface="Cambria Math"/>
                <a:sym typeface="Cambria Math"/>
              </a:rPr>
              <a:t>2</a:t>
            </a:r>
            <a:r>
              <a:rPr baseline="30000" lang="en-US">
                <a:latin typeface="Cambria Math"/>
                <a:ea typeface="Cambria Math"/>
                <a:cs typeface="Cambria Math"/>
                <a:sym typeface="Cambria Math"/>
              </a:rPr>
              <a:t>n  </a:t>
            </a:r>
            <a:r>
              <a:rPr lang="en-US">
                <a:latin typeface="Cambria Math"/>
                <a:ea typeface="Cambria Math"/>
                <a:cs typeface="Cambria Math"/>
                <a:sym typeface="Cambria Math"/>
              </a:rPr>
              <a:t> We will see how to do this in Chapter 6.</a:t>
            </a:r>
            <a:endParaRPr/>
          </a:p>
          <a:p>
            <a:pPr indent="-154940" lvl="0" marL="342900" rtl="0" algn="l">
              <a:spcBef>
                <a:spcPts val="592"/>
              </a:spcBef>
              <a:spcAft>
                <a:spcPts val="0"/>
              </a:spcAft>
              <a:buSzPct val="100000"/>
              <a:buNone/>
            </a:pPr>
            <a:r>
              <a:t/>
            </a:r>
            <a:endParaRPr/>
          </a:p>
          <a:p>
            <a:pPr indent="-342900" lvl="0" marL="342900" rtl="0" algn="l">
              <a:spcBef>
                <a:spcPts val="592"/>
              </a:spcBef>
              <a:spcAft>
                <a:spcPts val="0"/>
              </a:spcAft>
              <a:buSzPct val="100000"/>
              <a:buChar char="●"/>
            </a:pPr>
            <a:r>
              <a:rPr lang="en-US"/>
              <a:t>Note that this means that with n propositional variables, we can construct </a:t>
            </a:r>
            <a:r>
              <a:rPr lang="en-US">
                <a:latin typeface="Cambria Math"/>
                <a:ea typeface="Cambria Math"/>
                <a:cs typeface="Cambria Math"/>
                <a:sym typeface="Cambria Math"/>
              </a:rPr>
              <a:t>2</a:t>
            </a:r>
            <a:r>
              <a:rPr baseline="30000" lang="en-US">
                <a:latin typeface="Cambria Math"/>
                <a:ea typeface="Cambria Math"/>
                <a:cs typeface="Cambria Math"/>
                <a:sym typeface="Cambria Math"/>
              </a:rPr>
              <a:t>n    </a:t>
            </a:r>
            <a:r>
              <a:rPr lang="en-US">
                <a:latin typeface="Cambria Math"/>
                <a:ea typeface="Cambria Math"/>
                <a:cs typeface="Cambria Math"/>
                <a:sym typeface="Cambria Math"/>
              </a:rPr>
              <a:t> distinct (i.e., not equivalent) propositions. </a:t>
            </a:r>
            <a:endParaRPr/>
          </a:p>
          <a:p>
            <a:pPr indent="-342900" lvl="0" marL="342900" rtl="0" algn="l">
              <a:spcBef>
                <a:spcPts val="592"/>
              </a:spcBef>
              <a:spcAft>
                <a:spcPts val="0"/>
              </a:spcAft>
              <a:buSzPct val="100000"/>
              <a:buFont typeface="Noto Sans Symbols"/>
              <a:buNone/>
            </a:pPr>
            <a:r>
              <a:rPr lang="en-U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Discrete Mathematics</a:t>
            </a:r>
            <a:endParaRPr/>
          </a:p>
        </p:txBody>
      </p:sp>
      <p:sp>
        <p:nvSpPr>
          <p:cNvPr id="254" name="Google Shape;254;p3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177800" lvl="0" marL="342900" rtl="0" algn="l">
              <a:spcBef>
                <a:spcPts val="0"/>
              </a:spcBef>
              <a:spcAft>
                <a:spcPts val="0"/>
              </a:spcAft>
              <a:buSzPts val="2600"/>
              <a:buNone/>
            </a:pPr>
            <a:r>
              <a:t/>
            </a:r>
            <a:endParaRPr sz="2600"/>
          </a:p>
          <a:p>
            <a:pPr indent="-342900" lvl="0" marL="342900" rtl="0" algn="l">
              <a:spcBef>
                <a:spcPts val="520"/>
              </a:spcBef>
              <a:spcAft>
                <a:spcPts val="0"/>
              </a:spcAft>
              <a:buSzPts val="2600"/>
              <a:buChar char="●"/>
            </a:pPr>
            <a:r>
              <a:rPr lang="en-US" sz="2600"/>
              <a:t>How to think (and argument) mathematically.</a:t>
            </a:r>
            <a:endParaRPr/>
          </a:p>
          <a:p>
            <a:pPr indent="-177800" lvl="0" marL="342900" rtl="0" algn="l">
              <a:spcBef>
                <a:spcPts val="520"/>
              </a:spcBef>
              <a:spcAft>
                <a:spcPts val="0"/>
              </a:spcAft>
              <a:buSzPts val="2600"/>
              <a:buNone/>
            </a:pPr>
            <a:r>
              <a:t/>
            </a:r>
            <a:endParaRPr sz="2600"/>
          </a:p>
          <a:p>
            <a:pPr indent="-342900" lvl="0" marL="342900" rtl="0" algn="l">
              <a:spcBef>
                <a:spcPts val="520"/>
              </a:spcBef>
              <a:spcAft>
                <a:spcPts val="0"/>
              </a:spcAft>
              <a:buSzPts val="2600"/>
              <a:buChar char="●"/>
            </a:pPr>
            <a:r>
              <a:rPr lang="en-US" sz="2600"/>
              <a:t>Learn mathematical facts and their applications.</a:t>
            </a:r>
            <a:endParaRPr/>
          </a:p>
          <a:p>
            <a:pPr indent="-177800" lvl="0" marL="342900" rtl="0" algn="l">
              <a:spcBef>
                <a:spcPts val="520"/>
              </a:spcBef>
              <a:spcAft>
                <a:spcPts val="0"/>
              </a:spcAft>
              <a:buSzPts val="2600"/>
              <a:buNone/>
            </a:pPr>
            <a:r>
              <a:t/>
            </a:r>
            <a:endParaRPr sz="2600"/>
          </a:p>
          <a:p>
            <a:pPr indent="-342900" lvl="0" marL="342900" rtl="0" algn="l">
              <a:spcBef>
                <a:spcPts val="520"/>
              </a:spcBef>
              <a:spcAft>
                <a:spcPts val="0"/>
              </a:spcAft>
              <a:buSzPts val="2600"/>
              <a:buChar char="●"/>
            </a:pPr>
            <a:r>
              <a:rPr b="1" lang="en-US" sz="2600"/>
              <a:t>Discrete mathematics</a:t>
            </a:r>
            <a:r>
              <a:rPr lang="en-US" sz="2600"/>
              <a:t> is the mathematical study of properties, and relationships among discrete objects.</a:t>
            </a:r>
            <a:endParaRPr sz="2600"/>
          </a:p>
          <a:p>
            <a:pPr indent="-342900" lvl="0" marL="342900" rtl="0" algn="l">
              <a:spcBef>
                <a:spcPts val="520"/>
              </a:spcBef>
              <a:spcAft>
                <a:spcPts val="0"/>
              </a:spcAft>
              <a:buSzPts val="2600"/>
              <a:buChar char="●"/>
            </a:pPr>
            <a:r>
              <a:rPr b="1" lang="en-US" sz="2600"/>
              <a:t>Discrete mathematics </a:t>
            </a:r>
            <a:r>
              <a:rPr lang="en-US" sz="2600"/>
              <a:t>is the study of mathematical </a:t>
            </a:r>
            <a:r>
              <a:rPr b="1" lang="en-US" sz="2600"/>
              <a:t>structures</a:t>
            </a:r>
            <a:r>
              <a:rPr lang="en-US" sz="2600"/>
              <a:t> that are fundamentally discrete rather than continuous.</a:t>
            </a:r>
            <a:endParaRPr/>
          </a:p>
          <a:p>
            <a:pPr indent="-165100" lvl="0" marL="342900" rtl="0" algn="l">
              <a:spcBef>
                <a:spcPts val="560"/>
              </a:spcBef>
              <a:spcAft>
                <a:spcPts val="0"/>
              </a:spcAft>
              <a:buSzPts val="2800"/>
              <a:buNone/>
            </a:pPr>
            <a:r>
              <a:t/>
            </a:r>
            <a:endParaRPr sz="2800"/>
          </a:p>
          <a:p>
            <a:pPr indent="-165100" lvl="0" marL="342900" rtl="0" algn="l">
              <a:spcBef>
                <a:spcPts val="560"/>
              </a:spcBef>
              <a:spcAft>
                <a:spcPts val="0"/>
              </a:spcAft>
              <a:buSzPts val="2800"/>
              <a:buNone/>
            </a:pPr>
            <a:r>
              <a:t/>
            </a:r>
            <a:endParaRPr sz="2800"/>
          </a:p>
        </p:txBody>
      </p:sp>
      <p:sp>
        <p:nvSpPr>
          <p:cNvPr id="255" name="Google Shape;255;p34"/>
          <p:cNvSpPr/>
          <p:nvPr/>
        </p:nvSpPr>
        <p:spPr>
          <a:xfrm>
            <a:off x="690563" y="1393825"/>
            <a:ext cx="7762875" cy="7080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rgbClr val="5959FF"/>
                </a:solidFill>
                <a:latin typeface="Arial"/>
                <a:ea typeface="Arial"/>
                <a:cs typeface="Arial"/>
                <a:sym typeface="Arial"/>
              </a:rPr>
              <a:t>Discrete mathematics </a:t>
            </a:r>
            <a:r>
              <a:rPr b="0" i="0" lang="en-US" sz="2000" u="none" cap="none" strike="noStrike">
                <a:solidFill>
                  <a:schemeClr val="dk1"/>
                </a:solidFill>
                <a:latin typeface="Arial"/>
                <a:ea typeface="Arial"/>
                <a:cs typeface="Arial"/>
                <a:sym typeface="Arial"/>
              </a:rPr>
              <a:t>is the part of mathematics devoted to the study of discrete objects </a:t>
            </a:r>
            <a:r>
              <a:rPr b="0" i="0" lang="en-US" sz="2000" u="none" cap="none" strike="noStrike">
                <a:solidFill>
                  <a:srgbClr val="5959FF"/>
                </a:solidFill>
                <a:latin typeface="Arial"/>
                <a:ea typeface="Arial"/>
                <a:cs typeface="Arial"/>
                <a:sym typeface="Arial"/>
              </a:rPr>
              <a:t>(Kenneth H. Rosen, 8th edition).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9"/>
          <p:cNvSpPr txBox="1"/>
          <p:nvPr>
            <p:ph idx="1" type="body"/>
          </p:nvPr>
        </p:nvSpPr>
        <p:spPr>
          <a:xfrm>
            <a:off x="457200" y="1600200"/>
            <a:ext cx="81534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We can use parentheses to specify the order in which logical operators in a compound proposition are to be applied.</a:t>
            </a:r>
            <a:endParaRPr/>
          </a:p>
          <a:p>
            <a:pPr indent="-342900" lvl="0" marL="342900" rtl="0" algn="l">
              <a:spcBef>
                <a:spcPts val="400"/>
              </a:spcBef>
              <a:spcAft>
                <a:spcPts val="0"/>
              </a:spcAft>
              <a:buSzPts val="2000"/>
              <a:buChar char="●"/>
            </a:pPr>
            <a:r>
              <a:rPr lang="en-US" sz="2000"/>
              <a:t>To reduce the number of parentheses, the precedence order is defined for logical operators.</a:t>
            </a:r>
            <a:endParaRPr sz="2100"/>
          </a:p>
          <a:p>
            <a:pPr indent="-285750" lvl="1" marL="742950" rtl="0" algn="l">
              <a:spcBef>
                <a:spcPts val="420"/>
              </a:spcBef>
              <a:spcAft>
                <a:spcPts val="0"/>
              </a:spcAft>
              <a:buSzPts val="2100"/>
              <a:buFont typeface="Noto Sans Symbols"/>
              <a:buNone/>
            </a:pPr>
            <a:r>
              <a:t/>
            </a:r>
            <a:endParaRPr sz="21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graphicFrame>
        <p:nvGraphicFramePr>
          <p:cNvPr id="642" name="Google Shape;642;p79"/>
          <p:cNvGraphicFramePr/>
          <p:nvPr/>
        </p:nvGraphicFramePr>
        <p:xfrm>
          <a:off x="762000" y="3200400"/>
          <a:ext cx="3000000" cy="3000000"/>
        </p:xfrm>
        <a:graphic>
          <a:graphicData uri="http://schemas.openxmlformats.org/drawingml/2006/table">
            <a:tbl>
              <a:tblPr>
                <a:noFill/>
                <a:tableStyleId>{B8C21D3B-2451-4451-8867-7A4002511FC3}</a:tableStyleId>
              </a:tblPr>
              <a:tblGrid>
                <a:gridCol w="2133600"/>
                <a:gridCol w="2438400"/>
              </a:tblGrid>
              <a:tr h="396200">
                <a:tc gridSpan="2">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Precedence of Logical Operators.</a:t>
                      </a:r>
                      <a:endParaRPr/>
                    </a:p>
                  </a:txBody>
                  <a:tcPr marT="45700" marB="457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r>
              <a:tr h="5189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Operator</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Precedence</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1975">
                <a:tc>
                  <a:txBody>
                    <a:bodyPr/>
                    <a:lstStyle/>
                    <a:p>
                      <a:pPr indent="0" lvl="0" marL="0" marR="0" rtl="0" algn="ctr">
                        <a:lnSpc>
                          <a:spcPct val="100000"/>
                        </a:lnSpc>
                        <a:spcBef>
                          <a:spcPts val="0"/>
                        </a:spcBef>
                        <a:spcAft>
                          <a:spcPts val="0"/>
                        </a:spcAft>
                        <a:buClr>
                          <a:schemeClr val="accent1"/>
                        </a:buClr>
                        <a:buSzPts val="1600"/>
                        <a:buFont typeface="Noto Sans Symbols"/>
                        <a:buNone/>
                      </a:pPr>
                      <a:r>
                        <a:rPr b="0" i="0" lang="en-US" sz="1600" u="none" cap="none" strike="noStrike">
                          <a:solidFill>
                            <a:schemeClr val="dk1"/>
                          </a:solidFill>
                          <a:latin typeface="Arial"/>
                          <a:ea typeface="Arial"/>
                          <a:cs typeface="Arial"/>
                          <a:sym typeface="Arial"/>
                        </a:rPr>
                        <a:t>Λ</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ν</a:t>
                      </a:r>
                      <a:endParaRPr b="0" i="0" sz="2000" u="none" cap="none" strike="noStrike">
                        <a:solidFill>
                          <a:schemeClr val="dk1"/>
                        </a:solidFill>
                        <a:latin typeface="Arial"/>
                        <a:ea typeface="Arial"/>
                        <a:cs typeface="Arial"/>
                        <a:sym typeface="Arial"/>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2</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3</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197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4</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5</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43" name="Google Shape;643;p7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44" name="Google Shape;644;p79"/>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45" name="Google Shape;645;p79"/>
          <p:cNvSpPr txBox="1"/>
          <p:nvPr/>
        </p:nvSpPr>
        <p:spPr>
          <a:xfrm>
            <a:off x="457200" y="571500"/>
            <a:ext cx="65532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Noto Sans Symbols"/>
              <a:buNone/>
            </a:pPr>
            <a:r>
              <a:rPr b="0" i="0" lang="en-US" sz="2800" u="sng" cap="none" strike="noStrike">
                <a:solidFill>
                  <a:srgbClr val="FF0000"/>
                </a:solidFill>
                <a:latin typeface="Arial"/>
                <a:ea typeface="Arial"/>
                <a:cs typeface="Arial"/>
                <a:sym typeface="Arial"/>
              </a:rPr>
              <a:t>Precedence of Logical Operators</a:t>
            </a:r>
            <a:endParaRPr/>
          </a:p>
        </p:txBody>
      </p:sp>
      <p:sp>
        <p:nvSpPr>
          <p:cNvPr id="646" name="Google Shape;646;p79"/>
          <p:cNvSpPr txBox="1"/>
          <p:nvPr/>
        </p:nvSpPr>
        <p:spPr>
          <a:xfrm>
            <a:off x="5638800" y="3276600"/>
            <a:ext cx="3352800" cy="119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E.g.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ν </a:t>
            </a:r>
            <a:r>
              <a:rPr b="0" i="1" lang="en-US" sz="1800" u="none" cap="none" strike="noStrike">
                <a:solidFill>
                  <a:schemeClr val="dk1"/>
                </a:solidFill>
                <a:latin typeface="Arial"/>
                <a:ea typeface="Arial"/>
                <a:cs typeface="Arial"/>
                <a:sym typeface="Arial"/>
              </a:rPr>
              <a:t>r </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 ν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ν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ν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0"/>
          <p:cNvSpPr txBox="1"/>
          <p:nvPr>
            <p:ph idx="1" type="body"/>
          </p:nvPr>
        </p:nvSpPr>
        <p:spPr>
          <a:xfrm>
            <a:off x="457200" y="1600200"/>
            <a:ext cx="81534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English (and every other human language) is often ambiguous. Translating sentences into compound statements removes the ambiguity. </a:t>
            </a:r>
            <a:endParaRPr/>
          </a:p>
          <a:p>
            <a:pPr indent="-342900" lvl="0" marL="342900" rtl="0" algn="l">
              <a:spcBef>
                <a:spcPts val="400"/>
              </a:spcBef>
              <a:spcAft>
                <a:spcPts val="0"/>
              </a:spcAft>
              <a:buSzPts val="2000"/>
              <a:buChar char="●"/>
            </a:pPr>
            <a:r>
              <a:rPr lang="en-US" sz="2000"/>
              <a:t>Example: How can this English sentence be translated into a logical expression?</a:t>
            </a:r>
            <a:endParaRPr/>
          </a:p>
          <a:p>
            <a:pPr indent="-342900" lvl="0" marL="342900" rtl="0" algn="l">
              <a:spcBef>
                <a:spcPts val="1200"/>
              </a:spcBef>
              <a:spcAft>
                <a:spcPts val="0"/>
              </a:spcAft>
              <a:buClr>
                <a:schemeClr val="dk1"/>
              </a:buClr>
              <a:buSzPts val="2100"/>
              <a:buFont typeface="Arial"/>
              <a:buNone/>
            </a:pPr>
            <a:r>
              <a:rPr lang="en-US" sz="2100"/>
              <a:t>	“</a:t>
            </a:r>
            <a:r>
              <a:rPr lang="en-US" sz="2400"/>
              <a:t>You cannot ride the coaster if You are under 4 feet tall and you are not older than 16 Years old.”</a:t>
            </a:r>
            <a:endParaRPr sz="2100"/>
          </a:p>
          <a:p>
            <a:pPr indent="-342900" lvl="0" marL="342900" rtl="0" algn="l">
              <a:spcBef>
                <a:spcPts val="420"/>
              </a:spcBef>
              <a:spcAft>
                <a:spcPts val="0"/>
              </a:spcAft>
              <a:buSzPts val="2100"/>
              <a:buFont typeface="Noto Sans Symbols"/>
              <a:buNone/>
            </a:pPr>
            <a:r>
              <a:t/>
            </a:r>
            <a:endParaRPr sz="2100"/>
          </a:p>
          <a:p>
            <a:pPr indent="-285750" lvl="1" marL="742950" rtl="0" algn="l">
              <a:spcBef>
                <a:spcPts val="420"/>
              </a:spcBef>
              <a:spcAft>
                <a:spcPts val="0"/>
              </a:spcAft>
              <a:buSzPts val="2100"/>
              <a:buFont typeface="Noto Sans Symbols"/>
              <a:buNone/>
            </a:pPr>
            <a:r>
              <a:t/>
            </a:r>
            <a:endParaRPr sz="21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pic>
        <p:nvPicPr>
          <p:cNvPr descr="Screen Clipping" id="653" name="Google Shape;653;p80"/>
          <p:cNvPicPr preferRelativeResize="0"/>
          <p:nvPr>
            <p:ph idx="2" type="body"/>
          </p:nvPr>
        </p:nvPicPr>
        <p:blipFill rotWithShape="1">
          <a:blip r:embed="rId3">
            <a:alphaModFix/>
          </a:blip>
          <a:srcRect b="0" l="5786" r="69507" t="59473"/>
          <a:stretch/>
        </p:blipFill>
        <p:spPr>
          <a:xfrm>
            <a:off x="5905500" y="179388"/>
            <a:ext cx="2209800" cy="1463675"/>
          </a:xfrm>
          <a:prstGeom prst="rect">
            <a:avLst/>
          </a:prstGeom>
          <a:noFill/>
          <a:ln>
            <a:noFill/>
          </a:ln>
        </p:spPr>
      </p:pic>
      <p:sp>
        <p:nvSpPr>
          <p:cNvPr id="654" name="Google Shape;654;p8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55" name="Google Shape;655;p80"/>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56" name="Google Shape;656;p80"/>
          <p:cNvSpPr txBox="1"/>
          <p:nvPr/>
        </p:nvSpPr>
        <p:spPr>
          <a:xfrm>
            <a:off x="152400" y="457200"/>
            <a:ext cx="59436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Noto Sans Symbols"/>
              <a:buNone/>
            </a:pPr>
            <a:r>
              <a:rPr b="0" i="0" lang="en-US" sz="2800" u="none" cap="none" strike="noStrike">
                <a:solidFill>
                  <a:srgbClr val="FF0000"/>
                </a:solidFill>
                <a:latin typeface="Arial"/>
                <a:ea typeface="Arial"/>
                <a:cs typeface="Arial"/>
                <a:sym typeface="Arial"/>
              </a:rPr>
              <a:t>Translating English Sentences</a:t>
            </a:r>
            <a:endParaRPr/>
          </a:p>
        </p:txBody>
      </p:sp>
      <p:sp>
        <p:nvSpPr>
          <p:cNvPr id="657" name="Google Shape;657;p80"/>
          <p:cNvSpPr txBox="1"/>
          <p:nvPr/>
        </p:nvSpPr>
        <p:spPr>
          <a:xfrm>
            <a:off x="838200" y="4437310"/>
            <a:ext cx="7391400" cy="16158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Let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s</a:t>
            </a:r>
            <a:r>
              <a:rPr b="0" i="0" lang="en-US" sz="1800" u="none" cap="none" strike="noStrike">
                <a:solidFill>
                  <a:schemeClr val="dk1"/>
                </a:solidFill>
                <a:latin typeface="Arial"/>
                <a:ea typeface="Arial"/>
                <a:cs typeface="Arial"/>
                <a:sym typeface="Arial"/>
              </a:rPr>
              <a:t> represent “You can ride the roller  coaster,”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“You are under 4 feet tall,” and “You are older than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16 years old.” The sentence can be translated into:</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r</a:t>
            </a:r>
            <a:r>
              <a:rPr b="0" i="0" lang="en-US" sz="1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Λ</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s</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500"/>
                                        <p:tgtEl>
                                          <p:spTgt spid="6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Translating </a:t>
            </a:r>
            <a:r>
              <a:rPr lang="en-US" sz="3200">
                <a:solidFill>
                  <a:srgbClr val="FF0000"/>
                </a:solidFill>
              </a:rPr>
              <a:t>English</a:t>
            </a:r>
            <a:r>
              <a:rPr lang="en-US">
                <a:solidFill>
                  <a:srgbClr val="FF0000"/>
                </a:solidFill>
              </a:rPr>
              <a:t> Sentences</a:t>
            </a:r>
            <a:endParaRPr/>
          </a:p>
        </p:txBody>
      </p:sp>
      <p:sp>
        <p:nvSpPr>
          <p:cNvPr id="663" name="Google Shape;663;p8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Steps to convert an English sentence to a statement in propositional logic</a:t>
            </a:r>
            <a:endParaRPr/>
          </a:p>
          <a:p>
            <a:pPr indent="-285781" lvl="1" marL="742950" rtl="0" algn="l">
              <a:spcBef>
                <a:spcPts val="499"/>
              </a:spcBef>
              <a:spcAft>
                <a:spcPts val="0"/>
              </a:spcAft>
              <a:buSzPct val="100000"/>
              <a:buChar char="⚪"/>
            </a:pPr>
            <a:r>
              <a:rPr lang="en-US"/>
              <a:t>Identify atomic propositions and represent using propositional variables.</a:t>
            </a:r>
            <a:endParaRPr/>
          </a:p>
          <a:p>
            <a:pPr indent="-285781" lvl="1" marL="742950" rtl="0" algn="l">
              <a:spcBef>
                <a:spcPts val="499"/>
              </a:spcBef>
              <a:spcAft>
                <a:spcPts val="0"/>
              </a:spcAft>
              <a:buSzPct val="100000"/>
              <a:buChar char="⚪"/>
            </a:pPr>
            <a:r>
              <a:rPr lang="en-US"/>
              <a:t>Determine appropriate logical connectives</a:t>
            </a:r>
            <a:endParaRPr/>
          </a:p>
          <a:p>
            <a:pPr indent="-342900" lvl="0" marL="342900" rtl="0" algn="l">
              <a:spcBef>
                <a:spcPts val="592"/>
              </a:spcBef>
              <a:spcAft>
                <a:spcPts val="0"/>
              </a:spcAft>
              <a:buSzPct val="100000"/>
              <a:buChar char="●"/>
            </a:pPr>
            <a:r>
              <a:rPr lang="en-US"/>
              <a:t>“If I go to Harry’s or to the country, I will not go shopping.”</a:t>
            </a:r>
            <a:endParaRPr/>
          </a:p>
          <a:p>
            <a:pPr indent="-285781" lvl="1" marL="742950" rtl="0" algn="l">
              <a:spcBef>
                <a:spcPts val="499"/>
              </a:spcBef>
              <a:spcAft>
                <a:spcPts val="0"/>
              </a:spcAft>
              <a:buSzPct val="100000"/>
              <a:buChar char="⚪"/>
            </a:pPr>
            <a:r>
              <a:rPr i="1" lang="en-US"/>
              <a:t>p</a:t>
            </a:r>
            <a:r>
              <a:rPr lang="en-US"/>
              <a:t>: I go to Harry’s</a:t>
            </a:r>
            <a:endParaRPr/>
          </a:p>
          <a:p>
            <a:pPr indent="-285781" lvl="1" marL="742950" rtl="0" algn="l">
              <a:spcBef>
                <a:spcPts val="499"/>
              </a:spcBef>
              <a:spcAft>
                <a:spcPts val="0"/>
              </a:spcAft>
              <a:buSzPct val="100000"/>
              <a:buChar char="⚪"/>
            </a:pPr>
            <a:r>
              <a:rPr lang="en-US"/>
              <a:t>q: I go to the country.</a:t>
            </a:r>
            <a:endParaRPr/>
          </a:p>
          <a:p>
            <a:pPr indent="-285781" lvl="1" marL="742950" rtl="0" algn="l">
              <a:spcBef>
                <a:spcPts val="499"/>
              </a:spcBef>
              <a:spcAft>
                <a:spcPts val="0"/>
              </a:spcAft>
              <a:buSzPct val="100000"/>
              <a:buChar char="⚪"/>
            </a:pPr>
            <a:r>
              <a:rPr i="1" lang="en-US"/>
              <a:t>r</a:t>
            </a:r>
            <a:r>
              <a:rPr lang="en-US"/>
              <a:t>:  I will go shopping.</a:t>
            </a:r>
            <a:endParaRPr/>
          </a:p>
          <a:p>
            <a:pPr indent="-127190" lvl="1" marL="742950" rtl="0" algn="l">
              <a:spcBef>
                <a:spcPts val="499"/>
              </a:spcBef>
              <a:spcAft>
                <a:spcPts val="0"/>
              </a:spcAft>
              <a:buSzPct val="100000"/>
              <a:buNone/>
            </a:pPr>
            <a:r>
              <a:t/>
            </a:r>
            <a:endParaRPr b="1"/>
          </a:p>
          <a:p>
            <a:pPr indent="-285750" lvl="1" marL="742950" rtl="0" algn="l">
              <a:spcBef>
                <a:spcPts val="499"/>
              </a:spcBef>
              <a:spcAft>
                <a:spcPts val="0"/>
              </a:spcAft>
              <a:buSzPct val="100000"/>
              <a:buFont typeface="Noto Sans Symbols"/>
              <a:buNone/>
            </a:pPr>
            <a:r>
              <a:t/>
            </a:r>
            <a:endParaRPr b="1"/>
          </a:p>
        </p:txBody>
      </p:sp>
      <p:pic>
        <p:nvPicPr>
          <p:cNvPr descr="addin_tmp.png" id="664" name="Google Shape;664;p81"/>
          <p:cNvPicPr preferRelativeResize="0"/>
          <p:nvPr/>
        </p:nvPicPr>
        <p:blipFill rotWithShape="1">
          <a:blip r:embed="rId3">
            <a:alphaModFix/>
          </a:blip>
          <a:srcRect b="0" l="0" r="0" t="0"/>
          <a:stretch/>
        </p:blipFill>
        <p:spPr>
          <a:xfrm>
            <a:off x="5562600" y="5562600"/>
            <a:ext cx="2065338" cy="382588"/>
          </a:xfrm>
          <a:prstGeom prst="rect">
            <a:avLst/>
          </a:prstGeom>
          <a:noFill/>
          <a:ln>
            <a:noFill/>
          </a:ln>
        </p:spPr>
      </p:pic>
      <p:sp>
        <p:nvSpPr>
          <p:cNvPr id="665" name="Google Shape;665;p81"/>
          <p:cNvSpPr txBox="1"/>
          <p:nvPr/>
        </p:nvSpPr>
        <p:spPr>
          <a:xfrm>
            <a:off x="4876800" y="4419600"/>
            <a:ext cx="1676400" cy="38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66" name="Google Shape;666;p81"/>
          <p:cNvSpPr txBox="1"/>
          <p:nvPr/>
        </p:nvSpPr>
        <p:spPr>
          <a:xfrm>
            <a:off x="5029200" y="4876800"/>
            <a:ext cx="3200400"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Noto Sans Symbols"/>
              <a:buNone/>
            </a:pPr>
            <a:r>
              <a:rPr b="0" i="0" lang="en-US" sz="2800" u="none" cap="none" strike="noStrike">
                <a:solidFill>
                  <a:schemeClr val="dk1"/>
                </a:solidFill>
                <a:latin typeface="Arial"/>
                <a:ea typeface="Arial"/>
                <a:cs typeface="Arial"/>
                <a:sym typeface="Arial"/>
              </a:rPr>
              <a:t>If </a:t>
            </a:r>
            <a:r>
              <a:rPr b="0" i="1" lang="en-US" sz="2800" u="none" cap="none" strike="noStrike">
                <a:solidFill>
                  <a:schemeClr val="dk1"/>
                </a:solidFill>
                <a:latin typeface="Arial"/>
                <a:ea typeface="Arial"/>
                <a:cs typeface="Arial"/>
                <a:sym typeface="Arial"/>
              </a:rPr>
              <a:t>p</a:t>
            </a:r>
            <a:r>
              <a:rPr b="0" i="0" lang="en-US" sz="2800" u="none" cap="none" strike="noStrike">
                <a:solidFill>
                  <a:schemeClr val="dk1"/>
                </a:solidFill>
                <a:latin typeface="Arial"/>
                <a:ea typeface="Arial"/>
                <a:cs typeface="Arial"/>
                <a:sym typeface="Arial"/>
              </a:rPr>
              <a:t> or </a:t>
            </a:r>
            <a:r>
              <a:rPr b="0" i="1" lang="en-US" sz="2800" u="none" cap="none" strike="noStrike">
                <a:solidFill>
                  <a:schemeClr val="dk1"/>
                </a:solidFill>
                <a:latin typeface="Arial"/>
                <a:ea typeface="Arial"/>
                <a:cs typeface="Arial"/>
                <a:sym typeface="Arial"/>
              </a:rPr>
              <a:t>q</a:t>
            </a:r>
            <a:r>
              <a:rPr b="0" i="0" lang="en-US" sz="2800" u="none" cap="none" strike="noStrike">
                <a:solidFill>
                  <a:schemeClr val="dk1"/>
                </a:solidFill>
                <a:latin typeface="Arial"/>
                <a:ea typeface="Arial"/>
                <a:cs typeface="Arial"/>
                <a:sym typeface="Arial"/>
              </a:rPr>
              <a:t> then not </a:t>
            </a:r>
            <a:r>
              <a:rPr b="0" i="1" lang="en-US" sz="2800" u="none" cap="none" strike="noStrike">
                <a:solidFill>
                  <a:schemeClr val="dk1"/>
                </a:solidFill>
                <a:latin typeface="Arial"/>
                <a:ea typeface="Arial"/>
                <a:cs typeface="Arial"/>
                <a:sym typeface="Arial"/>
              </a:rPr>
              <a:t>r</a:t>
            </a:r>
            <a:r>
              <a:rPr b="0" i="0" lang="en-US" sz="2800" u="none" cap="none" strike="noStrike">
                <a:solidFill>
                  <a:schemeClr val="dk1"/>
                </a:solidFill>
                <a:latin typeface="Arial"/>
                <a:ea typeface="Arial"/>
                <a:cs typeface="Arial"/>
                <a:sym typeface="Arial"/>
              </a:rPr>
              <a:t>.</a:t>
            </a:r>
            <a:endParaRPr/>
          </a:p>
        </p:txBody>
      </p:sp>
      <p:pic>
        <p:nvPicPr>
          <p:cNvPr descr="Screen Clipping" id="667" name="Google Shape;667;p81"/>
          <p:cNvPicPr preferRelativeResize="0"/>
          <p:nvPr/>
        </p:nvPicPr>
        <p:blipFill rotWithShape="1">
          <a:blip r:embed="rId4">
            <a:alphaModFix/>
          </a:blip>
          <a:srcRect b="0" l="5786" r="69507" t="59473"/>
          <a:stretch/>
        </p:blipFill>
        <p:spPr>
          <a:xfrm>
            <a:off x="6934200" y="76200"/>
            <a:ext cx="2209800" cy="1463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Translating English Sentences</a:t>
            </a:r>
            <a:endParaRPr/>
          </a:p>
        </p:txBody>
      </p:sp>
      <p:sp>
        <p:nvSpPr>
          <p:cNvPr id="673" name="Google Shape;673;p82"/>
          <p:cNvSpPr txBox="1"/>
          <p:nvPr>
            <p:ph idx="1" type="body"/>
          </p:nvPr>
        </p:nvSpPr>
        <p:spPr>
          <a:xfrm>
            <a:off x="457200" y="1600200"/>
            <a:ext cx="81534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Example: How can this English sentence be translated into a logical expression?</a:t>
            </a:r>
            <a:endParaRPr/>
          </a:p>
          <a:p>
            <a:pPr indent="-342900" lvl="0" marL="342900" rtl="0" algn="l">
              <a:spcBef>
                <a:spcPts val="420"/>
              </a:spcBef>
              <a:spcAft>
                <a:spcPts val="0"/>
              </a:spcAft>
              <a:buSzPts val="2100"/>
              <a:buFont typeface="Noto Sans Symbols"/>
              <a:buNone/>
            </a:pPr>
            <a:r>
              <a:rPr lang="en-US" sz="2100"/>
              <a:t>		“You can access the Internet from campus only if you are a   </a:t>
            </a:r>
            <a:endParaRPr/>
          </a:p>
          <a:p>
            <a:pPr indent="-342900" lvl="0" marL="342900" rtl="0" algn="l">
              <a:spcBef>
                <a:spcPts val="420"/>
              </a:spcBef>
              <a:spcAft>
                <a:spcPts val="0"/>
              </a:spcAft>
              <a:buSzPts val="2100"/>
              <a:buFont typeface="Noto Sans Symbols"/>
              <a:buNone/>
            </a:pPr>
            <a:r>
              <a:rPr lang="en-US" sz="2100"/>
              <a:t>             computer science major or you are not a freshman.”</a:t>
            </a:r>
            <a:endParaRPr/>
          </a:p>
          <a:p>
            <a:pPr indent="-342900" lvl="0" marL="342900" rtl="0" algn="l">
              <a:spcBef>
                <a:spcPts val="420"/>
              </a:spcBef>
              <a:spcAft>
                <a:spcPts val="0"/>
              </a:spcAft>
              <a:buSzPts val="2100"/>
              <a:buFont typeface="Noto Sans Symbols"/>
              <a:buNone/>
            </a:pPr>
            <a:r>
              <a:t/>
            </a:r>
            <a:endParaRPr sz="2100"/>
          </a:p>
          <a:p>
            <a:pPr indent="-285750" lvl="1" marL="742950" rtl="0" algn="l">
              <a:spcBef>
                <a:spcPts val="420"/>
              </a:spcBef>
              <a:spcAft>
                <a:spcPts val="0"/>
              </a:spcAft>
              <a:buSzPts val="2100"/>
              <a:buFont typeface="Noto Sans Symbols"/>
              <a:buNone/>
            </a:pPr>
            <a:r>
              <a:t/>
            </a:r>
            <a:endParaRPr sz="21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pic>
        <p:nvPicPr>
          <p:cNvPr descr="Screen Clipping" id="674" name="Google Shape;674;p82"/>
          <p:cNvPicPr preferRelativeResize="0"/>
          <p:nvPr>
            <p:ph idx="2" type="body"/>
          </p:nvPr>
        </p:nvPicPr>
        <p:blipFill rotWithShape="1">
          <a:blip r:embed="rId3">
            <a:alphaModFix/>
          </a:blip>
          <a:srcRect b="0" l="0" r="69507" t="59473"/>
          <a:stretch/>
        </p:blipFill>
        <p:spPr>
          <a:xfrm>
            <a:off x="381000" y="5105400"/>
            <a:ext cx="2727325" cy="1463675"/>
          </a:xfrm>
          <a:prstGeom prst="rect">
            <a:avLst/>
          </a:prstGeom>
          <a:noFill/>
          <a:ln>
            <a:noFill/>
          </a:ln>
        </p:spPr>
      </p:pic>
      <p:sp>
        <p:nvSpPr>
          <p:cNvPr id="675" name="Google Shape;675;p8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76" name="Google Shape;676;p82"/>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77" name="Google Shape;677;p82"/>
          <p:cNvSpPr txBox="1"/>
          <p:nvPr/>
        </p:nvSpPr>
        <p:spPr>
          <a:xfrm>
            <a:off x="838200" y="3124200"/>
            <a:ext cx="7391400" cy="1604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 Let </a:t>
            </a:r>
            <a:r>
              <a:rPr b="0" i="1" lang="en-US" sz="1800" u="none" cap="none" strike="noStrike">
                <a:solidFill>
                  <a:schemeClr val="dk1"/>
                </a:solidFill>
                <a:latin typeface="Arial"/>
                <a:ea typeface="Arial"/>
                <a:cs typeface="Arial"/>
                <a:sym typeface="Arial"/>
              </a:rPr>
              <a:t>a</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c</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f</a:t>
            </a:r>
            <a:r>
              <a:rPr b="0" i="0" lang="en-US" sz="1800" u="none" cap="none" strike="noStrike">
                <a:solidFill>
                  <a:schemeClr val="dk1"/>
                </a:solidFill>
                <a:latin typeface="Arial"/>
                <a:ea typeface="Arial"/>
                <a:cs typeface="Arial"/>
                <a:sym typeface="Arial"/>
              </a:rPr>
              <a:t> represent “You can access the Internet from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campus,” “You are a computer science major,” and “You are </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 freshman.” The sentence can be translated into:</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a</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c</a:t>
            </a:r>
            <a:r>
              <a:rPr b="0" i="0" lang="en-US" sz="1800" u="none" cap="none" strike="noStrike">
                <a:solidFill>
                  <a:schemeClr val="dk1"/>
                </a:solidFill>
                <a:latin typeface="Arial"/>
                <a:ea typeface="Arial"/>
                <a:cs typeface="Arial"/>
                <a:sym typeface="Arial"/>
              </a:rPr>
              <a:t> ν ¬</a:t>
            </a:r>
            <a:r>
              <a:rPr b="0" i="1" lang="en-US" sz="1800" u="none" cap="none" strike="noStrike">
                <a:solidFill>
                  <a:schemeClr val="dk1"/>
                </a:solidFill>
                <a:latin typeface="Arial"/>
                <a:ea typeface="Arial"/>
                <a:cs typeface="Arial"/>
                <a:sym typeface="Arial"/>
              </a:rPr>
              <a:t>f </a:t>
            </a:r>
            <a:r>
              <a:rPr b="0" i="0" lang="en-US" sz="1800" u="none" cap="none" strike="noStrike">
                <a:solidFill>
                  <a:schemeClr val="dk1"/>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7"/>
                                        </p:tgtEl>
                                        <p:attrNameLst>
                                          <p:attrName>style.visibility</p:attrName>
                                        </p:attrNameLst>
                                      </p:cBhvr>
                                      <p:to>
                                        <p:strVal val="visible"/>
                                      </p:to>
                                    </p:set>
                                    <p:anim calcmode="lin" valueType="num">
                                      <p:cBhvr additive="base">
                                        <p:cTn dur="500"/>
                                        <p:tgtEl>
                                          <p:spTgt spid="67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System Specifications</a:t>
            </a:r>
            <a:endParaRPr/>
          </a:p>
        </p:txBody>
      </p:sp>
      <p:sp>
        <p:nvSpPr>
          <p:cNvPr id="683" name="Google Shape;683;p8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System and Software engineers take requirements in English and express them in a precise specification language based on logic.</a:t>
            </a:r>
            <a:endParaRPr/>
          </a:p>
          <a:p>
            <a:pPr indent="-342900" lvl="0" marL="342900" rtl="0" algn="l">
              <a:spcBef>
                <a:spcPts val="480"/>
              </a:spcBef>
              <a:spcAft>
                <a:spcPts val="0"/>
              </a:spcAft>
              <a:buSzPts val="2400"/>
              <a:buFont typeface="Noto Sans Symbols"/>
              <a:buNone/>
            </a:pPr>
            <a:r>
              <a:rPr b="1" lang="en-US" sz="2400"/>
              <a:t>   Example</a:t>
            </a:r>
            <a:r>
              <a:rPr lang="en-US" sz="2400"/>
              <a:t>: Express in propositional logic:</a:t>
            </a:r>
            <a:endParaRPr/>
          </a:p>
          <a:p>
            <a:pPr indent="-342900" lvl="0" marL="342900" rtl="0" algn="l">
              <a:spcBef>
                <a:spcPts val="480"/>
              </a:spcBef>
              <a:spcAft>
                <a:spcPts val="0"/>
              </a:spcAft>
              <a:buSzPts val="2400"/>
              <a:buFont typeface="Noto Sans Symbols"/>
              <a:buNone/>
            </a:pPr>
            <a:r>
              <a:rPr lang="en-US" sz="2400"/>
              <a:t>  “The automated reply cannot be sent when the file system is full”</a:t>
            </a:r>
            <a:endParaRPr/>
          </a:p>
          <a:p>
            <a:pPr indent="-342900" lvl="0" marL="342900" rtl="0" algn="l">
              <a:spcBef>
                <a:spcPts val="480"/>
              </a:spcBef>
              <a:spcAft>
                <a:spcPts val="0"/>
              </a:spcAft>
              <a:buSzPts val="2400"/>
              <a:buFont typeface="Noto Sans Symbols"/>
              <a:buNone/>
            </a:pPr>
            <a:r>
              <a:rPr lang="en-US" sz="2400"/>
              <a:t>    </a:t>
            </a:r>
            <a:r>
              <a:rPr b="1" lang="en-US" sz="2400"/>
              <a:t>Solution</a:t>
            </a:r>
            <a:r>
              <a:rPr lang="en-US" sz="2400"/>
              <a:t>: One possible solution: Let </a:t>
            </a:r>
            <a:r>
              <a:rPr i="1" lang="en-US" sz="2400"/>
              <a:t>p</a:t>
            </a:r>
            <a:r>
              <a:rPr lang="en-US" sz="2400"/>
              <a:t> denote “The automated reply can be sent” and </a:t>
            </a:r>
            <a:r>
              <a:rPr i="1" lang="en-US" sz="2400"/>
              <a:t>q</a:t>
            </a:r>
            <a:r>
              <a:rPr lang="en-US" sz="2400"/>
              <a:t> denote “The file system is full.”</a:t>
            </a:r>
            <a:r>
              <a:rPr lang="en-US" sz="2400">
                <a:latin typeface="Cambria Math"/>
                <a:ea typeface="Cambria Math"/>
                <a:cs typeface="Cambria Math"/>
                <a:sym typeface="Cambria Math"/>
              </a:rPr>
              <a:t> </a:t>
            </a:r>
            <a:endParaRPr/>
          </a:p>
          <a:p>
            <a:pPr indent="-342900" lvl="0" marL="342900" rtl="0" algn="l">
              <a:spcBef>
                <a:spcPts val="480"/>
              </a:spcBef>
              <a:spcAft>
                <a:spcPts val="0"/>
              </a:spcAft>
              <a:buSzPts val="2400"/>
              <a:buFont typeface="Noto Sans Symbols"/>
              <a:buNone/>
            </a:pPr>
            <a:r>
              <a:rPr lang="en-US" sz="2400">
                <a:latin typeface="Cambria Math"/>
                <a:ea typeface="Cambria Math"/>
                <a:cs typeface="Cambria Math"/>
                <a:sym typeface="Cambria Math"/>
              </a:rPr>
              <a:t>                              q→ ¬ </a:t>
            </a:r>
            <a:r>
              <a:rPr i="1" lang="en-US" sz="2400">
                <a:latin typeface="Cambria Math"/>
                <a:ea typeface="Cambria Math"/>
                <a:cs typeface="Cambria Math"/>
                <a:sym typeface="Cambria Math"/>
              </a:rPr>
              <a:t>p</a:t>
            </a:r>
            <a:endParaRPr sz="2400"/>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 Propositional Logic</a:t>
            </a:r>
            <a:endParaRPr/>
          </a:p>
        </p:txBody>
      </p:sp>
      <p:sp>
        <p:nvSpPr>
          <p:cNvPr id="690" name="Google Shape;690;p84"/>
          <p:cNvSpPr txBox="1"/>
          <p:nvPr>
            <p:ph idx="1" type="body"/>
          </p:nvPr>
        </p:nvSpPr>
        <p:spPr>
          <a:xfrm>
            <a:off x="457200" y="1600200"/>
            <a:ext cx="78486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Computers represent information using bits.</a:t>
            </a:r>
            <a:endParaRPr/>
          </a:p>
          <a:p>
            <a:pPr indent="-342900" lvl="0" marL="342900" rtl="0" algn="l">
              <a:spcBef>
                <a:spcPts val="400"/>
              </a:spcBef>
              <a:spcAft>
                <a:spcPts val="0"/>
              </a:spcAft>
              <a:buSzPts val="2000"/>
              <a:buChar char="●"/>
            </a:pPr>
            <a:r>
              <a:rPr lang="en-US" sz="2000"/>
              <a:t>A </a:t>
            </a:r>
            <a:r>
              <a:rPr b="1" lang="en-US" sz="2000"/>
              <a:t>bit</a:t>
            </a:r>
            <a:r>
              <a:rPr lang="en-US" sz="2000"/>
              <a:t> is a symbol with two possible values, 0 and 1.</a:t>
            </a:r>
            <a:endParaRPr/>
          </a:p>
          <a:p>
            <a:pPr indent="-342900" lvl="0" marL="342900" rtl="0" algn="l">
              <a:spcBef>
                <a:spcPts val="400"/>
              </a:spcBef>
              <a:spcAft>
                <a:spcPts val="0"/>
              </a:spcAft>
              <a:buSzPts val="2000"/>
              <a:buChar char="●"/>
            </a:pPr>
            <a:r>
              <a:rPr lang="en-US" sz="2000"/>
              <a:t>By convention, 1 represents T (true) and 0 represents F (false).</a:t>
            </a:r>
            <a:endParaRPr/>
          </a:p>
          <a:p>
            <a:pPr indent="-342900" lvl="0" marL="342900" rtl="0" algn="l">
              <a:spcBef>
                <a:spcPts val="400"/>
              </a:spcBef>
              <a:spcAft>
                <a:spcPts val="0"/>
              </a:spcAft>
              <a:buSzPts val="2000"/>
              <a:buChar char="●"/>
            </a:pPr>
            <a:r>
              <a:rPr lang="en-US" sz="2000"/>
              <a:t>A variable is called a Boolean variable if its value is either true or false.</a:t>
            </a:r>
            <a:endParaRPr/>
          </a:p>
          <a:p>
            <a:pPr indent="-342900" lvl="0" marL="342900" rtl="0" algn="l">
              <a:spcBef>
                <a:spcPts val="400"/>
              </a:spcBef>
              <a:spcAft>
                <a:spcPts val="0"/>
              </a:spcAft>
              <a:buSzPts val="2000"/>
              <a:buChar char="●"/>
            </a:pPr>
            <a:r>
              <a:rPr lang="en-US" sz="2000"/>
              <a:t>Bit operation – replace true by 1 and false by 0 in logical operations.</a:t>
            </a:r>
            <a:endParaRPr/>
          </a:p>
          <a:p>
            <a:pPr indent="-215900" lvl="0" marL="342900" rtl="0" algn="l">
              <a:spcBef>
                <a:spcPts val="400"/>
              </a:spcBef>
              <a:spcAft>
                <a:spcPts val="0"/>
              </a:spcAft>
              <a:buSzPts val="2000"/>
              <a:buNone/>
            </a:pPr>
            <a:r>
              <a:t/>
            </a:r>
            <a:endParaRPr sz="2000"/>
          </a:p>
          <a:p>
            <a:pPr indent="-209550" lvl="0" marL="342900" rtl="0" algn="l">
              <a:spcBef>
                <a:spcPts val="420"/>
              </a:spcBef>
              <a:spcAft>
                <a:spcPts val="0"/>
              </a:spcAft>
              <a:buSzPts val="2100"/>
              <a:buNone/>
            </a:pPr>
            <a:r>
              <a:t/>
            </a:r>
            <a:endParaRPr sz="2100"/>
          </a:p>
          <a:p>
            <a:pPr indent="-342900" lvl="0" marL="342900" rtl="0" algn="l">
              <a:spcBef>
                <a:spcPts val="420"/>
              </a:spcBef>
              <a:spcAft>
                <a:spcPts val="0"/>
              </a:spcAft>
              <a:buSzPts val="2100"/>
              <a:buFont typeface="Noto Sans Symbols"/>
              <a:buNone/>
            </a:pPr>
            <a:r>
              <a:t/>
            </a:r>
            <a:endParaRPr sz="2100"/>
          </a:p>
          <a:p>
            <a:pPr indent="-285750" lvl="1" marL="742950" rtl="0" algn="l">
              <a:spcBef>
                <a:spcPts val="420"/>
              </a:spcBef>
              <a:spcAft>
                <a:spcPts val="0"/>
              </a:spcAft>
              <a:buSzPts val="2100"/>
              <a:buFont typeface="Noto Sans Symbols"/>
              <a:buNone/>
            </a:pPr>
            <a:r>
              <a:t/>
            </a:r>
            <a:endParaRPr sz="2100">
              <a:solidFill>
                <a:schemeClr val="hlink"/>
              </a:solidFill>
            </a:endParaRPr>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t/>
            </a:r>
            <a:endParaRPr sz="2800"/>
          </a:p>
        </p:txBody>
      </p:sp>
      <p:graphicFrame>
        <p:nvGraphicFramePr>
          <p:cNvPr id="691" name="Google Shape;691;p84"/>
          <p:cNvGraphicFramePr/>
          <p:nvPr/>
        </p:nvGraphicFramePr>
        <p:xfrm>
          <a:off x="1524000" y="4191000"/>
          <a:ext cx="3000000" cy="3000000"/>
        </p:xfrm>
        <a:graphic>
          <a:graphicData uri="http://schemas.openxmlformats.org/drawingml/2006/table">
            <a:tbl>
              <a:tblPr>
                <a:noFill/>
                <a:tableStyleId>{B8C21D3B-2451-4451-8867-7A4002511FC3}</a:tableStyleId>
              </a:tblPr>
              <a:tblGrid>
                <a:gridCol w="1093800"/>
                <a:gridCol w="711200"/>
                <a:gridCol w="1003300"/>
                <a:gridCol w="871525"/>
                <a:gridCol w="2339975"/>
              </a:tblGrid>
              <a:tr h="396150">
                <a:tc gridSpan="5">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Table for the Bit Operators  </a:t>
                      </a:r>
                      <a:r>
                        <a:rPr b="0" i="1" lang="en-US" sz="2000" u="none" cap="none" strike="noStrike">
                          <a:solidFill>
                            <a:schemeClr val="dk1"/>
                          </a:solidFill>
                          <a:latin typeface="Arial"/>
                          <a:ea typeface="Arial"/>
                          <a:cs typeface="Arial"/>
                          <a:sym typeface="Arial"/>
                        </a:rPr>
                        <a:t>OR</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AND</a:t>
                      </a:r>
                      <a:r>
                        <a:rPr b="0" i="0" lang="en-US" sz="2000" u="none" cap="none" strike="noStrike">
                          <a:solidFill>
                            <a:schemeClr val="dk1"/>
                          </a:solidFill>
                          <a:latin typeface="Arial"/>
                          <a:ea typeface="Arial"/>
                          <a:cs typeface="Arial"/>
                          <a:sym typeface="Arial"/>
                        </a:rPr>
                        <a:t>, and </a:t>
                      </a:r>
                      <a:r>
                        <a:rPr b="0" i="1" lang="en-US" sz="2000" u="none" cap="none" strike="noStrike">
                          <a:solidFill>
                            <a:schemeClr val="dk1"/>
                          </a:solidFill>
                          <a:latin typeface="Arial"/>
                          <a:ea typeface="Arial"/>
                          <a:cs typeface="Arial"/>
                          <a:sym typeface="Arial"/>
                        </a:rPr>
                        <a:t>XOR</a:t>
                      </a:r>
                      <a:r>
                        <a:rPr b="0" i="0" lang="en-US" sz="2000" u="none" cap="none" strike="noStrike">
                          <a:solidFill>
                            <a:schemeClr val="dk1"/>
                          </a:solidFill>
                          <a:latin typeface="Arial"/>
                          <a:ea typeface="Arial"/>
                          <a:cs typeface="Arial"/>
                          <a:sym typeface="Arial"/>
                        </a:rPr>
                        <a:t>.</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c hMerge="1"/>
                <a:tc hMerge="1"/>
                <a:tc hMerge="1"/>
              </a:tr>
              <a:tr h="507550">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x</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y</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x</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y</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x</a:t>
                      </a:r>
                      <a:r>
                        <a:rPr b="0" i="0" lang="en-US" sz="20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Λ </a:t>
                      </a:r>
                      <a:r>
                        <a:rPr b="0" i="1" lang="en-US" sz="2000" u="none" cap="none" strike="noStrike">
                          <a:solidFill>
                            <a:schemeClr val="dk1"/>
                          </a:solidFill>
                          <a:latin typeface="Arial"/>
                          <a:ea typeface="Arial"/>
                          <a:cs typeface="Arial"/>
                          <a:sym typeface="Arial"/>
                        </a:rPr>
                        <a:t>y</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x</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y</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934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1</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692" name="Google Shape;692;p84"/>
          <p:cNvPicPr preferRelativeResize="0"/>
          <p:nvPr/>
        </p:nvPicPr>
        <p:blipFill rotWithShape="1">
          <a:blip r:embed="rId3">
            <a:alphaModFix/>
          </a:blip>
          <a:srcRect b="0" l="0" r="0" t="0"/>
          <a:stretch/>
        </p:blipFill>
        <p:spPr>
          <a:xfrm>
            <a:off x="6311900" y="4724400"/>
            <a:ext cx="165100" cy="177800"/>
          </a:xfrm>
          <a:prstGeom prst="rect">
            <a:avLst/>
          </a:prstGeom>
          <a:noFill/>
          <a:ln>
            <a:noFill/>
          </a:ln>
        </p:spPr>
      </p:pic>
      <p:sp>
        <p:nvSpPr>
          <p:cNvPr id="693" name="Google Shape;693;p8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94" name="Google Shape;694;p84"/>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695" name="Google Shape;695;p84"/>
          <p:cNvSpPr txBox="1"/>
          <p:nvPr/>
        </p:nvSpPr>
        <p:spPr>
          <a:xfrm>
            <a:off x="1524000" y="1066800"/>
            <a:ext cx="65532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339933"/>
              </a:buClr>
              <a:buSzPts val="2800"/>
              <a:buFont typeface="Noto Sans Symbols"/>
              <a:buNone/>
            </a:pPr>
            <a:r>
              <a:rPr b="0" i="0" lang="en-US" sz="2800" u="sng" cap="none" strike="noStrike">
                <a:solidFill>
                  <a:srgbClr val="339933"/>
                </a:solidFill>
                <a:latin typeface="Arial"/>
                <a:ea typeface="Arial"/>
                <a:cs typeface="Arial"/>
                <a:sym typeface="Arial"/>
              </a:rPr>
              <a:t>Logic and Bit Operations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 Propositional Logic</a:t>
            </a:r>
            <a:endParaRPr/>
          </a:p>
        </p:txBody>
      </p:sp>
      <p:sp>
        <p:nvSpPr>
          <p:cNvPr id="701" name="Google Shape;701;p85"/>
          <p:cNvSpPr txBox="1"/>
          <p:nvPr>
            <p:ph idx="1" type="body"/>
          </p:nvPr>
        </p:nvSpPr>
        <p:spPr>
          <a:xfrm>
            <a:off x="609600" y="2743200"/>
            <a:ext cx="8305800" cy="129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Example: Find the bitwise </a:t>
            </a:r>
            <a:r>
              <a:rPr i="1" lang="en-US" sz="2000"/>
              <a:t>OR</a:t>
            </a:r>
            <a:r>
              <a:rPr lang="en-US" sz="2000"/>
              <a:t>, bitwise </a:t>
            </a:r>
            <a:r>
              <a:rPr i="1" lang="en-US" sz="2000"/>
              <a:t>AND</a:t>
            </a:r>
            <a:r>
              <a:rPr lang="en-US" sz="2000"/>
              <a:t>, and bitwise </a:t>
            </a:r>
            <a:r>
              <a:rPr i="1" lang="en-US" sz="2000"/>
              <a:t>XOR</a:t>
            </a:r>
            <a:r>
              <a:rPr lang="en-US" sz="2000"/>
              <a:t> of the bit string 01 1011 0110 and 11 0001 1101.</a:t>
            </a:r>
            <a:r>
              <a:rPr i="1" lang="en-US" sz="2000"/>
              <a:t> </a:t>
            </a:r>
            <a:endParaRPr/>
          </a:p>
          <a:p>
            <a:pPr indent="-342900" lvl="0" marL="342900" rtl="0" algn="l">
              <a:spcBef>
                <a:spcPts val="500"/>
              </a:spcBef>
              <a:spcAft>
                <a:spcPts val="0"/>
              </a:spcAft>
              <a:buSzPts val="2500"/>
              <a:buFont typeface="Noto Sans Symbols"/>
              <a:buNone/>
            </a:pPr>
            <a:r>
              <a:t/>
            </a:r>
            <a:endParaRPr sz="2500"/>
          </a:p>
          <a:p>
            <a:pPr indent="-285750" lvl="1" marL="742950" rtl="0" algn="l">
              <a:spcBef>
                <a:spcPts val="460"/>
              </a:spcBef>
              <a:spcAft>
                <a:spcPts val="0"/>
              </a:spcAft>
              <a:buSzPts val="2300"/>
              <a:buFont typeface="Noto Sans Symbols"/>
              <a:buNone/>
            </a:pPr>
            <a:r>
              <a:t/>
            </a:r>
            <a:endParaRPr sz="2300">
              <a:solidFill>
                <a:schemeClr val="hlink"/>
              </a:solidFill>
            </a:endParaRPr>
          </a:p>
          <a:p>
            <a:pPr indent="-342900" lvl="0" marL="342900" rtl="0" algn="l">
              <a:spcBef>
                <a:spcPts val="640"/>
              </a:spcBef>
              <a:spcAft>
                <a:spcPts val="0"/>
              </a:spcAft>
              <a:buSzPts val="3200"/>
              <a:buFont typeface="Noto Sans Symbols"/>
              <a:buNone/>
            </a:pPr>
            <a:r>
              <a:t/>
            </a:r>
            <a:endParaRPr/>
          </a:p>
          <a:p>
            <a:pPr indent="-342900" lvl="0" marL="342900" rtl="0" algn="l">
              <a:spcBef>
                <a:spcPts val="640"/>
              </a:spcBef>
              <a:spcAft>
                <a:spcPts val="0"/>
              </a:spcAft>
              <a:buSzPts val="3200"/>
              <a:buFont typeface="Noto Sans Symbols"/>
              <a:buNone/>
            </a:pPr>
            <a:r>
              <a:t/>
            </a:r>
            <a:endParaRPr/>
          </a:p>
        </p:txBody>
      </p:sp>
      <p:sp>
        <p:nvSpPr>
          <p:cNvPr id="702" name="Google Shape;702;p8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03" name="Google Shape;703;p85"/>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704" name="Google Shape;704;p85"/>
          <p:cNvSpPr txBox="1"/>
          <p:nvPr/>
        </p:nvSpPr>
        <p:spPr>
          <a:xfrm>
            <a:off x="685800" y="1619250"/>
            <a:ext cx="7772400" cy="1047750"/>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7</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A</a:t>
            </a:r>
            <a:r>
              <a:rPr b="0" i="1" lang="en-US" sz="1800" u="none" cap="none" strike="noStrike">
                <a:solidFill>
                  <a:schemeClr val="dk1"/>
                </a:solidFill>
                <a:latin typeface="Arial"/>
                <a:ea typeface="Arial"/>
                <a:cs typeface="Arial"/>
                <a:sym typeface="Arial"/>
              </a:rPr>
              <a:t> bit string</a:t>
            </a:r>
            <a:r>
              <a:rPr b="0" i="0" lang="en-US" sz="1800" u="none" cap="none" strike="noStrike">
                <a:solidFill>
                  <a:schemeClr val="dk1"/>
                </a:solidFill>
                <a:latin typeface="Arial"/>
                <a:ea typeface="Arial"/>
                <a:cs typeface="Arial"/>
                <a:sym typeface="Arial"/>
              </a:rPr>
              <a:t> is a sequence of zero or more bits. The </a:t>
            </a:r>
            <a:r>
              <a:rPr b="0" i="1" lang="en-US" sz="1800" u="none" cap="none" strike="noStrike">
                <a:solidFill>
                  <a:schemeClr val="dk1"/>
                </a:solidFill>
                <a:latin typeface="Arial"/>
                <a:ea typeface="Arial"/>
                <a:cs typeface="Arial"/>
                <a:sym typeface="Arial"/>
              </a:rPr>
              <a:t>length</a:t>
            </a:r>
            <a:r>
              <a:rPr b="0" i="0" lang="en-US" sz="1800" u="none" cap="none" strike="noStrike">
                <a:solidFill>
                  <a:schemeClr val="dk1"/>
                </a:solidFill>
                <a:latin typeface="Arial"/>
                <a:ea typeface="Arial"/>
                <a:cs typeface="Arial"/>
                <a:sym typeface="Arial"/>
              </a:rPr>
              <a:t> of this string is the number of bits in the string. </a:t>
            </a:r>
            <a:endParaRPr/>
          </a:p>
        </p:txBody>
      </p:sp>
      <p:sp>
        <p:nvSpPr>
          <p:cNvPr id="705" name="Google Shape;705;p85"/>
          <p:cNvSpPr txBox="1"/>
          <p:nvPr/>
        </p:nvSpPr>
        <p:spPr>
          <a:xfrm>
            <a:off x="990600" y="3500438"/>
            <a:ext cx="7391400" cy="27035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3300"/>
              </a:buClr>
              <a:buSzPts val="1800"/>
              <a:buFont typeface="Noto Sans Symbols"/>
              <a:buNone/>
            </a:pPr>
            <a:r>
              <a:rPr b="0" i="0" lang="en-US" sz="1800" u="none" cap="none" strike="noStrike">
                <a:solidFill>
                  <a:srgbClr val="FF3300"/>
                </a:solidFill>
                <a:latin typeface="Arial"/>
                <a:ea typeface="Arial"/>
                <a:cs typeface="Arial"/>
                <a:sym typeface="Arial"/>
              </a:rPr>
              <a:t>Solution</a:t>
            </a:r>
            <a:r>
              <a:rPr b="0" i="0" lang="en-US" sz="1800" u="none" cap="none" strike="noStrike">
                <a:solidFill>
                  <a:schemeClr val="dk1"/>
                </a:solidFill>
                <a:latin typeface="Arial"/>
                <a:ea typeface="Arial"/>
                <a:cs typeface="Arial"/>
                <a:sym typeface="Arial"/>
              </a:rPr>
              <a:t>:</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01 1011 0110</a:t>
            </a:r>
            <a:endParaRPr/>
          </a:p>
          <a:p>
            <a:pPr indent="0" lvl="0" marL="0" marR="0" rtl="0" algn="l">
              <a:spcBef>
                <a:spcPts val="90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	11 0001 1101</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11 1011 1111     bitwise </a:t>
            </a:r>
            <a:r>
              <a:rPr b="0" i="1" lang="en-US" sz="1800" u="none" cap="none" strike="noStrike">
                <a:solidFill>
                  <a:schemeClr val="dk1"/>
                </a:solidFill>
                <a:latin typeface="Arial"/>
                <a:ea typeface="Arial"/>
                <a:cs typeface="Arial"/>
                <a:sym typeface="Arial"/>
              </a:rPr>
              <a:t>OR</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01 0001 0100    bitwise </a:t>
            </a:r>
            <a:r>
              <a:rPr b="0" i="1" lang="en-US" sz="1800" u="none" cap="none" strike="noStrike">
                <a:solidFill>
                  <a:schemeClr val="dk1"/>
                </a:solidFill>
                <a:latin typeface="Arial"/>
                <a:ea typeface="Arial"/>
                <a:cs typeface="Arial"/>
                <a:sym typeface="Arial"/>
              </a:rPr>
              <a:t>AND</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10 1010 1011    bitwise </a:t>
            </a:r>
            <a:r>
              <a:rPr b="0" i="1" lang="en-US" sz="1800" u="none" cap="none" strike="noStrike">
                <a:solidFill>
                  <a:schemeClr val="dk1"/>
                </a:solidFill>
                <a:latin typeface="Arial"/>
                <a:ea typeface="Arial"/>
                <a:cs typeface="Arial"/>
                <a:sym typeface="Arial"/>
              </a:rPr>
              <a:t>XOR</a:t>
            </a:r>
            <a:endParaRPr/>
          </a:p>
          <a:p>
            <a:pPr indent="0" lvl="0" marL="0" marR="0" rtl="0" algn="l">
              <a:spcBef>
                <a:spcPts val="90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5"/>
                                        </p:tgtEl>
                                        <p:attrNameLst>
                                          <p:attrName>style.visibility</p:attrName>
                                        </p:attrNameLst>
                                      </p:cBhvr>
                                      <p:to>
                                        <p:strVal val="visible"/>
                                      </p:to>
                                    </p:set>
                                    <p:anim calcmode="lin" valueType="num">
                                      <p:cBhvr additive="base">
                                        <p:cTn dur="500"/>
                                        <p:tgtEl>
                                          <p:spTgt spid="7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FF0000"/>
                </a:solidFill>
              </a:rPr>
              <a:t>Propositional Equivalences</a:t>
            </a:r>
            <a:endParaRPr/>
          </a:p>
        </p:txBody>
      </p:sp>
      <p:graphicFrame>
        <p:nvGraphicFramePr>
          <p:cNvPr id="712" name="Google Shape;712;p86"/>
          <p:cNvGraphicFramePr/>
          <p:nvPr/>
        </p:nvGraphicFramePr>
        <p:xfrm>
          <a:off x="1524000" y="4724400"/>
          <a:ext cx="3000000" cy="3000000"/>
        </p:xfrm>
        <a:graphic>
          <a:graphicData uri="http://schemas.openxmlformats.org/drawingml/2006/table">
            <a:tbl>
              <a:tblPr>
                <a:noFill/>
                <a:tableStyleId>{B8C21D3B-2451-4451-8867-7A4002511FC3}</a:tableStyleId>
              </a:tblPr>
              <a:tblGrid>
                <a:gridCol w="982675"/>
                <a:gridCol w="922325"/>
                <a:gridCol w="1600200"/>
                <a:gridCol w="1905000"/>
              </a:tblGrid>
              <a:tr h="452450">
                <a:tc gridSpan="4">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Examples of a Tautology and a Contradiction.</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c hMerge="1"/>
                <a:tc hMerge="1"/>
              </a:tr>
              <a:tr h="5826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Λ</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93750">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13" name="Google Shape;713;p8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14" name="Google Shape;714;p86"/>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715" name="Google Shape;715;p86"/>
          <p:cNvSpPr txBox="1"/>
          <p:nvPr/>
        </p:nvSpPr>
        <p:spPr>
          <a:xfrm>
            <a:off x="457200" y="1417638"/>
            <a:ext cx="8077200" cy="3200400"/>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400" u="none" cap="none" strike="noStrike">
                <a:solidFill>
                  <a:schemeClr val="dk1"/>
                </a:solidFill>
                <a:latin typeface="Arial"/>
                <a:ea typeface="Arial"/>
                <a:cs typeface="Arial"/>
                <a:sym typeface="Arial"/>
              </a:rPr>
              <a:t>DEFINITION 1</a:t>
            </a:r>
            <a:endParaRPr/>
          </a:p>
          <a:p>
            <a:pPr indent="0" lvl="0" marL="0" marR="0" rtl="0" algn="just">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1" marL="457200" marR="0" rtl="0" algn="just">
              <a:spcBef>
                <a:spcPts val="0"/>
              </a:spcBef>
              <a:spcAft>
                <a:spcPts val="0"/>
              </a:spcAft>
              <a:buNone/>
            </a:pPr>
            <a:r>
              <a:rPr b="0" i="0" lang="en-US" sz="2400" u="none" cap="none" strike="noStrike">
                <a:solidFill>
                  <a:schemeClr val="dk1"/>
                </a:solidFill>
                <a:latin typeface="Arial"/>
                <a:ea typeface="Arial"/>
                <a:cs typeface="Arial"/>
                <a:sym typeface="Arial"/>
              </a:rPr>
              <a:t>A compound proposition that is always true, no matter what the truth values of the propositions that occurs in it, is called a</a:t>
            </a:r>
            <a:r>
              <a:rPr b="0" i="1" lang="en-US" sz="2400" u="none" cap="none" strike="noStrike">
                <a:solidFill>
                  <a:schemeClr val="dk1"/>
                </a:solidFill>
                <a:latin typeface="Arial"/>
                <a:ea typeface="Arial"/>
                <a:cs typeface="Arial"/>
                <a:sym typeface="Arial"/>
              </a:rPr>
              <a:t> </a:t>
            </a:r>
            <a:r>
              <a:rPr b="0" i="1" lang="en-US" sz="2400" u="none" cap="none" strike="noStrike">
                <a:solidFill>
                  <a:srgbClr val="0000E5"/>
                </a:solidFill>
                <a:latin typeface="Arial"/>
                <a:ea typeface="Arial"/>
                <a:cs typeface="Arial"/>
                <a:sym typeface="Arial"/>
              </a:rPr>
              <a:t>tautology</a:t>
            </a:r>
            <a:r>
              <a:rPr b="0" i="0" lang="en-US" sz="2400" u="none" cap="none" strike="noStrike">
                <a:solidFill>
                  <a:schemeClr val="dk1"/>
                </a:solidFill>
                <a:latin typeface="Arial"/>
                <a:ea typeface="Arial"/>
                <a:cs typeface="Arial"/>
                <a:sym typeface="Arial"/>
              </a:rPr>
              <a:t>. </a:t>
            </a:r>
            <a:endParaRPr/>
          </a:p>
          <a:p>
            <a:pPr indent="0" lvl="1" marL="457200" marR="0" rtl="0" algn="just">
              <a:spcBef>
                <a:spcPts val="0"/>
              </a:spcBef>
              <a:spcAft>
                <a:spcPts val="0"/>
              </a:spcAft>
              <a:buNone/>
            </a:pPr>
            <a:r>
              <a:rPr b="0" i="0" lang="en-US" sz="2400" u="none" cap="none" strike="noStrike">
                <a:solidFill>
                  <a:schemeClr val="dk1"/>
                </a:solidFill>
                <a:latin typeface="Arial"/>
                <a:ea typeface="Arial"/>
                <a:cs typeface="Arial"/>
                <a:sym typeface="Arial"/>
              </a:rPr>
              <a:t>A compound proposition that is always false is called a </a:t>
            </a:r>
            <a:r>
              <a:rPr b="0" i="1" lang="en-US" sz="2400" u="none" cap="none" strike="noStrike">
                <a:solidFill>
                  <a:srgbClr val="0000E5"/>
                </a:solidFill>
                <a:latin typeface="Arial"/>
                <a:ea typeface="Arial"/>
                <a:cs typeface="Arial"/>
                <a:sym typeface="Arial"/>
              </a:rPr>
              <a:t>contradiction</a:t>
            </a:r>
            <a:r>
              <a:rPr b="0" i="0" lang="en-US" sz="2400" u="none" cap="none" strike="noStrike">
                <a:solidFill>
                  <a:schemeClr val="dk1"/>
                </a:solidFill>
                <a:latin typeface="Arial"/>
                <a:ea typeface="Arial"/>
                <a:cs typeface="Arial"/>
                <a:sym typeface="Arial"/>
              </a:rPr>
              <a:t>. </a:t>
            </a:r>
            <a:endParaRPr/>
          </a:p>
          <a:p>
            <a:pPr indent="0" lvl="1" marL="457200" marR="0" rtl="0" algn="just">
              <a:spcBef>
                <a:spcPts val="0"/>
              </a:spcBef>
              <a:spcAft>
                <a:spcPts val="0"/>
              </a:spcAft>
              <a:buNone/>
            </a:pPr>
            <a:r>
              <a:rPr b="0" i="0" lang="en-US" sz="2400" u="none" cap="none" strike="noStrike">
                <a:solidFill>
                  <a:schemeClr val="dk1"/>
                </a:solidFill>
                <a:latin typeface="Arial"/>
                <a:ea typeface="Arial"/>
                <a:cs typeface="Arial"/>
                <a:sym typeface="Arial"/>
              </a:rPr>
              <a:t>A compound proposition that is neither a tautology or a contradiction is called a </a:t>
            </a:r>
            <a:r>
              <a:rPr b="0" i="1" lang="en-US" sz="2400" u="none" cap="none" strike="noStrike">
                <a:solidFill>
                  <a:srgbClr val="0000E5"/>
                </a:solidFill>
                <a:latin typeface="Arial"/>
                <a:ea typeface="Arial"/>
                <a:cs typeface="Arial"/>
                <a:sym typeface="Arial"/>
              </a:rPr>
              <a:t>contingency</a:t>
            </a:r>
            <a:r>
              <a:rPr b="0" i="0" lang="en-US" sz="2400" u="none" cap="none" strike="noStrike">
                <a:solidFill>
                  <a:schemeClr val="dk1"/>
                </a:solidFill>
                <a:latin typeface="Arial"/>
                <a:ea typeface="Arial"/>
                <a:cs typeface="Arial"/>
                <a:sym typeface="Arial"/>
              </a:rPr>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721" name="Google Shape;721;p87"/>
          <p:cNvPicPr preferRelativeResize="0"/>
          <p:nvPr/>
        </p:nvPicPr>
        <p:blipFill rotWithShape="1">
          <a:blip r:embed="rId3">
            <a:alphaModFix/>
          </a:blip>
          <a:srcRect b="30083" l="0" r="0" t="0"/>
          <a:stretch/>
        </p:blipFill>
        <p:spPr>
          <a:xfrm>
            <a:off x="457200" y="1417638"/>
            <a:ext cx="7132638" cy="269716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727" name="Google Shape;727;p88"/>
          <p:cNvPicPr preferRelativeResize="0"/>
          <p:nvPr/>
        </p:nvPicPr>
        <p:blipFill rotWithShape="1">
          <a:blip r:embed="rId3">
            <a:alphaModFix/>
          </a:blip>
          <a:srcRect b="0" l="0" r="0" t="0"/>
          <a:stretch/>
        </p:blipFill>
        <p:spPr>
          <a:xfrm>
            <a:off x="533400" y="152400"/>
            <a:ext cx="7620000" cy="52054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Discrete Vs Continuous</a:t>
            </a:r>
            <a:endParaRPr/>
          </a:p>
        </p:txBody>
      </p:sp>
      <p:sp>
        <p:nvSpPr>
          <p:cNvPr id="261" name="Google Shape;261;p3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62" name="Google Shape;262;p35"/>
          <p:cNvSpPr txBox="1"/>
          <p:nvPr/>
        </p:nvSpPr>
        <p:spPr>
          <a:xfrm>
            <a:off x="152400" y="1417638"/>
            <a:ext cx="8534400" cy="2119312"/>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accent1"/>
              </a:buClr>
              <a:buSzPts val="2600"/>
              <a:buFont typeface="Noto Sans Symbols"/>
              <a:buChar char="●"/>
            </a:pPr>
            <a:r>
              <a:rPr b="0" i="0" lang="en-US" sz="2600" u="none" cap="none" strike="noStrike">
                <a:solidFill>
                  <a:srgbClr val="FF0000"/>
                </a:solidFill>
                <a:latin typeface="Arial Narrow"/>
                <a:ea typeface="Arial Narrow"/>
                <a:cs typeface="Arial Narrow"/>
                <a:sym typeface="Arial Narrow"/>
              </a:rPr>
              <a:t>Continuous Data: </a:t>
            </a:r>
            <a:r>
              <a:rPr b="0" i="0" lang="en-US" sz="2400" u="none" cap="none" strike="noStrike">
                <a:solidFill>
                  <a:schemeClr val="dk1"/>
                </a:solidFill>
                <a:latin typeface="Arial Narrow"/>
                <a:ea typeface="Arial Narrow"/>
                <a:cs typeface="Arial Narrow"/>
                <a:sym typeface="Arial Narrow"/>
              </a:rPr>
              <a:t>A set of data is said to be continuous if the values belonging to the set can take on any value within a finite or infinite interval. </a:t>
            </a:r>
            <a:endParaRPr/>
          </a:p>
          <a:p>
            <a:pPr indent="-342900" lvl="0" marL="342900" marR="0" rtl="0" algn="just">
              <a:spcBef>
                <a:spcPts val="560"/>
              </a:spcBef>
              <a:spcAft>
                <a:spcPts val="0"/>
              </a:spcAft>
              <a:buClr>
                <a:schemeClr val="accent1"/>
              </a:buClr>
              <a:buSzPts val="2600"/>
              <a:buFont typeface="Noto Sans Symbols"/>
              <a:buChar char="●"/>
            </a:pPr>
            <a:r>
              <a:rPr b="0" i="0" lang="en-US" sz="2600" u="none" cap="none" strike="noStrike">
                <a:solidFill>
                  <a:srgbClr val="FF0000"/>
                </a:solidFill>
                <a:latin typeface="Arial Narrow"/>
                <a:ea typeface="Arial Narrow"/>
                <a:cs typeface="Arial Narrow"/>
                <a:sym typeface="Arial Narrow"/>
              </a:rPr>
              <a:t>Continuous data </a:t>
            </a:r>
            <a:r>
              <a:rPr b="0" i="0" lang="en-US" sz="2600" u="none" cap="none" strike="noStrike">
                <a:solidFill>
                  <a:schemeClr val="dk1"/>
                </a:solidFill>
                <a:latin typeface="Arial Narrow"/>
                <a:ea typeface="Arial Narrow"/>
                <a:cs typeface="Arial Narrow"/>
                <a:sym typeface="Arial Narrow"/>
              </a:rPr>
              <a:t>is information that can be measured on a continuum or scale.</a:t>
            </a:r>
            <a:r>
              <a:rPr b="0" i="0" lang="en-US" sz="2800" u="none" cap="none" strike="noStrike">
                <a:solidFill>
                  <a:schemeClr val="dk1"/>
                </a:solidFill>
                <a:latin typeface="Arial Narrow"/>
                <a:ea typeface="Arial Narrow"/>
                <a:cs typeface="Arial Narrow"/>
                <a:sym typeface="Arial Narrow"/>
              </a:rPr>
              <a:t> , e.g., [ 0, 70].</a:t>
            </a:r>
            <a:endParaRPr/>
          </a:p>
          <a:p>
            <a:pPr indent="-342900" lvl="0" marL="342900" marR="0" rtl="0" algn="just">
              <a:spcBef>
                <a:spcPts val="520"/>
              </a:spcBef>
              <a:spcAft>
                <a:spcPts val="0"/>
              </a:spcAft>
              <a:buClr>
                <a:schemeClr val="accent1"/>
              </a:buClr>
              <a:buSzPts val="2600"/>
              <a:buFont typeface="Noto Sans Symbols"/>
              <a:buChar char="●"/>
            </a:pPr>
            <a:r>
              <a:rPr b="0" i="0" lang="en-US" sz="2600" u="none" cap="none" strike="noStrike">
                <a:solidFill>
                  <a:srgbClr val="FF0000"/>
                </a:solidFill>
                <a:latin typeface="Arial Narrow"/>
                <a:ea typeface="Arial Narrow"/>
                <a:cs typeface="Arial Narrow"/>
                <a:sym typeface="Arial Narrow"/>
              </a:rPr>
              <a:t>Continuous data </a:t>
            </a:r>
            <a:r>
              <a:rPr b="0" i="0" lang="en-US" sz="2600" u="none" cap="none" strike="noStrike">
                <a:solidFill>
                  <a:schemeClr val="dk1"/>
                </a:solidFill>
                <a:latin typeface="Arial Narrow"/>
                <a:ea typeface="Arial Narrow"/>
                <a:cs typeface="Arial Narrow"/>
                <a:sym typeface="Arial Narrow"/>
              </a:rPr>
              <a:t>can have almost any numeric value and can be meaningfully subdivided into finer and finer increments, depending upon the precision of the measurement system.</a:t>
            </a:r>
            <a:endParaRPr/>
          </a:p>
          <a:p>
            <a:pPr indent="-266700" lvl="0" marL="342900" marR="0" rtl="0" algn="just">
              <a:spcBef>
                <a:spcPts val="240"/>
              </a:spcBef>
              <a:spcAft>
                <a:spcPts val="0"/>
              </a:spcAft>
              <a:buClr>
                <a:schemeClr val="accent1"/>
              </a:buClr>
              <a:buSzPts val="1200"/>
              <a:buFont typeface="Noto Sans Symbols"/>
              <a:buNone/>
            </a:pPr>
            <a:r>
              <a:t/>
            </a:r>
            <a:endParaRPr b="0" i="0" sz="1200" u="none" cap="none" strike="noStrike">
              <a:solidFill>
                <a:schemeClr val="dk1"/>
              </a:solidFill>
              <a:latin typeface="Arial Narrow"/>
              <a:ea typeface="Arial Narrow"/>
              <a:cs typeface="Arial Narrow"/>
              <a:sym typeface="Arial Narrow"/>
            </a:endParaRPr>
          </a:p>
          <a:p>
            <a:pPr indent="-342900" lvl="0" marL="342900" marR="0" rtl="0" algn="just">
              <a:spcBef>
                <a:spcPts val="560"/>
              </a:spcBef>
              <a:spcAft>
                <a:spcPts val="0"/>
              </a:spcAft>
              <a:buClr>
                <a:schemeClr val="accent1"/>
              </a:buClr>
              <a:buSzPts val="2800"/>
              <a:buFont typeface="Noto Sans Symbols"/>
              <a:buChar char="●"/>
            </a:pPr>
            <a:r>
              <a:rPr b="0" i="0" lang="en-US" sz="2800" u="none" cap="none" strike="noStrike">
                <a:solidFill>
                  <a:srgbClr val="FF0000"/>
                </a:solidFill>
                <a:latin typeface="Arial Narrow"/>
                <a:ea typeface="Arial Narrow"/>
                <a:cs typeface="Arial Narrow"/>
                <a:sym typeface="Arial Narrow"/>
              </a:rPr>
              <a:t>Discrete Data: </a:t>
            </a:r>
            <a:r>
              <a:rPr b="0" i="0" lang="en-US" sz="2800" u="none" cap="none" strike="noStrike">
                <a:solidFill>
                  <a:schemeClr val="dk1"/>
                </a:solidFill>
                <a:latin typeface="Arial Narrow"/>
                <a:ea typeface="Arial Narrow"/>
                <a:cs typeface="Arial Narrow"/>
                <a:sym typeface="Arial Narrow"/>
              </a:rPr>
              <a:t>A set of data is said to be discrete if the values belonging to the set are distinct and separate. It is counted e.g., {1,2,3,4,5,6}</a:t>
            </a:r>
            <a:endParaRPr b="0" i="0" sz="2800" u="none" cap="none" strike="noStrike">
              <a:solidFill>
                <a:srgbClr val="FF0000"/>
              </a:solidFill>
              <a:latin typeface="Arial Narrow"/>
              <a:ea typeface="Arial Narrow"/>
              <a:cs typeface="Arial Narrow"/>
              <a:sym typeface="Arial Narrow"/>
            </a:endParaRPr>
          </a:p>
          <a:p>
            <a:pPr indent="-177800" lvl="0" marL="342900" marR="0" rtl="0" algn="just">
              <a:spcBef>
                <a:spcPts val="520"/>
              </a:spcBef>
              <a:spcAft>
                <a:spcPts val="0"/>
              </a:spcAft>
              <a:buClr>
                <a:schemeClr val="accent1"/>
              </a:buClr>
              <a:buSzPts val="2600"/>
              <a:buFont typeface="Noto Sans Symbols"/>
              <a:buNone/>
            </a:pPr>
            <a:r>
              <a:t/>
            </a:r>
            <a:endParaRPr b="0" i="0" sz="2600" u="none" cap="none" strike="noStrike">
              <a:solidFill>
                <a:schemeClr val="dk1"/>
              </a:solidFill>
              <a:latin typeface="Arial Narrow"/>
              <a:ea typeface="Arial Narrow"/>
              <a:cs typeface="Arial Narrow"/>
              <a:sym typeface="Arial Narrow"/>
            </a:endParaRPr>
          </a:p>
        </p:txBody>
      </p:sp>
      <p:cxnSp>
        <p:nvCxnSpPr>
          <p:cNvPr id="263" name="Google Shape;263;p35"/>
          <p:cNvCxnSpPr/>
          <p:nvPr/>
        </p:nvCxnSpPr>
        <p:spPr>
          <a:xfrm>
            <a:off x="2209800" y="4953000"/>
            <a:ext cx="4648200" cy="0"/>
          </a:xfrm>
          <a:prstGeom prst="straightConnector1">
            <a:avLst/>
          </a:prstGeom>
          <a:noFill/>
          <a:ln cap="flat" cmpd="sng" w="9525">
            <a:solidFill>
              <a:schemeClr val="accent4"/>
            </a:solidFill>
            <a:prstDash val="solid"/>
            <a:round/>
            <a:headEnd len="sm" w="sm" type="none"/>
            <a:tailEnd len="sm" w="sm"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Propositional Equivalences</a:t>
            </a:r>
            <a:endParaRPr/>
          </a:p>
        </p:txBody>
      </p:sp>
      <p:sp>
        <p:nvSpPr>
          <p:cNvPr id="734" name="Google Shape;734;p89"/>
          <p:cNvSpPr txBox="1"/>
          <p:nvPr>
            <p:ph idx="1" type="body"/>
          </p:nvPr>
        </p:nvSpPr>
        <p:spPr>
          <a:xfrm>
            <a:off x="609600" y="3048000"/>
            <a:ext cx="8305800" cy="129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Compound propositions that have the same truth values in all possible cases are called </a:t>
            </a:r>
            <a:r>
              <a:rPr lang="en-US" sz="2000">
                <a:solidFill>
                  <a:schemeClr val="hlink"/>
                </a:solidFill>
              </a:rPr>
              <a:t>logically equivalent</a:t>
            </a:r>
            <a:r>
              <a:rPr lang="en-US" sz="2000"/>
              <a:t>.</a:t>
            </a:r>
            <a:endParaRPr/>
          </a:p>
          <a:p>
            <a:pPr indent="-342900" lvl="0" marL="342900" rtl="0" algn="l">
              <a:spcBef>
                <a:spcPts val="400"/>
              </a:spcBef>
              <a:spcAft>
                <a:spcPts val="0"/>
              </a:spcAft>
              <a:buSzPts val="2000"/>
              <a:buChar char="●"/>
            </a:pPr>
            <a:r>
              <a:rPr lang="en-US" sz="2000"/>
              <a:t>Example: Show that ¬</a:t>
            </a:r>
            <a:r>
              <a:rPr i="1" lang="en-US" sz="2000"/>
              <a:t>p</a:t>
            </a:r>
            <a:r>
              <a:rPr lang="en-US" sz="2000"/>
              <a:t> ν </a:t>
            </a:r>
            <a:r>
              <a:rPr i="1" lang="en-US" sz="2000"/>
              <a:t>q</a:t>
            </a:r>
            <a:r>
              <a:rPr lang="en-US" sz="2000"/>
              <a:t> and </a:t>
            </a:r>
            <a:r>
              <a:rPr i="1" lang="en-US" sz="2000"/>
              <a:t>p</a:t>
            </a:r>
            <a:r>
              <a:rPr lang="en-US" sz="2000"/>
              <a:t> → </a:t>
            </a:r>
            <a:r>
              <a:rPr i="1" lang="en-US" sz="2000"/>
              <a:t>q</a:t>
            </a:r>
            <a:r>
              <a:rPr lang="en-US" sz="2000"/>
              <a:t> are logically equivalent.</a:t>
            </a:r>
            <a:endParaRPr/>
          </a:p>
        </p:txBody>
      </p:sp>
      <p:graphicFrame>
        <p:nvGraphicFramePr>
          <p:cNvPr id="735" name="Google Shape;735;p89"/>
          <p:cNvGraphicFramePr/>
          <p:nvPr/>
        </p:nvGraphicFramePr>
        <p:xfrm>
          <a:off x="1524000" y="4267200"/>
          <a:ext cx="3000000" cy="3000000"/>
        </p:xfrm>
        <a:graphic>
          <a:graphicData uri="http://schemas.openxmlformats.org/drawingml/2006/table">
            <a:tbl>
              <a:tblPr>
                <a:noFill/>
                <a:tableStyleId>{B8C21D3B-2451-4451-8867-7A4002511FC3}</a:tableStyleId>
              </a:tblPr>
              <a:tblGrid>
                <a:gridCol w="700100"/>
                <a:gridCol w="612775"/>
                <a:gridCol w="1054100"/>
                <a:gridCol w="962025"/>
                <a:gridCol w="1547800"/>
              </a:tblGrid>
              <a:tr h="452500">
                <a:tc gridSpan="5">
                  <a:txBody>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Truth Tables for </a:t>
                      </a:r>
                      <a:r>
                        <a:rPr b="0" i="0" lang="en-US" sz="1800" u="none" cap="none" strike="noStrike">
                          <a:solidFill>
                            <a:schemeClr val="dk1"/>
                          </a:solidFill>
                          <a:latin typeface="Arial"/>
                          <a:ea typeface="Arial"/>
                          <a:cs typeface="Arial"/>
                          <a:sym typeface="Arial"/>
                        </a:rPr>
                        <a:t>¬</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ν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E7"/>
                    </a:solidFill>
                  </a:tcPr>
                </a:tc>
                <a:tc hMerge="1"/>
                <a:tc hMerge="1"/>
                <a:tc hMerge="1"/>
                <a:tc hMerge="1"/>
              </a:tr>
              <a:tr h="4620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q</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1800"/>
                        <a:buFont typeface="Noto Sans Symbols"/>
                        <a:buNone/>
                      </a:pPr>
                      <a:r>
                        <a:rPr b="0" i="0" lang="en-US" sz="1800" u="none" cap="none" strike="noStrike">
                          <a:solidFill>
                            <a:schemeClr val="dk1"/>
                          </a:solidFill>
                          <a:latin typeface="Arial"/>
                          <a:ea typeface="Arial"/>
                          <a:cs typeface="Arial"/>
                          <a:sym typeface="Arial"/>
                        </a:rPr>
                        <a:t>¬</a:t>
                      </a:r>
                      <a:r>
                        <a:rPr b="0" i="1" lang="en-US" sz="2000" u="none" cap="none" strike="noStrike">
                          <a:solidFill>
                            <a:schemeClr val="dk1"/>
                          </a:solidFill>
                          <a:latin typeface="Arial"/>
                          <a:ea typeface="Arial"/>
                          <a:cs typeface="Arial"/>
                          <a:sym typeface="Arial"/>
                        </a:rPr>
                        <a:t>p</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a:t>
                      </a: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ν </a:t>
                      </a:r>
                      <a:r>
                        <a:rPr b="0" i="1" lang="en-US" sz="2000" u="none" cap="none" strike="noStrike">
                          <a:solidFill>
                            <a:schemeClr val="dk1"/>
                          </a:solidFill>
                          <a:latin typeface="Arial"/>
                          <a:ea typeface="Arial"/>
                          <a:cs typeface="Arial"/>
                          <a:sym typeface="Arial"/>
                        </a:rPr>
                        <a:t>q</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1" lang="en-US" sz="2000" u="none" cap="none" strike="noStrike">
                          <a:solidFill>
                            <a:schemeClr val="dk1"/>
                          </a:solidFill>
                          <a:latin typeface="Arial"/>
                          <a:ea typeface="Arial"/>
                          <a:cs typeface="Arial"/>
                          <a:sym typeface="Arial"/>
                        </a:rPr>
                        <a:t>p</a:t>
                      </a:r>
                      <a:r>
                        <a:rPr b="0" i="0" lang="en-US" sz="20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a:t>
                      </a: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q</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93725">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F</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p>
                      <a:pPr indent="0" lvl="0" marL="0" marR="0" rtl="0" algn="ctr">
                        <a:lnSpc>
                          <a:spcPct val="100000"/>
                        </a:lnSpc>
                        <a:spcBef>
                          <a:spcPts val="400"/>
                        </a:spcBef>
                        <a:spcAft>
                          <a:spcPts val="0"/>
                        </a:spcAft>
                        <a:buClr>
                          <a:schemeClr val="accent1"/>
                        </a:buClr>
                        <a:buSzPts val="2000"/>
                        <a:buFont typeface="Noto Sans Symbols"/>
                        <a:buNone/>
                      </a:pPr>
                      <a:r>
                        <a:rPr b="0" i="0" lang="en-US" sz="2000" u="none" cap="none" strike="noStrike">
                          <a:solidFill>
                            <a:schemeClr val="dk1"/>
                          </a:solidFill>
                          <a:latin typeface="Arial"/>
                          <a:ea typeface="Arial"/>
                          <a:cs typeface="Arial"/>
                          <a:sym typeface="Arial"/>
                        </a:rPr>
                        <a:t>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36" name="Google Shape;736;p8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37" name="Google Shape;737;p89"/>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738" name="Google Shape;738;p89"/>
          <p:cNvSpPr txBox="1"/>
          <p:nvPr/>
        </p:nvSpPr>
        <p:spPr>
          <a:xfrm>
            <a:off x="685800" y="1619250"/>
            <a:ext cx="8001000" cy="1322388"/>
          </a:xfrm>
          <a:prstGeom prst="rect">
            <a:avLst/>
          </a:prstGeom>
          <a:solidFill>
            <a:srgbClr val="EBECE8"/>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DEFINITION 2</a:t>
            </a:r>
            <a:endParaRPr/>
          </a:p>
          <a:p>
            <a:pPr indent="0" lvl="0" marL="0" marR="0" rtl="0" algn="l">
              <a:spcBef>
                <a:spcPts val="0"/>
              </a:spcBef>
              <a:spcAft>
                <a:spcPts val="0"/>
              </a:spcAft>
              <a:buClr>
                <a:schemeClr val="dk1"/>
              </a:buClr>
              <a:buSzPts val="800"/>
              <a:buFont typeface="Noto Sans Symbols"/>
              <a:buNone/>
            </a:pPr>
            <a:r>
              <a:t/>
            </a:r>
            <a:endParaRPr b="0" i="0" sz="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The compound propositions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are called </a:t>
            </a:r>
            <a:r>
              <a:rPr b="0" i="1" lang="en-US" sz="1800" u="none" cap="none" strike="noStrike">
                <a:solidFill>
                  <a:schemeClr val="dk1"/>
                </a:solidFill>
                <a:latin typeface="Arial"/>
                <a:ea typeface="Arial"/>
                <a:cs typeface="Arial"/>
                <a:sym typeface="Arial"/>
              </a:rPr>
              <a:t>logically equivalent</a:t>
            </a:r>
            <a:r>
              <a:rPr b="0" i="0" lang="en-US" sz="1800" u="none" cap="none" strike="noStrike">
                <a:solidFill>
                  <a:schemeClr val="dk1"/>
                </a:solidFill>
                <a:latin typeface="Arial"/>
                <a:ea typeface="Arial"/>
                <a:cs typeface="Arial"/>
                <a:sym typeface="Arial"/>
              </a:rPr>
              <a:t> if </a:t>
            </a:r>
            <a:r>
              <a:rPr b="0" i="1" lang="en-US" sz="1800" u="none" cap="none" strike="noStrike">
                <a:solidFill>
                  <a:schemeClr val="dk1"/>
                </a:solidFill>
                <a:latin typeface="Arial"/>
                <a:ea typeface="Arial"/>
                <a:cs typeface="Arial"/>
                <a:sym typeface="Arial"/>
              </a:rPr>
              <a:t>p </a:t>
            </a:r>
            <a:r>
              <a:rPr b="0" i="0" lang="en-US" sz="1800" u="none" cap="none" strike="noStrike">
                <a:solidFill>
                  <a:schemeClr val="dk1"/>
                </a:solidFill>
                <a:latin typeface="Arial"/>
                <a:ea typeface="Arial"/>
                <a:cs typeface="Arial"/>
                <a:sym typeface="Arial"/>
              </a:rPr>
              <a:t>↔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is a tautology. The notation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denotes that </a:t>
            </a:r>
            <a:r>
              <a:rPr b="0" i="1" lang="en-US" sz="1800" u="none" cap="none" strike="noStrike">
                <a:solidFill>
                  <a:schemeClr val="dk1"/>
                </a:solidFill>
                <a:latin typeface="Arial"/>
                <a:ea typeface="Arial"/>
                <a:cs typeface="Arial"/>
                <a:sym typeface="Arial"/>
              </a:rPr>
              <a:t>p</a:t>
            </a:r>
            <a:r>
              <a:rPr b="0" i="0" lang="en-US" sz="1800" u="none" cap="none" strike="noStrike">
                <a:solidFill>
                  <a:schemeClr val="dk1"/>
                </a:solidFill>
                <a:latin typeface="Arial"/>
                <a:ea typeface="Arial"/>
                <a:cs typeface="Arial"/>
                <a:sym typeface="Arial"/>
              </a:rPr>
              <a:t> and </a:t>
            </a:r>
            <a:r>
              <a:rPr b="0" i="1" lang="en-US" sz="1800" u="none" cap="none" strike="noStrike">
                <a:solidFill>
                  <a:schemeClr val="dk1"/>
                </a:solidFill>
                <a:latin typeface="Arial"/>
                <a:ea typeface="Arial"/>
                <a:cs typeface="Arial"/>
                <a:sym typeface="Arial"/>
              </a:rPr>
              <a:t>q</a:t>
            </a:r>
            <a:r>
              <a:rPr b="0" i="0" lang="en-US" sz="1800" u="none" cap="none" strike="noStrike">
                <a:solidFill>
                  <a:schemeClr val="dk1"/>
                </a:solidFill>
                <a:latin typeface="Arial"/>
                <a:ea typeface="Arial"/>
                <a:cs typeface="Arial"/>
                <a:sym typeface="Arial"/>
              </a:rPr>
              <a:t> are logically equivalent.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Propositional Equivalences</a:t>
            </a:r>
            <a:endParaRPr/>
          </a:p>
        </p:txBody>
      </p:sp>
      <p:sp>
        <p:nvSpPr>
          <p:cNvPr id="744" name="Google Shape;744;p90"/>
          <p:cNvSpPr txBox="1"/>
          <p:nvPr>
            <p:ph idx="1" type="body"/>
          </p:nvPr>
        </p:nvSpPr>
        <p:spPr>
          <a:xfrm>
            <a:off x="609600" y="1676400"/>
            <a:ext cx="8305800" cy="1066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000"/>
              <a:buChar char="●"/>
            </a:pPr>
            <a:r>
              <a:rPr lang="en-US" sz="2000"/>
              <a:t>In general, 2</a:t>
            </a:r>
            <a:r>
              <a:rPr baseline="30000" i="1" lang="en-US" sz="2000"/>
              <a:t>n</a:t>
            </a:r>
            <a:r>
              <a:rPr lang="en-US" sz="2000"/>
              <a:t> rows are required if a compound proposition involves </a:t>
            </a:r>
            <a:r>
              <a:rPr i="1" lang="en-US" sz="2000"/>
              <a:t>n</a:t>
            </a:r>
            <a:r>
              <a:rPr lang="en-US" sz="2000"/>
              <a:t> propositional variables in order to get the combination of all truth values.</a:t>
            </a:r>
            <a:endParaRPr/>
          </a:p>
        </p:txBody>
      </p:sp>
      <p:sp>
        <p:nvSpPr>
          <p:cNvPr id="745" name="Google Shape;745;p9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46" name="Google Shape;746;p90"/>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descr="Screen Clipping" id="747" name="Google Shape;747;p90"/>
          <p:cNvPicPr preferRelativeResize="0"/>
          <p:nvPr/>
        </p:nvPicPr>
        <p:blipFill rotWithShape="1">
          <a:blip r:embed="rId3">
            <a:alphaModFix/>
          </a:blip>
          <a:srcRect b="0" l="0" r="0" t="0"/>
          <a:stretch/>
        </p:blipFill>
        <p:spPr>
          <a:xfrm>
            <a:off x="644525" y="2743200"/>
            <a:ext cx="6191250" cy="3505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Propositional Equivalences</a:t>
            </a:r>
            <a:endParaRPr/>
          </a:p>
        </p:txBody>
      </p:sp>
      <p:sp>
        <p:nvSpPr>
          <p:cNvPr id="753" name="Google Shape;753;p9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754" name="Google Shape;754;p9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755" name="Google Shape;755;p91"/>
          <p:cNvPicPr preferRelativeResize="0"/>
          <p:nvPr/>
        </p:nvPicPr>
        <p:blipFill rotWithShape="1">
          <a:blip r:embed="rId3">
            <a:alphaModFix/>
          </a:blip>
          <a:srcRect b="0" l="0" r="0" t="0"/>
          <a:stretch/>
        </p:blipFill>
        <p:spPr>
          <a:xfrm>
            <a:off x="304800" y="1435100"/>
            <a:ext cx="7878763" cy="5270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9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762" name="Google Shape;762;p92"/>
          <p:cNvPicPr preferRelativeResize="0"/>
          <p:nvPr/>
        </p:nvPicPr>
        <p:blipFill rotWithShape="1">
          <a:blip r:embed="rId3">
            <a:alphaModFix/>
          </a:blip>
          <a:srcRect b="37530" l="0" r="0" t="0"/>
          <a:stretch/>
        </p:blipFill>
        <p:spPr>
          <a:xfrm>
            <a:off x="457200" y="274638"/>
            <a:ext cx="7086600" cy="2624137"/>
          </a:xfrm>
          <a:prstGeom prst="rect">
            <a:avLst/>
          </a:prstGeom>
          <a:noFill/>
          <a:ln>
            <a:noFill/>
          </a:ln>
        </p:spPr>
      </p:pic>
      <p:pic>
        <p:nvPicPr>
          <p:cNvPr descr="Screen Clipping" id="763" name="Google Shape;763;p92"/>
          <p:cNvPicPr preferRelativeResize="0"/>
          <p:nvPr/>
        </p:nvPicPr>
        <p:blipFill rotWithShape="1">
          <a:blip r:embed="rId4">
            <a:alphaModFix/>
          </a:blip>
          <a:srcRect b="31735" l="0" r="0" t="45967"/>
          <a:stretch/>
        </p:blipFill>
        <p:spPr>
          <a:xfrm>
            <a:off x="550863" y="2960688"/>
            <a:ext cx="5545137" cy="620712"/>
          </a:xfrm>
          <a:prstGeom prst="rect">
            <a:avLst/>
          </a:prstGeom>
          <a:noFill/>
          <a:ln>
            <a:noFill/>
          </a:ln>
        </p:spPr>
      </p:pic>
      <p:pic>
        <p:nvPicPr>
          <p:cNvPr descr="Screen Clipping" id="764" name="Google Shape;764;p92"/>
          <p:cNvPicPr preferRelativeResize="0"/>
          <p:nvPr/>
        </p:nvPicPr>
        <p:blipFill rotWithShape="1">
          <a:blip r:embed="rId3">
            <a:alphaModFix/>
          </a:blip>
          <a:srcRect b="0" l="0" r="0" t="65662"/>
          <a:stretch/>
        </p:blipFill>
        <p:spPr>
          <a:xfrm>
            <a:off x="304800" y="3865563"/>
            <a:ext cx="7239000" cy="1474787"/>
          </a:xfrm>
          <a:prstGeom prst="rect">
            <a:avLst/>
          </a:prstGeom>
          <a:noFill/>
          <a:ln>
            <a:noFill/>
          </a:ln>
        </p:spPr>
      </p:pic>
      <p:pic>
        <p:nvPicPr>
          <p:cNvPr descr="Screen Clipping" id="765" name="Google Shape;765;p92"/>
          <p:cNvPicPr preferRelativeResize="0"/>
          <p:nvPr/>
        </p:nvPicPr>
        <p:blipFill rotWithShape="1">
          <a:blip r:embed="rId4">
            <a:alphaModFix/>
          </a:blip>
          <a:srcRect b="0" l="0" r="0" t="74641"/>
          <a:stretch/>
        </p:blipFill>
        <p:spPr>
          <a:xfrm>
            <a:off x="685800" y="5324475"/>
            <a:ext cx="5543550" cy="70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93"/>
          <p:cNvSpPr txBox="1"/>
          <p:nvPr>
            <p:ph idx="1" type="body"/>
          </p:nvPr>
        </p:nvSpPr>
        <p:spPr>
          <a:xfrm>
            <a:off x="457200" y="1600200"/>
            <a:ext cx="8229600" cy="4495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772" name="Google Shape;772;p9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773" name="Google Shape;773;p93"/>
          <p:cNvPicPr preferRelativeResize="0"/>
          <p:nvPr/>
        </p:nvPicPr>
        <p:blipFill rotWithShape="1">
          <a:blip r:embed="rId3">
            <a:alphaModFix/>
          </a:blip>
          <a:srcRect b="0" l="0" r="0" t="0"/>
          <a:stretch/>
        </p:blipFill>
        <p:spPr>
          <a:xfrm>
            <a:off x="381000" y="274638"/>
            <a:ext cx="6764338" cy="26765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94"/>
          <p:cNvSpPr txBox="1"/>
          <p:nvPr>
            <p:ph idx="1" type="body"/>
          </p:nvPr>
        </p:nvSpPr>
        <p:spPr>
          <a:xfrm>
            <a:off x="457200" y="1600200"/>
            <a:ext cx="8229600" cy="4495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780" name="Google Shape;780;p94"/>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781" name="Google Shape;781;p94"/>
          <p:cNvPicPr preferRelativeResize="0"/>
          <p:nvPr/>
        </p:nvPicPr>
        <p:blipFill rotWithShape="1">
          <a:blip r:embed="rId3">
            <a:alphaModFix/>
          </a:blip>
          <a:srcRect b="0" l="0" r="0" t="0"/>
          <a:stretch/>
        </p:blipFill>
        <p:spPr>
          <a:xfrm>
            <a:off x="381000" y="274638"/>
            <a:ext cx="6764338" cy="2676525"/>
          </a:xfrm>
          <a:prstGeom prst="rect">
            <a:avLst/>
          </a:prstGeom>
          <a:noFill/>
          <a:ln>
            <a:noFill/>
          </a:ln>
        </p:spPr>
      </p:pic>
      <p:pic>
        <p:nvPicPr>
          <p:cNvPr descr="Screen Clipping" id="782" name="Google Shape;782;p94"/>
          <p:cNvPicPr preferRelativeResize="0"/>
          <p:nvPr/>
        </p:nvPicPr>
        <p:blipFill rotWithShape="1">
          <a:blip r:embed="rId4">
            <a:alphaModFix/>
          </a:blip>
          <a:srcRect b="0" l="0" r="0" t="0"/>
          <a:stretch/>
        </p:blipFill>
        <p:spPr>
          <a:xfrm>
            <a:off x="466725" y="3278188"/>
            <a:ext cx="6764338" cy="27908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9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790" name="Google Shape;790;p95"/>
          <p:cNvPicPr preferRelativeResize="0"/>
          <p:nvPr/>
        </p:nvPicPr>
        <p:blipFill rotWithShape="1">
          <a:blip r:embed="rId3">
            <a:alphaModFix/>
          </a:blip>
          <a:srcRect b="0" l="0" r="0" t="0"/>
          <a:stretch/>
        </p:blipFill>
        <p:spPr>
          <a:xfrm>
            <a:off x="420688" y="274638"/>
            <a:ext cx="7051675" cy="467836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96"/>
          <p:cNvSpPr txBox="1"/>
          <p:nvPr>
            <p:ph idx="1" type="body"/>
          </p:nvPr>
        </p:nvSpPr>
        <p:spPr>
          <a:xfrm>
            <a:off x="457200" y="1600200"/>
            <a:ext cx="8229600" cy="4114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797" name="Google Shape;797;p9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798" name="Google Shape;798;p96"/>
          <p:cNvPicPr preferRelativeResize="0"/>
          <p:nvPr/>
        </p:nvPicPr>
        <p:blipFill rotWithShape="1">
          <a:blip r:embed="rId3">
            <a:alphaModFix/>
          </a:blip>
          <a:srcRect b="0" l="0" r="0" t="0"/>
          <a:stretch/>
        </p:blipFill>
        <p:spPr>
          <a:xfrm>
            <a:off x="457200" y="306388"/>
            <a:ext cx="7096125" cy="426561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97"/>
          <p:cNvSpPr txBox="1"/>
          <p:nvPr>
            <p:ph idx="1" type="body"/>
          </p:nvPr>
        </p:nvSpPr>
        <p:spPr>
          <a:xfrm>
            <a:off x="457200" y="1600200"/>
            <a:ext cx="8229600" cy="4114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805" name="Google Shape;805;p97"/>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06" name="Google Shape;806;p97"/>
          <p:cNvPicPr preferRelativeResize="0"/>
          <p:nvPr/>
        </p:nvPicPr>
        <p:blipFill rotWithShape="1">
          <a:blip r:embed="rId3">
            <a:alphaModFix/>
          </a:blip>
          <a:srcRect b="0" l="0" r="0" t="0"/>
          <a:stretch/>
        </p:blipFill>
        <p:spPr>
          <a:xfrm>
            <a:off x="457200" y="311150"/>
            <a:ext cx="7031038" cy="45656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98"/>
          <p:cNvSpPr txBox="1"/>
          <p:nvPr>
            <p:ph idx="1" type="body"/>
          </p:nvPr>
        </p:nvSpPr>
        <p:spPr>
          <a:xfrm>
            <a:off x="457200" y="1600200"/>
            <a:ext cx="8229600" cy="4114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813" name="Google Shape;813;p98"/>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14" name="Google Shape;814;p98"/>
          <p:cNvPicPr preferRelativeResize="0"/>
          <p:nvPr/>
        </p:nvPicPr>
        <p:blipFill rotWithShape="1">
          <a:blip r:embed="rId3">
            <a:alphaModFix/>
          </a:blip>
          <a:srcRect b="0" l="0" r="17380" t="0"/>
          <a:stretch/>
        </p:blipFill>
        <p:spPr>
          <a:xfrm>
            <a:off x="457200" y="274638"/>
            <a:ext cx="5762625" cy="42973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Screen Clipping" id="269" name="Google Shape;269;p36"/>
          <p:cNvPicPr preferRelativeResize="0"/>
          <p:nvPr>
            <p:ph idx="1" type="body"/>
          </p:nvPr>
        </p:nvPicPr>
        <p:blipFill rotWithShape="1">
          <a:blip r:embed="rId3">
            <a:alphaModFix/>
          </a:blip>
          <a:srcRect b="0" l="0" r="0" t="0"/>
          <a:stretch/>
        </p:blipFill>
        <p:spPr>
          <a:xfrm>
            <a:off x="304800" y="168275"/>
            <a:ext cx="7781925" cy="4632325"/>
          </a:xfrm>
          <a:prstGeom prst="rect">
            <a:avLst/>
          </a:prstGeom>
          <a:noFill/>
          <a:ln>
            <a:noFill/>
          </a:ln>
        </p:spPr>
      </p:pic>
      <p:sp>
        <p:nvSpPr>
          <p:cNvPr id="270" name="Google Shape;270;p36"/>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99"/>
          <p:cNvSpPr txBox="1"/>
          <p:nvPr>
            <p:ph idx="1" type="body"/>
          </p:nvPr>
        </p:nvSpPr>
        <p:spPr>
          <a:xfrm>
            <a:off x="457200" y="1600200"/>
            <a:ext cx="8229600" cy="41148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SzPts val="3200"/>
              <a:buNone/>
            </a:pPr>
            <a:r>
              <a:t/>
            </a:r>
            <a:endParaRPr/>
          </a:p>
        </p:txBody>
      </p:sp>
      <p:sp>
        <p:nvSpPr>
          <p:cNvPr id="821" name="Google Shape;821;p9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22" name="Google Shape;822;p99"/>
          <p:cNvPicPr preferRelativeResize="0"/>
          <p:nvPr/>
        </p:nvPicPr>
        <p:blipFill rotWithShape="1">
          <a:blip r:embed="rId3">
            <a:alphaModFix/>
          </a:blip>
          <a:srcRect b="0" l="0" r="0" t="0"/>
          <a:stretch/>
        </p:blipFill>
        <p:spPr>
          <a:xfrm>
            <a:off x="449263" y="274638"/>
            <a:ext cx="7094537" cy="44926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Propositional Equivalences</a:t>
            </a:r>
            <a:endParaRPr/>
          </a:p>
        </p:txBody>
      </p:sp>
      <p:sp>
        <p:nvSpPr>
          <p:cNvPr id="828" name="Google Shape;828;p100"/>
          <p:cNvSpPr txBox="1"/>
          <p:nvPr>
            <p:ph idx="1" type="body"/>
          </p:nvPr>
        </p:nvSpPr>
        <p:spPr>
          <a:xfrm>
            <a:off x="228600" y="1524000"/>
            <a:ext cx="8915400" cy="5334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lang="en-US" sz="2000"/>
              <a:t>Example: Show that ¬(</a:t>
            </a:r>
            <a:r>
              <a:rPr i="1" lang="en-US" sz="2000"/>
              <a:t>p</a:t>
            </a:r>
            <a:r>
              <a:rPr lang="en-US" sz="2000"/>
              <a:t> → </a:t>
            </a:r>
            <a:r>
              <a:rPr i="1" lang="en-US" sz="2000"/>
              <a:t>q</a:t>
            </a:r>
            <a:r>
              <a:rPr lang="en-US" sz="2000"/>
              <a:t> ) and </a:t>
            </a:r>
            <a:r>
              <a:rPr i="1" lang="en-US" sz="2000"/>
              <a:t>p</a:t>
            </a:r>
            <a:r>
              <a:rPr lang="en-US" sz="1600"/>
              <a:t> Λ </a:t>
            </a:r>
            <a:r>
              <a:rPr lang="en-US" sz="2000"/>
              <a:t>¬</a:t>
            </a:r>
            <a:r>
              <a:rPr i="1" lang="en-US" sz="2000"/>
              <a:t>q  </a:t>
            </a:r>
            <a:r>
              <a:rPr lang="en-US" sz="2000"/>
              <a:t>are logically equivalent. </a:t>
            </a:r>
            <a:endParaRPr/>
          </a:p>
          <a:p>
            <a:pPr indent="-342900" lvl="0" marL="342900" rtl="0" algn="l">
              <a:spcBef>
                <a:spcPts val="400"/>
              </a:spcBef>
              <a:spcAft>
                <a:spcPts val="0"/>
              </a:spcAft>
              <a:buSzPts val="2000"/>
              <a:buFont typeface="Noto Sans Symbols"/>
              <a:buNone/>
            </a:pPr>
            <a:r>
              <a:rPr lang="en-US" sz="2000"/>
              <a:t>     Solution:</a:t>
            </a:r>
            <a:endParaRPr/>
          </a:p>
          <a:p>
            <a:pPr indent="-342900" lvl="0" marL="342900" rtl="0" algn="l">
              <a:spcBef>
                <a:spcPts val="400"/>
              </a:spcBef>
              <a:spcAft>
                <a:spcPts val="0"/>
              </a:spcAft>
              <a:buSzPts val="2000"/>
              <a:buFont typeface="Noto Sans Symbols"/>
              <a:buNone/>
            </a:pPr>
            <a:r>
              <a:rPr lang="en-US" sz="2000"/>
              <a:t>		 ¬(</a:t>
            </a:r>
            <a:r>
              <a:rPr i="1" lang="en-US" sz="2000"/>
              <a:t>p</a:t>
            </a:r>
            <a:r>
              <a:rPr lang="en-US" sz="2000"/>
              <a:t> → </a:t>
            </a:r>
            <a:r>
              <a:rPr i="1" lang="en-US" sz="2000"/>
              <a:t>q</a:t>
            </a:r>
            <a:r>
              <a:rPr lang="en-US" sz="2000"/>
              <a:t> ) ≡ ¬(¬</a:t>
            </a:r>
            <a:r>
              <a:rPr i="1" lang="en-US" sz="2000"/>
              <a:t>p</a:t>
            </a:r>
            <a:r>
              <a:rPr lang="en-US" sz="2000"/>
              <a:t> ν </a:t>
            </a:r>
            <a:r>
              <a:rPr i="1" lang="en-US" sz="2000"/>
              <a:t>q</a:t>
            </a:r>
            <a:r>
              <a:rPr lang="en-US" sz="2000"/>
              <a:t>)	     </a:t>
            </a:r>
            <a:r>
              <a:rPr i="1" lang="en-US" sz="2000"/>
              <a:t>by example discussed in slide 66</a:t>
            </a:r>
            <a:endParaRPr/>
          </a:p>
          <a:p>
            <a:pPr indent="-342900" lvl="0" marL="342900" rtl="0" algn="l">
              <a:spcBef>
                <a:spcPts val="400"/>
              </a:spcBef>
              <a:spcAft>
                <a:spcPts val="0"/>
              </a:spcAft>
              <a:buSzPts val="2000"/>
              <a:buFont typeface="Noto Sans Symbols"/>
              <a:buNone/>
            </a:pPr>
            <a:r>
              <a:rPr lang="en-US" sz="2000"/>
              <a:t>			    ≡  ¬(¬</a:t>
            </a:r>
            <a:r>
              <a:rPr i="1" lang="en-US" sz="2000"/>
              <a:t>p</a:t>
            </a:r>
            <a:r>
              <a:rPr lang="en-US" sz="2000"/>
              <a:t>) </a:t>
            </a:r>
            <a:r>
              <a:rPr lang="en-US" sz="1600"/>
              <a:t>Λ </a:t>
            </a:r>
            <a:r>
              <a:rPr lang="en-US" sz="2000"/>
              <a:t>¬</a:t>
            </a:r>
            <a:r>
              <a:rPr i="1" lang="en-US" sz="2000"/>
              <a:t>q 		by the second De Morgan law</a:t>
            </a:r>
            <a:endParaRPr/>
          </a:p>
          <a:p>
            <a:pPr indent="-342900" lvl="0" marL="342900" rtl="0" algn="l">
              <a:spcBef>
                <a:spcPts val="400"/>
              </a:spcBef>
              <a:spcAft>
                <a:spcPts val="0"/>
              </a:spcAft>
              <a:buSzPts val="2000"/>
              <a:buFont typeface="Noto Sans Symbols"/>
              <a:buNone/>
            </a:pPr>
            <a:r>
              <a:rPr i="1" lang="en-US" sz="2000"/>
              <a:t>			    </a:t>
            </a:r>
            <a:r>
              <a:rPr lang="en-US" sz="2000"/>
              <a:t>≡  </a:t>
            </a:r>
            <a:r>
              <a:rPr i="1" lang="en-US" sz="2000"/>
              <a:t>p</a:t>
            </a:r>
            <a:r>
              <a:rPr lang="en-US" sz="1600"/>
              <a:t> Λ </a:t>
            </a:r>
            <a:r>
              <a:rPr lang="en-US" sz="2000"/>
              <a:t>¬</a:t>
            </a:r>
            <a:r>
              <a:rPr i="1" lang="en-US" sz="2000"/>
              <a:t>q 		by the double negation law</a:t>
            </a:r>
            <a:endParaRPr/>
          </a:p>
          <a:p>
            <a:pPr indent="-342900" lvl="0" marL="342900" rtl="0" algn="l">
              <a:spcBef>
                <a:spcPts val="400"/>
              </a:spcBef>
              <a:spcAft>
                <a:spcPts val="0"/>
              </a:spcAft>
              <a:buSzPts val="2000"/>
              <a:buChar char="●"/>
            </a:pPr>
            <a:r>
              <a:rPr i="1" lang="en-US" sz="2000"/>
              <a:t>Example: Show that (p</a:t>
            </a:r>
            <a:r>
              <a:rPr lang="en-US" sz="1600"/>
              <a:t> Λ </a:t>
            </a:r>
            <a:r>
              <a:rPr i="1" lang="en-US" sz="2000"/>
              <a:t>q)</a:t>
            </a:r>
            <a:r>
              <a:rPr lang="en-US" sz="2000"/>
              <a:t> → (</a:t>
            </a:r>
            <a:r>
              <a:rPr i="1" lang="en-US" sz="2000"/>
              <a:t>p</a:t>
            </a:r>
            <a:r>
              <a:rPr lang="en-US" sz="2000"/>
              <a:t> ν </a:t>
            </a:r>
            <a:r>
              <a:rPr i="1" lang="en-US" sz="2000"/>
              <a:t>q</a:t>
            </a:r>
            <a:r>
              <a:rPr lang="en-US" sz="2000"/>
              <a:t>) is a tautology.</a:t>
            </a:r>
            <a:endParaRPr/>
          </a:p>
          <a:p>
            <a:pPr indent="-342900" lvl="0" marL="342900" rtl="0" algn="l">
              <a:spcBef>
                <a:spcPts val="400"/>
              </a:spcBef>
              <a:spcAft>
                <a:spcPts val="0"/>
              </a:spcAft>
              <a:buSzPts val="2000"/>
              <a:buFont typeface="Noto Sans Symbols"/>
              <a:buNone/>
            </a:pPr>
            <a:r>
              <a:rPr lang="en-US" sz="2000"/>
              <a:t>	Solution: To show that this statement is a tautology, we will use logical equivalences to demonstrate that it is logically equivalent to T. </a:t>
            </a:r>
            <a:endParaRPr/>
          </a:p>
          <a:p>
            <a:pPr indent="-342900" lvl="0" marL="342900" rtl="0" algn="l">
              <a:spcBef>
                <a:spcPts val="400"/>
              </a:spcBef>
              <a:spcAft>
                <a:spcPts val="0"/>
              </a:spcAft>
              <a:buSzPts val="2000"/>
              <a:buFont typeface="Noto Sans Symbols"/>
              <a:buNone/>
            </a:pPr>
            <a:r>
              <a:rPr lang="en-US" sz="2000"/>
              <a:t>	</a:t>
            </a:r>
            <a:r>
              <a:rPr i="1" lang="en-US" sz="2000"/>
              <a:t>(p</a:t>
            </a:r>
            <a:r>
              <a:rPr lang="en-US" sz="1600"/>
              <a:t> Λ </a:t>
            </a:r>
            <a:r>
              <a:rPr i="1" lang="en-US" sz="2000"/>
              <a:t>q)</a:t>
            </a:r>
            <a:r>
              <a:rPr lang="en-US" sz="2000"/>
              <a:t> → (</a:t>
            </a:r>
            <a:r>
              <a:rPr i="1" lang="en-US" sz="2000"/>
              <a:t>p</a:t>
            </a:r>
            <a:r>
              <a:rPr lang="en-US" sz="2000"/>
              <a:t> ν </a:t>
            </a:r>
            <a:r>
              <a:rPr i="1" lang="en-US" sz="2000"/>
              <a:t>q</a:t>
            </a:r>
            <a:r>
              <a:rPr lang="en-US" sz="2000"/>
              <a:t>) ≡ ¬(</a:t>
            </a:r>
            <a:r>
              <a:rPr i="1" lang="en-US" sz="2000"/>
              <a:t>p</a:t>
            </a:r>
            <a:r>
              <a:rPr lang="en-US" sz="1600"/>
              <a:t> Λ </a:t>
            </a:r>
            <a:r>
              <a:rPr i="1" lang="en-US" sz="2000"/>
              <a:t>q) </a:t>
            </a:r>
            <a:r>
              <a:rPr lang="en-US" sz="2000"/>
              <a:t>ν (</a:t>
            </a:r>
            <a:r>
              <a:rPr i="1" lang="en-US" sz="2000"/>
              <a:t>p</a:t>
            </a:r>
            <a:r>
              <a:rPr lang="en-US" sz="2000"/>
              <a:t> ν </a:t>
            </a:r>
            <a:r>
              <a:rPr i="1" lang="en-US" sz="2000"/>
              <a:t>q</a:t>
            </a:r>
            <a:r>
              <a:rPr lang="en-US" sz="2000"/>
              <a:t>)      </a:t>
            </a:r>
            <a:r>
              <a:rPr i="1" lang="en-US" sz="2000"/>
              <a:t>by example already discussed</a:t>
            </a:r>
            <a:endParaRPr sz="2000"/>
          </a:p>
          <a:p>
            <a:pPr indent="-342900" lvl="0" marL="342900" rtl="0" algn="l">
              <a:spcBef>
                <a:spcPts val="400"/>
              </a:spcBef>
              <a:spcAft>
                <a:spcPts val="0"/>
              </a:spcAft>
              <a:buSzPts val="2000"/>
              <a:buFont typeface="Noto Sans Symbols"/>
              <a:buNone/>
            </a:pPr>
            <a:r>
              <a:rPr lang="en-US" sz="2000"/>
              <a:t> 			      ≡ (¬</a:t>
            </a:r>
            <a:r>
              <a:rPr i="1" lang="en-US" sz="2000"/>
              <a:t> p</a:t>
            </a:r>
            <a:r>
              <a:rPr lang="en-US" sz="1600"/>
              <a:t> </a:t>
            </a:r>
            <a:r>
              <a:rPr lang="en-US" sz="2000"/>
              <a:t>ν</a:t>
            </a:r>
            <a:r>
              <a:rPr lang="en-US" sz="1600"/>
              <a:t> </a:t>
            </a:r>
            <a:r>
              <a:rPr lang="en-US" sz="2000"/>
              <a:t>¬</a:t>
            </a:r>
            <a:r>
              <a:rPr i="1" lang="en-US" sz="2000"/>
              <a:t>q) </a:t>
            </a:r>
            <a:r>
              <a:rPr lang="en-US" sz="2000"/>
              <a:t>ν (</a:t>
            </a:r>
            <a:r>
              <a:rPr i="1" lang="en-US" sz="2000"/>
              <a:t>p</a:t>
            </a:r>
            <a:r>
              <a:rPr lang="en-US" sz="2000"/>
              <a:t> ν </a:t>
            </a:r>
            <a:r>
              <a:rPr i="1" lang="en-US" sz="2000"/>
              <a:t>q</a:t>
            </a:r>
            <a:r>
              <a:rPr lang="en-US" sz="2000"/>
              <a:t>)   </a:t>
            </a:r>
            <a:r>
              <a:rPr i="1" lang="en-US" sz="2000"/>
              <a:t>by the first De Morgan law</a:t>
            </a:r>
            <a:endParaRPr/>
          </a:p>
          <a:p>
            <a:pPr indent="-342900" lvl="0" marL="342900" rtl="0" algn="l">
              <a:spcBef>
                <a:spcPts val="400"/>
              </a:spcBef>
              <a:spcAft>
                <a:spcPts val="0"/>
              </a:spcAft>
              <a:buSzPts val="2000"/>
              <a:buFont typeface="Noto Sans Symbols"/>
              <a:buNone/>
            </a:pPr>
            <a:r>
              <a:rPr lang="en-US" sz="2000"/>
              <a:t>			      ≡ (¬</a:t>
            </a:r>
            <a:r>
              <a:rPr i="1" lang="en-US" sz="2000"/>
              <a:t> p</a:t>
            </a:r>
            <a:r>
              <a:rPr lang="en-US" sz="2000"/>
              <a:t> ν </a:t>
            </a:r>
            <a:r>
              <a:rPr i="1" lang="en-US" sz="2000"/>
              <a:t>p) </a:t>
            </a:r>
            <a:r>
              <a:rPr lang="en-US" sz="2000"/>
              <a:t>ν (¬</a:t>
            </a:r>
            <a:r>
              <a:rPr i="1" lang="en-US" sz="2000"/>
              <a:t> q</a:t>
            </a:r>
            <a:r>
              <a:rPr lang="en-US" sz="2000"/>
              <a:t> ν </a:t>
            </a:r>
            <a:r>
              <a:rPr i="1" lang="en-US" sz="2000"/>
              <a:t>q)  by the associative and      						   communicative law for disjunction</a:t>
            </a:r>
            <a:endParaRPr sz="2000"/>
          </a:p>
          <a:p>
            <a:pPr indent="-342900" lvl="0" marL="342900" rtl="0" algn="l">
              <a:spcBef>
                <a:spcPts val="400"/>
              </a:spcBef>
              <a:spcAft>
                <a:spcPts val="0"/>
              </a:spcAft>
              <a:buSzPts val="2000"/>
              <a:buFont typeface="Noto Sans Symbols"/>
              <a:buNone/>
            </a:pPr>
            <a:r>
              <a:rPr lang="en-US" sz="2000"/>
              <a:t>			      ≡ T ν T		     </a:t>
            </a:r>
            <a:endParaRPr/>
          </a:p>
          <a:p>
            <a:pPr indent="-342900" lvl="0" marL="342900" rtl="0" algn="l">
              <a:spcBef>
                <a:spcPts val="400"/>
              </a:spcBef>
              <a:spcAft>
                <a:spcPts val="0"/>
              </a:spcAft>
              <a:buSzPts val="2000"/>
              <a:buFont typeface="Noto Sans Symbols"/>
              <a:buNone/>
            </a:pPr>
            <a:r>
              <a:rPr lang="en-US" sz="2000"/>
              <a:t>			      ≡ T</a:t>
            </a:r>
            <a:endParaRPr sz="2000"/>
          </a:p>
          <a:p>
            <a:pPr indent="-342900" lvl="0" marL="342900" rtl="0" algn="l">
              <a:spcBef>
                <a:spcPts val="400"/>
              </a:spcBef>
              <a:spcAft>
                <a:spcPts val="0"/>
              </a:spcAft>
              <a:buSzPts val="2000"/>
              <a:buChar char="●"/>
            </a:pPr>
            <a:r>
              <a:rPr i="1" lang="en-US" sz="2000"/>
              <a:t>Note: The above examples can also be done using truth tables</a:t>
            </a:r>
            <a:r>
              <a:rPr lang="en-US" sz="2000"/>
              <a:t>. </a:t>
            </a:r>
            <a:endParaRPr/>
          </a:p>
        </p:txBody>
      </p:sp>
      <p:sp>
        <p:nvSpPr>
          <p:cNvPr id="829" name="Google Shape;829;p10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30" name="Google Shape;830;p100"/>
          <p:cNvSpPr txBox="1"/>
          <p:nvPr/>
        </p:nvSpPr>
        <p:spPr>
          <a:xfrm>
            <a:off x="6324600" y="3581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p:txBody>
      </p:sp>
      <p:sp>
        <p:nvSpPr>
          <p:cNvPr id="831" name="Google Shape;831;p100"/>
          <p:cNvSpPr txBox="1"/>
          <p:nvPr/>
        </p:nvSpPr>
        <p:spPr>
          <a:xfrm>
            <a:off x="1524000" y="1066800"/>
            <a:ext cx="65532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339933"/>
              </a:buClr>
              <a:buSzPts val="2800"/>
              <a:buFont typeface="Noto Sans Symbols"/>
              <a:buNone/>
            </a:pPr>
            <a:r>
              <a:rPr b="0" i="0" lang="en-US" sz="2800" u="sng" cap="none" strike="noStrike">
                <a:solidFill>
                  <a:srgbClr val="339933"/>
                </a:solidFill>
                <a:latin typeface="Arial"/>
                <a:ea typeface="Arial"/>
                <a:cs typeface="Arial"/>
                <a:sym typeface="Arial"/>
              </a:rPr>
              <a:t>Constructing New Logical Equivalences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pic>
        <p:nvPicPr>
          <p:cNvPr descr="Screen Clipping" id="837" name="Google Shape;837;p101"/>
          <p:cNvPicPr preferRelativeResize="0"/>
          <p:nvPr/>
        </p:nvPicPr>
        <p:blipFill rotWithShape="1">
          <a:blip r:embed="rId3">
            <a:alphaModFix/>
          </a:blip>
          <a:srcRect b="0" l="0" r="0" t="0"/>
          <a:stretch/>
        </p:blipFill>
        <p:spPr>
          <a:xfrm>
            <a:off x="23813" y="-76200"/>
            <a:ext cx="6130925" cy="3943350"/>
          </a:xfrm>
          <a:prstGeom prst="rect">
            <a:avLst/>
          </a:prstGeom>
          <a:noFill/>
          <a:ln>
            <a:noFill/>
          </a:ln>
        </p:spPr>
      </p:pic>
      <p:pic>
        <p:nvPicPr>
          <p:cNvPr descr="Screen Clipping" id="838" name="Google Shape;838;p101"/>
          <p:cNvPicPr preferRelativeResize="0"/>
          <p:nvPr/>
        </p:nvPicPr>
        <p:blipFill rotWithShape="1">
          <a:blip r:embed="rId4">
            <a:alphaModFix/>
          </a:blip>
          <a:srcRect b="34177" l="0" r="0" t="0"/>
          <a:stretch/>
        </p:blipFill>
        <p:spPr>
          <a:xfrm>
            <a:off x="457200" y="4038600"/>
            <a:ext cx="5181600" cy="1798638"/>
          </a:xfrm>
          <a:prstGeom prst="rect">
            <a:avLst/>
          </a:prstGeom>
          <a:noFill/>
          <a:ln>
            <a:noFill/>
          </a:ln>
        </p:spPr>
      </p:pic>
      <p:pic>
        <p:nvPicPr>
          <p:cNvPr descr="Screen Clipping" id="839" name="Google Shape;839;p101"/>
          <p:cNvPicPr preferRelativeResize="0"/>
          <p:nvPr/>
        </p:nvPicPr>
        <p:blipFill rotWithShape="1">
          <a:blip r:embed="rId4">
            <a:alphaModFix/>
          </a:blip>
          <a:srcRect b="0" l="4288" r="0" t="67462"/>
          <a:stretch/>
        </p:blipFill>
        <p:spPr>
          <a:xfrm>
            <a:off x="384175" y="5872163"/>
            <a:ext cx="5102225" cy="914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2"/>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Exercise</a:t>
            </a:r>
            <a:endParaRPr/>
          </a:p>
        </p:txBody>
      </p:sp>
      <p:pic>
        <p:nvPicPr>
          <p:cNvPr descr="Screen Clipping" id="845" name="Google Shape;845;p102"/>
          <p:cNvPicPr preferRelativeResize="0"/>
          <p:nvPr>
            <p:ph idx="2" type="body"/>
          </p:nvPr>
        </p:nvPicPr>
        <p:blipFill rotWithShape="1">
          <a:blip r:embed="rId3">
            <a:alphaModFix/>
          </a:blip>
          <a:srcRect b="0" l="0" r="0" t="0"/>
          <a:stretch/>
        </p:blipFill>
        <p:spPr>
          <a:xfrm>
            <a:off x="304800" y="1501775"/>
            <a:ext cx="7772400" cy="4746625"/>
          </a:xfrm>
          <a:prstGeom prst="rect">
            <a:avLst/>
          </a:prstGeom>
          <a:noFill/>
          <a:ln>
            <a:noFill/>
          </a:ln>
        </p:spPr>
      </p:pic>
      <p:sp>
        <p:nvSpPr>
          <p:cNvPr id="846" name="Google Shape;846;p102"/>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3"/>
          <p:cNvSpPr txBox="1"/>
          <p:nvPr>
            <p:ph type="title"/>
          </p:nvPr>
        </p:nvSpPr>
        <p:spPr>
          <a:xfrm>
            <a:off x="457200" y="274638"/>
            <a:ext cx="8229600" cy="71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Exercise</a:t>
            </a:r>
            <a:endParaRPr/>
          </a:p>
        </p:txBody>
      </p:sp>
      <p:sp>
        <p:nvSpPr>
          <p:cNvPr id="852" name="Google Shape;852;p103"/>
          <p:cNvSpPr txBox="1"/>
          <p:nvPr>
            <p:ph idx="1" type="body"/>
          </p:nvPr>
        </p:nvSpPr>
        <p:spPr>
          <a:xfrm>
            <a:off x="457200" y="990600"/>
            <a:ext cx="8229600" cy="559276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b="1" lang="en-US" sz="2400">
                <a:latin typeface="Arial Narrow"/>
                <a:ea typeface="Arial Narrow"/>
                <a:cs typeface="Arial Narrow"/>
                <a:sym typeface="Arial Narrow"/>
              </a:rPr>
              <a:t>Prove that: </a:t>
            </a:r>
            <a:r>
              <a:rPr b="1" lang="en-US" sz="2400">
                <a:solidFill>
                  <a:srgbClr val="FF0000"/>
                </a:solidFill>
                <a:latin typeface="Arial Narrow"/>
                <a:ea typeface="Arial Narrow"/>
                <a:cs typeface="Arial Narrow"/>
                <a:sym typeface="Arial Narrow"/>
              </a:rPr>
              <a:t>	¬ (P ↔ Q) ≡ P ↔ ¬ Q</a:t>
            </a:r>
            <a:endParaRPr sz="2400">
              <a:solidFill>
                <a:srgbClr val="FF000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Solution:</a:t>
            </a:r>
            <a:endParaRPr sz="2000">
              <a:latin typeface="Arial Narrow"/>
              <a:ea typeface="Arial Narrow"/>
              <a:cs typeface="Arial Narrow"/>
              <a:sym typeface="Arial Narrow"/>
            </a:endParaRPr>
          </a:p>
          <a:p>
            <a:pPr indent="0" lvl="0" marL="0" rtl="0" algn="l">
              <a:spcBef>
                <a:spcPts val="400"/>
              </a:spcBef>
              <a:spcAft>
                <a:spcPts val="0"/>
              </a:spcAft>
              <a:buSzPts val="2000"/>
              <a:buNone/>
            </a:pPr>
            <a:r>
              <a:rPr b="1" lang="en-US" sz="2000">
                <a:solidFill>
                  <a:srgbClr val="00B050"/>
                </a:solidFill>
                <a:latin typeface="Arial Narrow"/>
                <a:ea typeface="Arial Narrow"/>
                <a:cs typeface="Arial Narrow"/>
                <a:sym typeface="Arial Narrow"/>
              </a:rPr>
              <a:t>≡ ¬ (P ↔ Q)</a:t>
            </a:r>
            <a:r>
              <a:rPr b="1" lang="en-US" sz="2000">
                <a:latin typeface="Arial Narrow"/>
                <a:ea typeface="Arial Narrow"/>
                <a:cs typeface="Arial Narrow"/>
                <a:sym typeface="Arial Narrow"/>
              </a:rPr>
              <a:t>			</a:t>
            </a:r>
            <a:endParaRPr sz="2000">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 ¬ [(P → Q) Λ (Q → P)]				</a:t>
            </a:r>
            <a:r>
              <a:rPr b="1" lang="en-US" sz="2000">
                <a:solidFill>
                  <a:srgbClr val="00B050"/>
                </a:solidFill>
                <a:latin typeface="Arial Narrow"/>
                <a:ea typeface="Arial Narrow"/>
                <a:cs typeface="Arial Narrow"/>
                <a:sym typeface="Arial Narrow"/>
              </a:rPr>
              <a:t>Bi-implication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 ¬ [(¬P ν Q) Λ (¬Q ν P)]				</a:t>
            </a:r>
            <a:r>
              <a:rPr b="1" lang="en-US" sz="2000">
                <a:solidFill>
                  <a:srgbClr val="00B050"/>
                </a:solidFill>
                <a:latin typeface="Arial Narrow"/>
                <a:ea typeface="Arial Narrow"/>
                <a:cs typeface="Arial Narrow"/>
                <a:sym typeface="Arial Narrow"/>
              </a:rPr>
              <a:t>Implication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 ¬ (¬P ν Q) ν ¬ (¬Q ν P)]				</a:t>
            </a:r>
            <a:r>
              <a:rPr b="1" lang="en-US" sz="2000">
                <a:solidFill>
                  <a:srgbClr val="00B050"/>
                </a:solidFill>
                <a:latin typeface="Arial Narrow"/>
                <a:ea typeface="Arial Narrow"/>
                <a:cs typeface="Arial Narrow"/>
                <a:sym typeface="Arial Narrow"/>
              </a:rPr>
              <a:t>De-Morgan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 (¬ (¬P) Λ ¬Q) ν (¬ (¬Q) Λ ¬P)			</a:t>
            </a:r>
            <a:r>
              <a:rPr b="1" lang="en-US" sz="2000">
                <a:solidFill>
                  <a:srgbClr val="00B050"/>
                </a:solidFill>
                <a:latin typeface="Arial Narrow"/>
                <a:ea typeface="Arial Narrow"/>
                <a:cs typeface="Arial Narrow"/>
                <a:sym typeface="Arial Narrow"/>
              </a:rPr>
              <a:t>De-Morgan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 (P Λ ¬Q) ν (Q Λ ¬P)				</a:t>
            </a:r>
            <a:r>
              <a:rPr b="1" lang="en-US" sz="2000">
                <a:solidFill>
                  <a:srgbClr val="00B050"/>
                </a:solidFill>
                <a:latin typeface="Arial Narrow"/>
                <a:ea typeface="Arial Narrow"/>
                <a:cs typeface="Arial Narrow"/>
                <a:sym typeface="Arial Narrow"/>
              </a:rPr>
              <a:t>Double Negation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 ((P Λ ¬Q) ν Q) Λ ((P Λ ¬Q) ν ¬P)			</a:t>
            </a:r>
            <a:r>
              <a:rPr b="1" lang="en-US" sz="2000">
                <a:solidFill>
                  <a:srgbClr val="00B050"/>
                </a:solidFill>
                <a:latin typeface="Arial Narrow"/>
                <a:ea typeface="Arial Narrow"/>
                <a:cs typeface="Arial Narrow"/>
                <a:sym typeface="Arial Narrow"/>
              </a:rPr>
              <a:t>Distributive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 ((Q ν ¬Q) Λ (Q ν P)) Λ ((¬P ν ¬Q) Λ (P ν ¬P))		</a:t>
            </a:r>
            <a:r>
              <a:rPr b="1" lang="en-US" sz="2000">
                <a:solidFill>
                  <a:srgbClr val="00B050"/>
                </a:solidFill>
                <a:latin typeface="Arial Narrow"/>
                <a:ea typeface="Arial Narrow"/>
                <a:cs typeface="Arial Narrow"/>
                <a:sym typeface="Arial Narrow"/>
              </a:rPr>
              <a:t>Distributive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 ((T) Λ (Q ν P)) Λ ((¬P ν ¬Q) Λ (T))			</a:t>
            </a:r>
            <a:r>
              <a:rPr b="1" lang="en-US" sz="2000">
                <a:solidFill>
                  <a:srgbClr val="00B050"/>
                </a:solidFill>
                <a:latin typeface="Arial Narrow"/>
                <a:ea typeface="Arial Narrow"/>
                <a:cs typeface="Arial Narrow"/>
                <a:sym typeface="Arial Narrow"/>
              </a:rPr>
              <a:t>Negation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 (Q ν P) Λ (¬P ν ¬Q)				</a:t>
            </a:r>
            <a:r>
              <a:rPr b="1" lang="en-US" sz="2000">
                <a:solidFill>
                  <a:srgbClr val="00B050"/>
                </a:solidFill>
                <a:latin typeface="Arial Narrow"/>
                <a:ea typeface="Arial Narrow"/>
                <a:cs typeface="Arial Narrow"/>
                <a:sym typeface="Arial Narrow"/>
              </a:rPr>
              <a:t>Universal Bound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 (¬ (¬Q) ν P) Λ (¬P ν ¬Q)				</a:t>
            </a:r>
            <a:r>
              <a:rPr b="1" lang="en-US" sz="2000">
                <a:solidFill>
                  <a:srgbClr val="00B050"/>
                </a:solidFill>
                <a:latin typeface="Arial Narrow"/>
                <a:ea typeface="Arial Narrow"/>
                <a:cs typeface="Arial Narrow"/>
                <a:sym typeface="Arial Narrow"/>
              </a:rPr>
              <a:t>Double Negation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latin typeface="Arial Narrow"/>
                <a:ea typeface="Arial Narrow"/>
                <a:cs typeface="Arial Narrow"/>
                <a:sym typeface="Arial Narrow"/>
              </a:rPr>
              <a:t>≡ (¬ Q → P) Λ (P → ¬ Q)				</a:t>
            </a:r>
            <a:r>
              <a:rPr b="1" lang="en-US" sz="2000">
                <a:solidFill>
                  <a:srgbClr val="00B050"/>
                </a:solidFill>
                <a:latin typeface="Arial Narrow"/>
                <a:ea typeface="Arial Narrow"/>
                <a:cs typeface="Arial Narrow"/>
                <a:sym typeface="Arial Narrow"/>
              </a:rPr>
              <a:t>Implication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rPr b="1" lang="en-US" sz="2000">
                <a:solidFill>
                  <a:srgbClr val="00B050"/>
                </a:solidFill>
                <a:latin typeface="Arial Narrow"/>
                <a:ea typeface="Arial Narrow"/>
                <a:cs typeface="Arial Narrow"/>
                <a:sym typeface="Arial Narrow"/>
              </a:rPr>
              <a:t>≡ P ↔ ¬ Q</a:t>
            </a:r>
            <a:r>
              <a:rPr b="1" lang="en-US" sz="2000">
                <a:latin typeface="Arial Narrow"/>
                <a:ea typeface="Arial Narrow"/>
                <a:cs typeface="Arial Narrow"/>
                <a:sym typeface="Arial Narrow"/>
              </a:rPr>
              <a:t>					</a:t>
            </a:r>
            <a:r>
              <a:rPr b="1" lang="en-US" sz="2000">
                <a:solidFill>
                  <a:srgbClr val="00B050"/>
                </a:solidFill>
                <a:latin typeface="Arial Narrow"/>
                <a:ea typeface="Arial Narrow"/>
                <a:cs typeface="Arial Narrow"/>
                <a:sym typeface="Arial Narrow"/>
              </a:rPr>
              <a:t>Bi-implication Law</a:t>
            </a:r>
            <a:endParaRPr sz="2000">
              <a:solidFill>
                <a:srgbClr val="00B050"/>
              </a:solidFill>
              <a:latin typeface="Arial Narrow"/>
              <a:ea typeface="Arial Narrow"/>
              <a:cs typeface="Arial Narrow"/>
              <a:sym typeface="Arial Narrow"/>
            </a:endParaRPr>
          </a:p>
          <a:p>
            <a:pPr indent="0" lvl="0" marL="0" rtl="0" algn="l">
              <a:spcBef>
                <a:spcPts val="400"/>
              </a:spcBef>
              <a:spcAft>
                <a:spcPts val="0"/>
              </a:spcAft>
              <a:buSzPts val="2000"/>
              <a:buNone/>
            </a:pPr>
            <a:r>
              <a:t/>
            </a:r>
            <a:endParaRPr sz="2000"/>
          </a:p>
        </p:txBody>
      </p:sp>
      <p:sp>
        <p:nvSpPr>
          <p:cNvPr id="853" name="Google Shape;853;p103"/>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Applications: Boolean Searches</a:t>
            </a:r>
            <a:endParaRPr/>
          </a:p>
        </p:txBody>
      </p:sp>
      <p:sp>
        <p:nvSpPr>
          <p:cNvPr id="859" name="Google Shape;859;p10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Logical connectives are used extensively in searches of large collections of information.</a:t>
            </a:r>
            <a:endParaRPr/>
          </a:p>
          <a:p>
            <a:pPr indent="-285781" lvl="1" marL="742950" rtl="0" algn="l">
              <a:spcBef>
                <a:spcPts val="499"/>
              </a:spcBef>
              <a:spcAft>
                <a:spcPts val="0"/>
              </a:spcAft>
              <a:buSzPct val="100000"/>
              <a:buChar char="⚪"/>
            </a:pPr>
            <a:r>
              <a:rPr lang="en-US"/>
              <a:t>Example: indexes of Web pages. </a:t>
            </a:r>
            <a:endParaRPr/>
          </a:p>
          <a:p>
            <a:pPr indent="-178435" lvl="0" marL="342900" rtl="0" algn="l">
              <a:spcBef>
                <a:spcPts val="518"/>
              </a:spcBef>
              <a:spcAft>
                <a:spcPts val="0"/>
              </a:spcAft>
              <a:buSzPct val="100000"/>
              <a:buNone/>
            </a:pPr>
            <a:r>
              <a:t/>
            </a:r>
            <a:endParaRPr sz="2800"/>
          </a:p>
          <a:p>
            <a:pPr indent="-342900" lvl="0" marL="342900" rtl="0" algn="l">
              <a:spcBef>
                <a:spcPts val="518"/>
              </a:spcBef>
              <a:spcAft>
                <a:spcPts val="0"/>
              </a:spcAft>
              <a:buSzPct val="100000"/>
              <a:buChar char="●"/>
            </a:pPr>
            <a:r>
              <a:rPr lang="en-US" sz="2800"/>
              <a:t>AND - used to match records that contain both of two search terms.</a:t>
            </a:r>
            <a:endParaRPr/>
          </a:p>
          <a:p>
            <a:pPr indent="-342900" lvl="0" marL="342900" rtl="0" algn="l">
              <a:spcBef>
                <a:spcPts val="518"/>
              </a:spcBef>
              <a:spcAft>
                <a:spcPts val="0"/>
              </a:spcAft>
              <a:buSzPct val="100000"/>
              <a:buChar char="●"/>
            </a:pPr>
            <a:r>
              <a:rPr lang="en-US" sz="2800"/>
              <a:t>OR - used to match one or both of two search terms.</a:t>
            </a:r>
            <a:endParaRPr/>
          </a:p>
          <a:p>
            <a:pPr indent="-342900" lvl="0" marL="342900" rtl="0" algn="l">
              <a:spcBef>
                <a:spcPts val="592"/>
              </a:spcBef>
              <a:spcAft>
                <a:spcPts val="0"/>
              </a:spcAft>
              <a:buSzPct val="100000"/>
              <a:buChar char="●"/>
            </a:pPr>
            <a:r>
              <a:rPr lang="en-US" sz="2800"/>
              <a:t>NOT - used to exclude a particular search term.</a:t>
            </a:r>
            <a:r>
              <a:rPr lang="en-US"/>
              <a:t> </a:t>
            </a:r>
            <a:endParaRPr/>
          </a:p>
          <a:p>
            <a:pPr indent="-154940" lvl="0" marL="342900" rtl="0" algn="l">
              <a:spcBef>
                <a:spcPts val="592"/>
              </a:spcBef>
              <a:spcAft>
                <a:spcPts val="0"/>
              </a:spcAft>
              <a:buSzPct val="100000"/>
              <a:buNone/>
            </a:pPr>
            <a:r>
              <a:t/>
            </a:r>
            <a:endParaRPr/>
          </a:p>
          <a:p>
            <a:pPr indent="-342900" lvl="0" marL="342900" rtl="0" algn="l">
              <a:spcBef>
                <a:spcPts val="592"/>
              </a:spcBef>
              <a:spcAft>
                <a:spcPts val="0"/>
              </a:spcAft>
              <a:buSzPct val="100000"/>
              <a:buChar char="●"/>
            </a:pPr>
            <a:r>
              <a:rPr lang="en-US"/>
              <a:t>Read about: Web Page Searching </a:t>
            </a:r>
            <a:endParaRPr/>
          </a:p>
          <a:p>
            <a:pPr indent="-154940" lvl="0" marL="342900" rtl="0" algn="l">
              <a:spcBef>
                <a:spcPts val="592"/>
              </a:spcBef>
              <a:spcAft>
                <a:spcPts val="0"/>
              </a:spcAft>
              <a:buSzPct val="1000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Applications: Logic Puzzles </a:t>
            </a:r>
            <a:endParaRPr/>
          </a:p>
        </p:txBody>
      </p:sp>
      <p:sp>
        <p:nvSpPr>
          <p:cNvPr id="865" name="Google Shape;865;p10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100000"/>
              <a:buChar char="●"/>
            </a:pPr>
            <a:r>
              <a:rPr lang="en-US"/>
              <a:t>Puzzles (</a:t>
            </a:r>
            <a:r>
              <a:rPr lang="en-US">
                <a:solidFill>
                  <a:srgbClr val="FF0000"/>
                </a:solidFill>
              </a:rPr>
              <a:t>important job interview question</a:t>
            </a:r>
            <a:r>
              <a:rPr lang="en-US"/>
              <a:t>) that can be solved using logical reasoning</a:t>
            </a:r>
            <a:endParaRPr/>
          </a:p>
          <a:p>
            <a:pPr indent="-170180" lvl="0" marL="342900" rtl="0" algn="l">
              <a:spcBef>
                <a:spcPts val="544"/>
              </a:spcBef>
              <a:spcAft>
                <a:spcPts val="0"/>
              </a:spcAft>
              <a:buSzPct val="100000"/>
              <a:buNone/>
            </a:pPr>
            <a:r>
              <a:t/>
            </a:r>
            <a:endParaRPr/>
          </a:p>
          <a:p>
            <a:pPr indent="-342900" lvl="0" marL="342900" rtl="0" algn="l">
              <a:spcBef>
                <a:spcPts val="544"/>
              </a:spcBef>
              <a:spcAft>
                <a:spcPts val="0"/>
              </a:spcAft>
              <a:buSzPct val="100000"/>
              <a:buChar char="●"/>
            </a:pPr>
            <a:r>
              <a:rPr lang="en-US"/>
              <a:t>[Sm78] Smullyan: An island that has two kinds of inhabitants.</a:t>
            </a:r>
            <a:endParaRPr/>
          </a:p>
          <a:p>
            <a:pPr indent="-285750" lvl="1" marL="742950" rtl="0" algn="l">
              <a:spcBef>
                <a:spcPts val="459"/>
              </a:spcBef>
              <a:spcAft>
                <a:spcPts val="0"/>
              </a:spcAft>
              <a:buSzPct val="100000"/>
              <a:buChar char="⚪"/>
            </a:pPr>
            <a:r>
              <a:rPr lang="en-US"/>
              <a:t>knights, who always tell the truth.</a:t>
            </a:r>
            <a:endParaRPr/>
          </a:p>
          <a:p>
            <a:pPr indent="-285750" lvl="1" marL="742950" rtl="0" algn="l">
              <a:spcBef>
                <a:spcPts val="459"/>
              </a:spcBef>
              <a:spcAft>
                <a:spcPts val="0"/>
              </a:spcAft>
              <a:buSzPct val="100000"/>
              <a:buChar char="⚪"/>
            </a:pPr>
            <a:r>
              <a:rPr lang="en-US"/>
              <a:t>knaves, who always lie.</a:t>
            </a:r>
            <a:endParaRPr/>
          </a:p>
          <a:p>
            <a:pPr indent="-342900" lvl="0" marL="342900" rtl="0" algn="l">
              <a:spcBef>
                <a:spcPts val="544"/>
              </a:spcBef>
              <a:spcAft>
                <a:spcPts val="0"/>
              </a:spcAft>
              <a:buSzPct val="100000"/>
              <a:buChar char="●"/>
            </a:pPr>
            <a:r>
              <a:rPr lang="en-US"/>
              <a:t>You encounter two people A and B. </a:t>
            </a:r>
            <a:endParaRPr/>
          </a:p>
          <a:p>
            <a:pPr indent="-342900" lvl="0" marL="342900" rtl="0" algn="l">
              <a:spcBef>
                <a:spcPts val="544"/>
              </a:spcBef>
              <a:spcAft>
                <a:spcPts val="0"/>
              </a:spcAft>
              <a:buSzPct val="100000"/>
              <a:buChar char="●"/>
            </a:pPr>
            <a:r>
              <a:rPr lang="en-US"/>
              <a:t>What are A and B if:</a:t>
            </a:r>
            <a:endParaRPr/>
          </a:p>
          <a:p>
            <a:pPr indent="-285750" lvl="1" marL="742950" rtl="0" algn="l">
              <a:spcBef>
                <a:spcPts val="459"/>
              </a:spcBef>
              <a:spcAft>
                <a:spcPts val="0"/>
              </a:spcAft>
              <a:buSzPct val="100000"/>
              <a:buChar char="⚪"/>
            </a:pPr>
            <a:r>
              <a:rPr lang="en-US"/>
              <a:t>A says “B is a knight” and </a:t>
            </a:r>
            <a:endParaRPr/>
          </a:p>
          <a:p>
            <a:pPr indent="-285750" lvl="1" marL="742950" rtl="0" algn="l">
              <a:spcBef>
                <a:spcPts val="459"/>
              </a:spcBef>
              <a:spcAft>
                <a:spcPts val="0"/>
              </a:spcAft>
              <a:buSzPct val="100000"/>
              <a:buChar char="⚪"/>
            </a:pPr>
            <a:r>
              <a:rPr lang="en-US"/>
              <a:t>B says “The two of us are opposite types?”</a:t>
            </a:r>
            <a:endParaRPr/>
          </a:p>
          <a:p>
            <a:pPr indent="-140017" lvl="1" marL="742950" rtl="0" algn="l">
              <a:spcBef>
                <a:spcPts val="459"/>
              </a:spcBef>
              <a:spcAft>
                <a:spcPts val="0"/>
              </a:spcAft>
              <a:buSzPct val="100000"/>
              <a:buNone/>
            </a:pPr>
            <a:r>
              <a:t/>
            </a:r>
            <a:endParaRPr/>
          </a:p>
          <a:p>
            <a:pPr indent="-170180" lvl="0" marL="342900" rtl="0" algn="l">
              <a:spcBef>
                <a:spcPts val="544"/>
              </a:spcBef>
              <a:spcAft>
                <a:spcPts val="0"/>
              </a:spcAft>
              <a:buSzPct val="1000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Example 1:</a:t>
            </a:r>
            <a:endParaRPr/>
          </a:p>
        </p:txBody>
      </p:sp>
      <p:sp>
        <p:nvSpPr>
          <p:cNvPr id="871" name="Google Shape;871;p10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100000"/>
              <a:buChar char="●"/>
            </a:pPr>
            <a:r>
              <a:rPr lang="en-US"/>
              <a:t>p: A is a knight 		¬p: A is a knave </a:t>
            </a:r>
            <a:endParaRPr/>
          </a:p>
          <a:p>
            <a:pPr indent="-342900" lvl="0" marL="342900" rtl="0" algn="l">
              <a:spcBef>
                <a:spcPts val="496"/>
              </a:spcBef>
              <a:spcAft>
                <a:spcPts val="0"/>
              </a:spcAft>
              <a:buSzPct val="100000"/>
              <a:buChar char="●"/>
            </a:pPr>
            <a:r>
              <a:rPr lang="en-US"/>
              <a:t>q: B is a knight		¬q: B is a knave</a:t>
            </a:r>
            <a:endParaRPr/>
          </a:p>
          <a:p>
            <a:pPr indent="-185420" lvl="0" marL="342900" rtl="0" algn="l">
              <a:spcBef>
                <a:spcPts val="496"/>
              </a:spcBef>
              <a:spcAft>
                <a:spcPts val="0"/>
              </a:spcAft>
              <a:buSzPct val="100000"/>
              <a:buNone/>
            </a:pPr>
            <a:r>
              <a:t/>
            </a:r>
            <a:endParaRPr/>
          </a:p>
          <a:p>
            <a:pPr indent="-342900" lvl="0" marL="342900" rtl="0" algn="l">
              <a:spcBef>
                <a:spcPts val="496"/>
              </a:spcBef>
              <a:spcAft>
                <a:spcPts val="0"/>
              </a:spcAft>
              <a:buSzPct val="100000"/>
              <a:buChar char="●"/>
            </a:pPr>
            <a:r>
              <a:rPr lang="en-US"/>
              <a:t>Consider the possibility that A is a knight; </a:t>
            </a:r>
            <a:endParaRPr/>
          </a:p>
          <a:p>
            <a:pPr indent="-285781" lvl="1" marL="742950" rtl="0" algn="l">
              <a:spcBef>
                <a:spcPts val="418"/>
              </a:spcBef>
              <a:spcAft>
                <a:spcPts val="0"/>
              </a:spcAft>
              <a:buSzPct val="100000"/>
              <a:buChar char="⚪"/>
            </a:pPr>
            <a:r>
              <a:rPr lang="en-US"/>
              <a:t>So, p is true. And he is telling truth.</a:t>
            </a:r>
            <a:endParaRPr/>
          </a:p>
          <a:p>
            <a:pPr indent="-285781" lvl="1" marL="742950" rtl="0" algn="l">
              <a:spcBef>
                <a:spcPts val="418"/>
              </a:spcBef>
              <a:spcAft>
                <a:spcPts val="0"/>
              </a:spcAft>
              <a:buSzPct val="100000"/>
              <a:buChar char="⚪"/>
            </a:pPr>
            <a:r>
              <a:rPr lang="en-US"/>
              <a:t>So, q is true. So, A and B are the same type. </a:t>
            </a:r>
            <a:endParaRPr/>
          </a:p>
          <a:p>
            <a:pPr indent="-152908" lvl="1" marL="742950" rtl="0" algn="l">
              <a:spcBef>
                <a:spcPts val="418"/>
              </a:spcBef>
              <a:spcAft>
                <a:spcPts val="0"/>
              </a:spcAft>
              <a:buSzPct val="100000"/>
              <a:buNone/>
            </a:pPr>
            <a:r>
              <a:t/>
            </a:r>
            <a:endParaRPr/>
          </a:p>
          <a:p>
            <a:pPr indent="-342900" lvl="0" marL="342900" rtl="0" algn="l">
              <a:spcBef>
                <a:spcPts val="496"/>
              </a:spcBef>
              <a:spcAft>
                <a:spcPts val="0"/>
              </a:spcAft>
              <a:buSzPct val="100000"/>
              <a:buChar char="●"/>
            </a:pPr>
            <a:r>
              <a:rPr lang="en-US"/>
              <a:t>However, if B is a knight, then B ’s statement that A and B are of opposite types, the statement (p ∧¬q) ∨ (¬p ∧ q), would have to be true, which it is not, because A and B are both knights. Consequently, we can conclude that A is not a knight, that is, that p is false. </a:t>
            </a:r>
            <a:endParaRPr/>
          </a:p>
          <a:p>
            <a:pPr indent="-185420" lvl="0" marL="342900" rtl="0" algn="l">
              <a:spcBef>
                <a:spcPts val="496"/>
              </a:spcBef>
              <a:spcAft>
                <a:spcPts val="0"/>
              </a:spcAft>
              <a:buSzPct val="100000"/>
              <a:buNone/>
            </a:pPr>
            <a:r>
              <a:t/>
            </a:r>
            <a:endParaRPr/>
          </a:p>
          <a:p>
            <a:pPr indent="-152908" lvl="1" marL="742950" rtl="0" algn="l">
              <a:spcBef>
                <a:spcPts val="418"/>
              </a:spcBef>
              <a:spcAft>
                <a:spcPts val="0"/>
              </a:spcAft>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Example 1: Solution (cont..)</a:t>
            </a:r>
            <a:endParaRPr/>
          </a:p>
        </p:txBody>
      </p:sp>
      <p:sp>
        <p:nvSpPr>
          <p:cNvPr id="877" name="Google Shape;877;p10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3200"/>
              <a:buChar char="●"/>
            </a:pPr>
            <a:r>
              <a:rPr lang="en-US"/>
              <a:t>Consider the possibility that A is a knave, </a:t>
            </a:r>
            <a:endParaRPr/>
          </a:p>
          <a:p>
            <a:pPr indent="-285750" lvl="1" marL="742950" rtl="0" algn="just">
              <a:spcBef>
                <a:spcPts val="540"/>
              </a:spcBef>
              <a:spcAft>
                <a:spcPts val="0"/>
              </a:spcAft>
              <a:buSzPts val="2700"/>
              <a:buChar char="⚪"/>
            </a:pPr>
            <a:r>
              <a:rPr lang="en-US"/>
              <a:t>everything a knave says is false; q is true, is a lie. </a:t>
            </a:r>
            <a:endParaRPr/>
          </a:p>
          <a:p>
            <a:pPr indent="-285750" lvl="1" marL="742950" rtl="0" algn="just">
              <a:spcBef>
                <a:spcPts val="540"/>
              </a:spcBef>
              <a:spcAft>
                <a:spcPts val="0"/>
              </a:spcAft>
              <a:buSzPts val="2700"/>
              <a:buChar char="⚪"/>
            </a:pPr>
            <a:r>
              <a:rPr lang="en-US"/>
              <a:t>So, q is false. B is also a knave.</a:t>
            </a:r>
            <a:endParaRPr/>
          </a:p>
          <a:p>
            <a:pPr indent="-285750" lvl="1" marL="742950" rtl="0" algn="just">
              <a:spcBef>
                <a:spcPts val="540"/>
              </a:spcBef>
              <a:spcAft>
                <a:spcPts val="0"/>
              </a:spcAft>
              <a:buSzPts val="2700"/>
              <a:buChar char="⚪"/>
            </a:pPr>
            <a:r>
              <a:rPr lang="en-US"/>
              <a:t>B ’s statement that A and B are opposite types is a lie, which is consistent with both A and B being knaves. </a:t>
            </a:r>
            <a:endParaRPr/>
          </a:p>
          <a:p>
            <a:pPr indent="-342900" lvl="0" marL="342900" rtl="0" algn="just">
              <a:spcBef>
                <a:spcPts val="720"/>
              </a:spcBef>
              <a:spcAft>
                <a:spcPts val="0"/>
              </a:spcAft>
              <a:buSzPts val="3600"/>
              <a:buChar char="●"/>
            </a:pPr>
            <a:r>
              <a:rPr lang="en-US" sz="3600"/>
              <a:t>We can conclude that both A and B are knaves. </a:t>
            </a:r>
            <a:endParaRPr/>
          </a:p>
          <a:p>
            <a:pPr indent="-139700" lvl="0" marL="342900" rtl="0" algn="just">
              <a:spcBef>
                <a:spcPts val="640"/>
              </a:spcBef>
              <a:spcAft>
                <a:spcPts val="0"/>
              </a:spcAft>
              <a:buSzPts val="3200"/>
              <a:buNone/>
            </a:pPr>
            <a:r>
              <a:t/>
            </a:r>
            <a:endParaRPr/>
          </a:p>
          <a:p>
            <a:pPr indent="-139700" lvl="0" marL="342900" rtl="0" algn="just">
              <a:spcBef>
                <a:spcPts val="640"/>
              </a:spcBef>
              <a:spcAft>
                <a:spcPts val="0"/>
              </a:spcAft>
              <a:buSzPts val="3200"/>
              <a:buNone/>
            </a:pPr>
            <a:r>
              <a:t/>
            </a:r>
            <a:endParaRPr/>
          </a:p>
          <a:p>
            <a:pPr indent="-139700" lvl="0" marL="342900" rtl="0" algn="just">
              <a:spcBef>
                <a:spcPts val="640"/>
              </a:spcBef>
              <a:spcAft>
                <a:spcPts val="0"/>
              </a:spcAft>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8"/>
          <p:cNvSpPr txBox="1"/>
          <p:nvPr>
            <p:ph idx="1" type="body"/>
          </p:nvPr>
        </p:nvSpPr>
        <p:spPr>
          <a:xfrm>
            <a:off x="381000" y="1371600"/>
            <a:ext cx="8229600" cy="5668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just">
              <a:spcBef>
                <a:spcPts val="0"/>
              </a:spcBef>
              <a:spcAft>
                <a:spcPts val="0"/>
              </a:spcAft>
              <a:buSzPct val="100000"/>
              <a:buChar char="●"/>
            </a:pPr>
            <a:r>
              <a:rPr lang="en-US"/>
              <a:t>A father tells his two children, a boy and a girl, to play in their backyard without getting dirty. </a:t>
            </a:r>
            <a:endParaRPr/>
          </a:p>
          <a:p>
            <a:pPr indent="-342900" lvl="0" marL="342900" rtl="0" algn="just">
              <a:spcBef>
                <a:spcPts val="544"/>
              </a:spcBef>
              <a:spcAft>
                <a:spcPts val="0"/>
              </a:spcAft>
              <a:buSzPct val="100000"/>
              <a:buChar char="●"/>
            </a:pPr>
            <a:r>
              <a:rPr lang="en-US"/>
              <a:t>However, while playing, both children get mud on their foreheads. When the children stop playing, the father says “At least one of you has a muddy forehead,” and then asks the children to answer “Yes” or “No” to the question: “Do you know whether you have a muddy forehead?” </a:t>
            </a:r>
            <a:endParaRPr/>
          </a:p>
          <a:p>
            <a:pPr indent="-342900" lvl="0" marL="342900" rtl="0" algn="just">
              <a:spcBef>
                <a:spcPts val="544"/>
              </a:spcBef>
              <a:spcAft>
                <a:spcPts val="0"/>
              </a:spcAft>
              <a:buSzPct val="100000"/>
              <a:buChar char="●"/>
            </a:pPr>
            <a:r>
              <a:rPr lang="en-US"/>
              <a:t>The father asks this question twice. What will the children answer each time this question is asked, assuming that a child can see whether his or her sibling has a muddy forehead, but cannot see his or her own forehead? </a:t>
            </a:r>
            <a:endParaRPr/>
          </a:p>
          <a:p>
            <a:pPr indent="-342900" lvl="0" marL="342900" rtl="0" algn="just">
              <a:spcBef>
                <a:spcPts val="544"/>
              </a:spcBef>
              <a:spcAft>
                <a:spcPts val="0"/>
              </a:spcAft>
              <a:buSzPct val="100000"/>
              <a:buChar char="●"/>
            </a:pPr>
            <a:r>
              <a:rPr lang="en-US"/>
              <a:t>Assume that both children are honest and that the children answer each question simultaneously. </a:t>
            </a:r>
            <a:endParaRPr/>
          </a:p>
          <a:p>
            <a:pPr indent="-170180" lvl="0" marL="342900" rtl="0" algn="l">
              <a:spcBef>
                <a:spcPts val="544"/>
              </a:spcBef>
              <a:spcAft>
                <a:spcPts val="0"/>
              </a:spcAft>
              <a:buSzPct val="100000"/>
              <a:buNone/>
            </a:pPr>
            <a:r>
              <a:t/>
            </a:r>
            <a:endParaRPr/>
          </a:p>
        </p:txBody>
      </p:sp>
      <p:sp>
        <p:nvSpPr>
          <p:cNvPr id="883" name="Google Shape;883;p108"/>
          <p:cNvSpPr/>
          <p:nvPr/>
        </p:nvSpPr>
        <p:spPr>
          <a:xfrm>
            <a:off x="533400" y="457200"/>
            <a:ext cx="2111375"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3200"/>
              <a:buFont typeface="Noto Sans Symbols"/>
              <a:buNone/>
            </a:pPr>
            <a:r>
              <a:rPr b="0" i="0" lang="en-US" sz="3200" u="none" cap="none" strike="noStrike">
                <a:solidFill>
                  <a:srgbClr val="FF0000"/>
                </a:solidFill>
                <a:latin typeface="Arial"/>
                <a:ea typeface="Arial"/>
                <a:cs typeface="Arial"/>
                <a:sym typeface="Arial"/>
              </a:rPr>
              <a:t>Example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latin typeface="Arial Narrow"/>
                <a:ea typeface="Arial Narrow"/>
                <a:cs typeface="Arial Narrow"/>
                <a:sym typeface="Arial Narrow"/>
              </a:rPr>
              <a:t>Why DM?</a:t>
            </a:r>
            <a:endParaRPr/>
          </a:p>
        </p:txBody>
      </p:sp>
      <p:sp>
        <p:nvSpPr>
          <p:cNvPr id="276" name="Google Shape;276;p3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31775" lvl="0" marL="231775" rtl="0" algn="l">
              <a:spcBef>
                <a:spcPts val="0"/>
              </a:spcBef>
              <a:spcAft>
                <a:spcPts val="0"/>
              </a:spcAft>
              <a:buSzPts val="2800"/>
              <a:buFont typeface="Arial"/>
              <a:buChar char="•"/>
            </a:pPr>
            <a:r>
              <a:rPr lang="en-US" sz="2800"/>
              <a:t>Digital computers are based on discrete “atoms” (bits).</a:t>
            </a:r>
            <a:endParaRPr/>
          </a:p>
          <a:p>
            <a:pPr indent="-231775" lvl="0" marL="231775" rtl="0" algn="l">
              <a:spcBef>
                <a:spcPts val="560"/>
              </a:spcBef>
              <a:spcAft>
                <a:spcPts val="0"/>
              </a:spcAft>
              <a:buSzPts val="2800"/>
              <a:buFont typeface="Arial"/>
              <a:buChar char="•"/>
            </a:pPr>
            <a:r>
              <a:rPr lang="en-US" sz="2800"/>
              <a:t>Therefore, both a computer’s </a:t>
            </a:r>
            <a:endParaRPr/>
          </a:p>
          <a:p>
            <a:pPr indent="-285750" lvl="1" marL="742950" rtl="0" algn="l">
              <a:spcBef>
                <a:spcPts val="540"/>
              </a:spcBef>
              <a:spcAft>
                <a:spcPts val="0"/>
              </a:spcAft>
              <a:buSzPts val="2700"/>
              <a:buChar char="⚪"/>
            </a:pPr>
            <a:r>
              <a:rPr lang="en-US">
                <a:solidFill>
                  <a:srgbClr val="666666"/>
                </a:solidFill>
              </a:rPr>
              <a:t>structure (circuits)</a:t>
            </a:r>
            <a:r>
              <a:rPr lang="en-US" sz="2000">
                <a:solidFill>
                  <a:srgbClr val="666666"/>
                </a:solidFill>
              </a:rPr>
              <a:t>  </a:t>
            </a:r>
            <a:r>
              <a:rPr lang="en-US">
                <a:solidFill>
                  <a:srgbClr val="666666"/>
                </a:solidFill>
              </a:rPr>
              <a:t>and</a:t>
            </a:r>
            <a:endParaRPr/>
          </a:p>
          <a:p>
            <a:pPr indent="-285750" lvl="1" marL="742950" rtl="0" algn="l">
              <a:spcBef>
                <a:spcPts val="540"/>
              </a:spcBef>
              <a:spcAft>
                <a:spcPts val="0"/>
              </a:spcAft>
              <a:buSzPts val="2700"/>
              <a:buChar char="⚪"/>
            </a:pPr>
            <a:r>
              <a:rPr lang="en-US">
                <a:solidFill>
                  <a:srgbClr val="666666"/>
                </a:solidFill>
              </a:rPr>
              <a:t>operations (execution of algorithms)</a:t>
            </a:r>
            <a:endParaRPr sz="2000">
              <a:solidFill>
                <a:srgbClr val="666666"/>
              </a:solidFill>
            </a:endParaRPr>
          </a:p>
          <a:p>
            <a:pPr indent="0" lvl="0" marL="0" rtl="0" algn="l">
              <a:spcBef>
                <a:spcPts val="560"/>
              </a:spcBef>
              <a:spcAft>
                <a:spcPts val="0"/>
              </a:spcAft>
              <a:buSzPts val="2800"/>
              <a:buFont typeface="Noto Sans Symbols"/>
              <a:buNone/>
            </a:pPr>
            <a:r>
              <a:rPr lang="en-US" sz="2800"/>
              <a:t>	can be described by discrete mathematics. </a:t>
            </a:r>
            <a:endParaRPr/>
          </a:p>
          <a:p>
            <a:pPr indent="0" lvl="0" marL="0" rtl="0" algn="l">
              <a:spcBef>
                <a:spcPts val="640"/>
              </a:spcBef>
              <a:spcAft>
                <a:spcPts val="0"/>
              </a:spcAft>
              <a:buSzPts val="3200"/>
              <a:buFont typeface="Noto Sans Symbols"/>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descr="Screen Clipping" id="888" name="Google Shape;888;p109"/>
          <p:cNvPicPr preferRelativeResize="0"/>
          <p:nvPr>
            <p:ph idx="1" type="body"/>
          </p:nvPr>
        </p:nvPicPr>
        <p:blipFill rotWithShape="1">
          <a:blip r:embed="rId3">
            <a:alphaModFix/>
          </a:blip>
          <a:srcRect b="0" l="0" r="0" t="0"/>
          <a:stretch/>
        </p:blipFill>
        <p:spPr>
          <a:xfrm>
            <a:off x="46038" y="2209800"/>
            <a:ext cx="9043987" cy="1600200"/>
          </a:xfrm>
          <a:prstGeom prst="rect">
            <a:avLst/>
          </a:prstGeom>
          <a:noFill/>
          <a:ln>
            <a:noFill/>
          </a:ln>
        </p:spPr>
      </p:pic>
      <p:sp>
        <p:nvSpPr>
          <p:cNvPr id="889" name="Google Shape;889;p109"/>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90" name="Google Shape;890;p109"/>
          <p:cNvSpPr/>
          <p:nvPr/>
        </p:nvSpPr>
        <p:spPr>
          <a:xfrm>
            <a:off x="304800" y="609600"/>
            <a:ext cx="1627188"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400"/>
              <a:buFont typeface="Noto Sans Symbols"/>
              <a:buNone/>
            </a:pPr>
            <a:r>
              <a:rPr b="0" i="0" lang="en-US" sz="2400" u="none" cap="none" strike="noStrike">
                <a:solidFill>
                  <a:srgbClr val="FF0000"/>
                </a:solidFill>
                <a:latin typeface="Arial"/>
                <a:ea typeface="Arial"/>
                <a:cs typeface="Arial"/>
                <a:sym typeface="Arial"/>
              </a:rPr>
              <a:t>Example 2:</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Example 3:</a:t>
            </a:r>
            <a:endParaRPr/>
          </a:p>
        </p:txBody>
      </p:sp>
      <p:pic>
        <p:nvPicPr>
          <p:cNvPr descr="Screen Clipping" id="896" name="Google Shape;896;p110"/>
          <p:cNvPicPr preferRelativeResize="0"/>
          <p:nvPr>
            <p:ph idx="1" type="body"/>
          </p:nvPr>
        </p:nvPicPr>
        <p:blipFill rotWithShape="1">
          <a:blip r:embed="rId3">
            <a:alphaModFix/>
          </a:blip>
          <a:srcRect b="0" l="0" r="0" t="0"/>
          <a:stretch/>
        </p:blipFill>
        <p:spPr>
          <a:xfrm>
            <a:off x="60325" y="1752600"/>
            <a:ext cx="8990013" cy="2819400"/>
          </a:xfrm>
          <a:prstGeom prst="rect">
            <a:avLst/>
          </a:prstGeom>
          <a:noFill/>
          <a:ln>
            <a:noFill/>
          </a:ln>
        </p:spPr>
      </p:pic>
      <p:sp>
        <p:nvSpPr>
          <p:cNvPr id="897" name="Google Shape;897;p110"/>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000"/>
              <a:buFont typeface="Noto Sans Symbols"/>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1"/>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The Foundations: Logic and Proofs</a:t>
            </a:r>
            <a:endParaRPr/>
          </a:p>
        </p:txBody>
      </p:sp>
      <p:sp>
        <p:nvSpPr>
          <p:cNvPr id="903" name="Google Shape;903;p111"/>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Chapter 1, Part II: Predicate Logic</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Summary</a:t>
            </a:r>
            <a:endParaRPr/>
          </a:p>
        </p:txBody>
      </p:sp>
      <p:sp>
        <p:nvSpPr>
          <p:cNvPr id="909" name="Google Shape;909;p11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Predicate Logic (First-Order Logic (FOL), Predicate Calculus)</a:t>
            </a:r>
            <a:endParaRPr/>
          </a:p>
          <a:p>
            <a:pPr indent="-285750" lvl="1" marL="742950" rtl="0" algn="l">
              <a:spcBef>
                <a:spcPts val="540"/>
              </a:spcBef>
              <a:spcAft>
                <a:spcPts val="0"/>
              </a:spcAft>
              <a:buSzPts val="2700"/>
              <a:buChar char="⚪"/>
            </a:pPr>
            <a:r>
              <a:rPr lang="en-US"/>
              <a:t>The Language of Quantifiers</a:t>
            </a:r>
            <a:endParaRPr/>
          </a:p>
          <a:p>
            <a:pPr indent="-285750" lvl="1" marL="742950" rtl="0" algn="l">
              <a:spcBef>
                <a:spcPts val="540"/>
              </a:spcBef>
              <a:spcAft>
                <a:spcPts val="0"/>
              </a:spcAft>
              <a:buSzPts val="2700"/>
              <a:buChar char="⚪"/>
            </a:pPr>
            <a:r>
              <a:rPr lang="en-US"/>
              <a:t>Logical Equivalences</a:t>
            </a:r>
            <a:endParaRPr/>
          </a:p>
          <a:p>
            <a:pPr indent="-285750" lvl="1" marL="742950" rtl="0" algn="l">
              <a:spcBef>
                <a:spcPts val="540"/>
              </a:spcBef>
              <a:spcAft>
                <a:spcPts val="0"/>
              </a:spcAft>
              <a:buSzPts val="2700"/>
              <a:buChar char="⚪"/>
            </a:pPr>
            <a:r>
              <a:rPr lang="en-US"/>
              <a:t>Nested Quantifiers</a:t>
            </a:r>
            <a:endParaRPr/>
          </a:p>
          <a:p>
            <a:pPr indent="-285750" lvl="1" marL="742950" rtl="0" algn="l">
              <a:spcBef>
                <a:spcPts val="540"/>
              </a:spcBef>
              <a:spcAft>
                <a:spcPts val="0"/>
              </a:spcAft>
              <a:buSzPts val="2700"/>
              <a:buChar char="⚪"/>
            </a:pPr>
            <a:r>
              <a:rPr lang="en-US"/>
              <a:t>Translation from Predicate Logic to English</a:t>
            </a:r>
            <a:endParaRPr/>
          </a:p>
          <a:p>
            <a:pPr indent="-285750" lvl="1" marL="742950" rtl="0" algn="l">
              <a:spcBef>
                <a:spcPts val="540"/>
              </a:spcBef>
              <a:spcAft>
                <a:spcPts val="0"/>
              </a:spcAft>
              <a:buSzPts val="2700"/>
              <a:buChar char="⚪"/>
            </a:pPr>
            <a:r>
              <a:rPr lang="en-US"/>
              <a:t>Translation from English to Predicate Logic</a:t>
            </a:r>
            <a:endParaRPr/>
          </a:p>
          <a:p>
            <a:pPr indent="-139700" lvl="0" marL="342900" rtl="0" algn="l">
              <a:spcBef>
                <a:spcPts val="640"/>
              </a:spcBef>
              <a:spcAft>
                <a:spcPts val="0"/>
              </a:spcAft>
              <a:buSzPts val="3200"/>
              <a:buNone/>
            </a:pPr>
            <a:r>
              <a:t/>
            </a:r>
            <a:endParaRPr/>
          </a:p>
          <a:p>
            <a:pPr indent="-285750" lvl="1" marL="742950" rtl="0" algn="l">
              <a:spcBef>
                <a:spcPts val="540"/>
              </a:spcBef>
              <a:spcAft>
                <a:spcPts val="0"/>
              </a:spcAft>
              <a:buSzPts val="2700"/>
              <a:buFont typeface="Noto Sans Symbols"/>
              <a:buNone/>
            </a:pPr>
            <a:r>
              <a:t/>
            </a:r>
            <a:endParaRPr/>
          </a:p>
          <a:p>
            <a:pPr indent="-139700" lvl="0" marL="342900" rtl="0" algn="l">
              <a:spcBef>
                <a:spcPts val="640"/>
              </a:spcBef>
              <a:spcAft>
                <a:spcPts val="0"/>
              </a:spcAft>
              <a:buSzPts val="32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3"/>
          <p:cNvSpPr txBox="1"/>
          <p:nvPr>
            <p:ph type="ctrTitle"/>
          </p:nvPr>
        </p:nvSpPr>
        <p:spPr>
          <a:xfrm>
            <a:off x="685800" y="1219200"/>
            <a:ext cx="7772400" cy="19335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a:t>Predicates and Quantifiers</a:t>
            </a:r>
            <a:endParaRPr/>
          </a:p>
        </p:txBody>
      </p:sp>
      <p:sp>
        <p:nvSpPr>
          <p:cNvPr id="915" name="Google Shape;915;p113"/>
          <p:cNvSpPr txBox="1"/>
          <p:nvPr>
            <p:ph idx="1" type="subTitle"/>
          </p:nvPr>
        </p:nvSpPr>
        <p:spPr>
          <a:xfrm>
            <a:off x="2057400" y="3505200"/>
            <a:ext cx="64008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200"/>
              <a:buFont typeface="Noto Sans Symbols"/>
              <a:buNone/>
            </a:pPr>
            <a:r>
              <a:rPr lang="en-US"/>
              <a:t>Section 1.4</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Section Summary</a:t>
            </a:r>
            <a:endParaRPr/>
          </a:p>
        </p:txBody>
      </p:sp>
      <p:sp>
        <p:nvSpPr>
          <p:cNvPr id="921" name="Google Shape;921;p11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Predicates </a:t>
            </a:r>
            <a:endParaRPr/>
          </a:p>
          <a:p>
            <a:pPr indent="-342900" lvl="0" marL="342900" rtl="0" algn="l">
              <a:spcBef>
                <a:spcPts val="592"/>
              </a:spcBef>
              <a:spcAft>
                <a:spcPts val="0"/>
              </a:spcAft>
              <a:buSzPct val="100000"/>
              <a:buChar char="●"/>
            </a:pPr>
            <a:r>
              <a:rPr lang="en-US"/>
              <a:t>Variables</a:t>
            </a:r>
            <a:endParaRPr/>
          </a:p>
          <a:p>
            <a:pPr indent="-342900" lvl="0" marL="342900" rtl="0" algn="l">
              <a:spcBef>
                <a:spcPts val="592"/>
              </a:spcBef>
              <a:spcAft>
                <a:spcPts val="0"/>
              </a:spcAft>
              <a:buSzPct val="100000"/>
              <a:buChar char="●"/>
            </a:pPr>
            <a:r>
              <a:rPr lang="en-US"/>
              <a:t>Quantifiers</a:t>
            </a:r>
            <a:endParaRPr/>
          </a:p>
          <a:p>
            <a:pPr indent="-285781" lvl="1" marL="742950" rtl="0" algn="l">
              <a:spcBef>
                <a:spcPts val="499"/>
              </a:spcBef>
              <a:spcAft>
                <a:spcPts val="0"/>
              </a:spcAft>
              <a:buSzPct val="100000"/>
              <a:buChar char="⚪"/>
            </a:pPr>
            <a:r>
              <a:rPr lang="en-US"/>
              <a:t>Universal Quantifier</a:t>
            </a:r>
            <a:endParaRPr/>
          </a:p>
          <a:p>
            <a:pPr indent="-285781" lvl="1" marL="742950" rtl="0" algn="l">
              <a:spcBef>
                <a:spcPts val="499"/>
              </a:spcBef>
              <a:spcAft>
                <a:spcPts val="0"/>
              </a:spcAft>
              <a:buSzPct val="100000"/>
              <a:buChar char="⚪"/>
            </a:pPr>
            <a:r>
              <a:rPr lang="en-US"/>
              <a:t>Existential Quantifier</a:t>
            </a:r>
            <a:endParaRPr/>
          </a:p>
          <a:p>
            <a:pPr indent="-342900" lvl="0" marL="342900" rtl="0" algn="l">
              <a:spcBef>
                <a:spcPts val="592"/>
              </a:spcBef>
              <a:spcAft>
                <a:spcPts val="0"/>
              </a:spcAft>
              <a:buSzPct val="100000"/>
              <a:buChar char="●"/>
            </a:pPr>
            <a:r>
              <a:rPr lang="en-US"/>
              <a:t>Negating Quantifiers</a:t>
            </a:r>
            <a:endParaRPr/>
          </a:p>
          <a:p>
            <a:pPr indent="-285781" lvl="1" marL="742950" rtl="0" algn="l">
              <a:spcBef>
                <a:spcPts val="499"/>
              </a:spcBef>
              <a:spcAft>
                <a:spcPts val="0"/>
              </a:spcAft>
              <a:buSzPct val="100000"/>
              <a:buChar char="⚪"/>
            </a:pPr>
            <a:r>
              <a:rPr lang="en-US"/>
              <a:t>De Morgan’s Laws for Quantifiers</a:t>
            </a:r>
            <a:endParaRPr/>
          </a:p>
          <a:p>
            <a:pPr indent="-342900" lvl="0" marL="342900" rtl="0" algn="l">
              <a:spcBef>
                <a:spcPts val="592"/>
              </a:spcBef>
              <a:spcAft>
                <a:spcPts val="0"/>
              </a:spcAft>
              <a:buSzPct val="100000"/>
              <a:buChar char="●"/>
            </a:pPr>
            <a:r>
              <a:rPr lang="en-US"/>
              <a:t>Translating English to Logic</a:t>
            </a:r>
            <a:endParaRPr/>
          </a:p>
          <a:p>
            <a:pPr indent="-342900" lvl="0" marL="342900" rtl="0" algn="l">
              <a:spcBef>
                <a:spcPts val="592"/>
              </a:spcBef>
              <a:spcAft>
                <a:spcPts val="0"/>
              </a:spcAft>
              <a:buSzPct val="100000"/>
              <a:buChar char="●"/>
            </a:pPr>
            <a:r>
              <a:rPr lang="en-US"/>
              <a:t>Logic Programming (</a:t>
            </a:r>
            <a:r>
              <a:rPr i="1" lang="en-US"/>
              <a:t>optional</a:t>
            </a:r>
            <a:r>
              <a:rPr lang="en-US"/>
              <a:t>)</a:t>
            </a:r>
            <a:endParaRPr/>
          </a:p>
          <a:p>
            <a:pPr indent="-154940" lvl="0" marL="342900" rtl="0" algn="l">
              <a:spcBef>
                <a:spcPts val="592"/>
              </a:spcBef>
              <a:spcAft>
                <a:spcPts val="0"/>
              </a:spcAft>
              <a:buSzPct val="100000"/>
              <a:buNone/>
            </a:pPr>
            <a:r>
              <a:t/>
            </a:r>
            <a:endParaRPr/>
          </a:p>
          <a:p>
            <a:pPr indent="-285750" lvl="1" marL="742950" rtl="0" algn="l">
              <a:spcBef>
                <a:spcPts val="499"/>
              </a:spcBef>
              <a:spcAft>
                <a:spcPts val="0"/>
              </a:spcAft>
              <a:buSzPct val="100000"/>
              <a:buFont typeface="Noto Sans Symbols"/>
              <a:buNone/>
            </a:pPr>
            <a:r>
              <a:t/>
            </a:r>
            <a:endParaRPr/>
          </a:p>
          <a:p>
            <a:pPr indent="-154940" lvl="0" marL="342900" rtl="0" algn="l">
              <a:spcBef>
                <a:spcPts val="592"/>
              </a:spcBef>
              <a:spcAft>
                <a:spcPts val="0"/>
              </a:spcAft>
              <a:buSzPct val="1000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Propositional Logic Not Enough</a:t>
            </a:r>
            <a:endParaRPr/>
          </a:p>
        </p:txBody>
      </p:sp>
      <p:sp>
        <p:nvSpPr>
          <p:cNvPr id="927" name="Google Shape;927;p11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If we have: </a:t>
            </a:r>
            <a:endParaRPr/>
          </a:p>
          <a:p>
            <a:pPr indent="-285750" lvl="1" marL="742950" rtl="0" algn="l">
              <a:spcBef>
                <a:spcPts val="540"/>
              </a:spcBef>
              <a:spcAft>
                <a:spcPts val="0"/>
              </a:spcAft>
              <a:buSzPts val="2700"/>
              <a:buFont typeface="Noto Sans Symbols"/>
              <a:buNone/>
            </a:pPr>
            <a:r>
              <a:rPr lang="en-US"/>
              <a:t>“All men are mortal.”</a:t>
            </a:r>
            <a:endParaRPr/>
          </a:p>
          <a:p>
            <a:pPr indent="-285750" lvl="1" marL="742950" rtl="0" algn="l">
              <a:spcBef>
                <a:spcPts val="540"/>
              </a:spcBef>
              <a:spcAft>
                <a:spcPts val="0"/>
              </a:spcAft>
              <a:buSzPts val="2700"/>
              <a:buFont typeface="Noto Sans Symbols"/>
              <a:buNone/>
            </a:pPr>
            <a:r>
              <a:rPr lang="en-US"/>
              <a:t>“Socrates is a man.”</a:t>
            </a:r>
            <a:endParaRPr/>
          </a:p>
          <a:p>
            <a:pPr indent="-342900" lvl="0" marL="342900" rtl="0" algn="l">
              <a:spcBef>
                <a:spcPts val="640"/>
              </a:spcBef>
              <a:spcAft>
                <a:spcPts val="0"/>
              </a:spcAft>
              <a:buSzPts val="3200"/>
              <a:buChar char="●"/>
            </a:pPr>
            <a:r>
              <a:rPr lang="en-US"/>
              <a:t>Does it follow that “Socrates is mortal?”</a:t>
            </a:r>
            <a:endParaRPr/>
          </a:p>
          <a:p>
            <a:pPr indent="-342900" lvl="0" marL="342900" rtl="0" algn="l">
              <a:spcBef>
                <a:spcPts val="640"/>
              </a:spcBef>
              <a:spcAft>
                <a:spcPts val="0"/>
              </a:spcAft>
              <a:buSzPts val="3200"/>
              <a:buChar char="●"/>
            </a:pPr>
            <a:r>
              <a:rPr lang="en-US"/>
              <a:t>Can’t  be represented in propositional logic. Need a language that talks about objects, their properties, and their relations. </a:t>
            </a:r>
            <a:endParaRPr/>
          </a:p>
          <a:p>
            <a:pPr indent="-342900" lvl="0" marL="342900" rtl="0" algn="l">
              <a:spcBef>
                <a:spcPts val="640"/>
              </a:spcBef>
              <a:spcAft>
                <a:spcPts val="0"/>
              </a:spcAft>
              <a:buSzPts val="3200"/>
              <a:buChar char="●"/>
            </a:pPr>
            <a:r>
              <a:rPr lang="en-US"/>
              <a:t>Later we’ll see how to draw inferences.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Introducing Predicate Logic</a:t>
            </a:r>
            <a:endParaRPr/>
          </a:p>
        </p:txBody>
      </p:sp>
      <p:sp>
        <p:nvSpPr>
          <p:cNvPr id="933" name="Google Shape;933;p11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a:t>Predicate logic uses the following new features:</a:t>
            </a:r>
            <a:endParaRPr/>
          </a:p>
          <a:p>
            <a:pPr indent="-285781" lvl="1" marL="742950" rtl="0" algn="l">
              <a:spcBef>
                <a:spcPts val="499"/>
              </a:spcBef>
              <a:spcAft>
                <a:spcPts val="0"/>
              </a:spcAft>
              <a:buSzPct val="100000"/>
              <a:buChar char="⚪"/>
            </a:pPr>
            <a:r>
              <a:rPr lang="en-US"/>
              <a:t>Variables:   </a:t>
            </a:r>
            <a:r>
              <a:rPr i="1" lang="en-US"/>
              <a:t>x</a:t>
            </a:r>
            <a:r>
              <a:rPr lang="en-US"/>
              <a:t>, </a:t>
            </a:r>
            <a:r>
              <a:rPr i="1" lang="en-US"/>
              <a:t>y</a:t>
            </a:r>
            <a:r>
              <a:rPr lang="en-US"/>
              <a:t>, </a:t>
            </a:r>
            <a:r>
              <a:rPr i="1" lang="en-US"/>
              <a:t>z</a:t>
            </a:r>
            <a:endParaRPr/>
          </a:p>
          <a:p>
            <a:pPr indent="-285781" lvl="1" marL="742950" rtl="0" algn="l">
              <a:spcBef>
                <a:spcPts val="499"/>
              </a:spcBef>
              <a:spcAft>
                <a:spcPts val="0"/>
              </a:spcAft>
              <a:buSzPct val="100000"/>
              <a:buChar char="⚪"/>
            </a:pPr>
            <a:r>
              <a:rPr lang="en-US"/>
              <a:t>Predicates:</a:t>
            </a:r>
            <a:r>
              <a:rPr i="1" lang="en-US"/>
              <a:t>  </a:t>
            </a:r>
            <a:r>
              <a:rPr lang="en-US"/>
              <a:t> </a:t>
            </a:r>
            <a:r>
              <a:rPr i="1" lang="en-US"/>
              <a:t>P</a:t>
            </a:r>
            <a:r>
              <a:rPr lang="en-US"/>
              <a:t>(</a:t>
            </a:r>
            <a:r>
              <a:rPr i="1" lang="en-US"/>
              <a:t>x</a:t>
            </a:r>
            <a:r>
              <a:rPr lang="en-US"/>
              <a:t>), </a:t>
            </a:r>
            <a:r>
              <a:rPr i="1" lang="en-US"/>
              <a:t>M</a:t>
            </a:r>
            <a:r>
              <a:rPr lang="en-US"/>
              <a:t>(</a:t>
            </a:r>
            <a:r>
              <a:rPr i="1" lang="en-US"/>
              <a:t>x</a:t>
            </a:r>
            <a:r>
              <a:rPr lang="en-US"/>
              <a:t>)</a:t>
            </a:r>
            <a:endParaRPr/>
          </a:p>
          <a:p>
            <a:pPr indent="-285781" lvl="1" marL="742950" rtl="0" algn="l">
              <a:spcBef>
                <a:spcPts val="499"/>
              </a:spcBef>
              <a:spcAft>
                <a:spcPts val="0"/>
              </a:spcAft>
              <a:buSzPct val="100000"/>
              <a:buChar char="⚪"/>
            </a:pPr>
            <a:r>
              <a:rPr lang="en-US"/>
              <a:t>Quantifiers (</a:t>
            </a:r>
            <a:r>
              <a:rPr i="1" lang="en-US"/>
              <a:t>to be covered in a few slides</a:t>
            </a:r>
            <a:r>
              <a:rPr lang="en-US"/>
              <a:t>):</a:t>
            </a:r>
            <a:endParaRPr/>
          </a:p>
          <a:p>
            <a:pPr indent="-342900" lvl="0" marL="342900" rtl="0" algn="l">
              <a:spcBef>
                <a:spcPts val="592"/>
              </a:spcBef>
              <a:spcAft>
                <a:spcPts val="0"/>
              </a:spcAft>
              <a:buSzPct val="100000"/>
              <a:buChar char="●"/>
            </a:pPr>
            <a:r>
              <a:rPr i="1" lang="en-US"/>
              <a:t>Propositional functions</a:t>
            </a:r>
            <a:r>
              <a:rPr lang="en-US"/>
              <a:t> are a generalization of propositions. </a:t>
            </a:r>
            <a:endParaRPr/>
          </a:p>
          <a:p>
            <a:pPr indent="-285781" lvl="1" marL="742950" rtl="0" algn="l">
              <a:spcBef>
                <a:spcPts val="499"/>
              </a:spcBef>
              <a:spcAft>
                <a:spcPts val="0"/>
              </a:spcAft>
              <a:buSzPct val="100000"/>
              <a:buChar char="⚪"/>
            </a:pPr>
            <a:r>
              <a:rPr lang="en-US"/>
              <a:t>They contain variables and a predicate, e.g., </a:t>
            </a:r>
            <a:r>
              <a:rPr i="1" lang="en-US"/>
              <a:t>P</a:t>
            </a:r>
            <a:r>
              <a:rPr lang="en-US"/>
              <a:t>(</a:t>
            </a:r>
            <a:r>
              <a:rPr i="1" lang="en-US"/>
              <a:t>x</a:t>
            </a:r>
            <a:r>
              <a:rPr lang="en-US"/>
              <a:t>)</a:t>
            </a:r>
            <a:endParaRPr/>
          </a:p>
          <a:p>
            <a:pPr indent="-285781" lvl="1" marL="742950" rtl="0" algn="l">
              <a:spcBef>
                <a:spcPts val="499"/>
              </a:spcBef>
              <a:spcAft>
                <a:spcPts val="0"/>
              </a:spcAft>
              <a:buSzPct val="100000"/>
              <a:buChar char="⚪"/>
            </a:pPr>
            <a:r>
              <a:rPr lang="en-US"/>
              <a:t>Variables can be replaced by elements from their </a:t>
            </a:r>
            <a:r>
              <a:rPr i="1" lang="en-US"/>
              <a:t>domain</a:t>
            </a:r>
            <a:r>
              <a:rPr lang="en-US"/>
              <a:t>.</a:t>
            </a:r>
            <a:endParaRPr/>
          </a:p>
          <a:p>
            <a:pPr indent="-127190" lvl="1" marL="742950" rtl="0" algn="l">
              <a:spcBef>
                <a:spcPts val="499"/>
              </a:spcBef>
              <a:spcAft>
                <a:spcPts val="0"/>
              </a:spcAft>
              <a:buSzPct val="1000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Propositional Functions</a:t>
            </a:r>
            <a:endParaRPr/>
          </a:p>
        </p:txBody>
      </p:sp>
      <p:sp>
        <p:nvSpPr>
          <p:cNvPr id="939" name="Google Shape;939;p11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100000"/>
              <a:buChar char="●"/>
            </a:pPr>
            <a:r>
              <a:rPr lang="en-US"/>
              <a:t>Propositional functions become propositions (and have truth values) when their variables are each replaced by a value from the </a:t>
            </a:r>
            <a:r>
              <a:rPr i="1" lang="en-US"/>
              <a:t>domain </a:t>
            </a:r>
            <a:r>
              <a:rPr lang="en-US"/>
              <a:t>(or  </a:t>
            </a:r>
            <a:r>
              <a:rPr i="1" lang="en-US"/>
              <a:t>bound</a:t>
            </a:r>
            <a:r>
              <a:rPr lang="en-US"/>
              <a:t> by a quantifier, as we will see later).</a:t>
            </a:r>
            <a:endParaRPr/>
          </a:p>
          <a:p>
            <a:pPr indent="-342900" lvl="0" marL="342900" rtl="0" algn="l">
              <a:spcBef>
                <a:spcPts val="496"/>
              </a:spcBef>
              <a:spcAft>
                <a:spcPts val="0"/>
              </a:spcAft>
              <a:buSzPct val="100000"/>
              <a:buChar char="●"/>
            </a:pPr>
            <a:r>
              <a:rPr lang="en-US"/>
              <a:t>The statement </a:t>
            </a:r>
            <a:r>
              <a:rPr i="1" lang="en-US"/>
              <a:t>P(x) </a:t>
            </a:r>
            <a:r>
              <a:rPr lang="en-US"/>
              <a:t>is said to be the value of the propositional function </a:t>
            </a:r>
            <a:r>
              <a:rPr i="1" lang="en-US"/>
              <a:t>P</a:t>
            </a:r>
            <a:r>
              <a:rPr lang="en-US"/>
              <a:t> at </a:t>
            </a:r>
            <a:r>
              <a:rPr i="1" lang="en-US"/>
              <a:t>x</a:t>
            </a:r>
            <a:r>
              <a:rPr lang="en-US"/>
              <a:t>. </a:t>
            </a:r>
            <a:endParaRPr/>
          </a:p>
          <a:p>
            <a:pPr indent="-342900" lvl="0" marL="342900" rtl="0" algn="l">
              <a:spcBef>
                <a:spcPts val="496"/>
              </a:spcBef>
              <a:spcAft>
                <a:spcPts val="0"/>
              </a:spcAft>
              <a:buSzPct val="100000"/>
              <a:buChar char="●"/>
            </a:pPr>
            <a:r>
              <a:rPr lang="en-US"/>
              <a:t>For example, let</a:t>
            </a:r>
            <a:r>
              <a:rPr i="1" lang="en-US"/>
              <a:t> P(x)</a:t>
            </a:r>
            <a:r>
              <a:rPr lang="en-US"/>
              <a:t> denote  “</a:t>
            </a:r>
            <a:r>
              <a:rPr i="1" lang="en-US"/>
              <a:t>x</a:t>
            </a:r>
            <a:r>
              <a:rPr lang="en-US"/>
              <a:t> &gt; </a:t>
            </a:r>
            <a:r>
              <a:rPr lang="en-US">
                <a:latin typeface="Cambria Math"/>
                <a:ea typeface="Cambria Math"/>
                <a:cs typeface="Cambria Math"/>
                <a:sym typeface="Cambria Math"/>
              </a:rPr>
              <a:t>0”</a:t>
            </a:r>
            <a:r>
              <a:rPr lang="en-US"/>
              <a:t> and the domain be the integers. Then:</a:t>
            </a:r>
            <a:endParaRPr/>
          </a:p>
          <a:p>
            <a:pPr indent="-457200" lvl="1" marL="850392" rtl="0" algn="l">
              <a:spcBef>
                <a:spcPts val="418"/>
              </a:spcBef>
              <a:spcAft>
                <a:spcPts val="0"/>
              </a:spcAft>
              <a:buSzPct val="100000"/>
              <a:buFont typeface="Noto Sans Symbols"/>
              <a:buNone/>
            </a:pPr>
            <a:r>
              <a:rPr lang="en-US"/>
              <a:t>P(-</a:t>
            </a:r>
            <a:r>
              <a:rPr lang="en-US">
                <a:latin typeface="Cambria Math"/>
                <a:ea typeface="Cambria Math"/>
                <a:cs typeface="Cambria Math"/>
                <a:sym typeface="Cambria Math"/>
              </a:rPr>
              <a:t>3</a:t>
            </a:r>
            <a:r>
              <a:rPr lang="en-US"/>
              <a:t>)   is false.</a:t>
            </a:r>
            <a:endParaRPr/>
          </a:p>
          <a:p>
            <a:pPr indent="-457200" lvl="1" marL="850392" rtl="0" algn="l">
              <a:spcBef>
                <a:spcPts val="418"/>
              </a:spcBef>
              <a:spcAft>
                <a:spcPts val="0"/>
              </a:spcAft>
              <a:buSzPct val="100000"/>
              <a:buFont typeface="Noto Sans Symbols"/>
              <a:buNone/>
            </a:pPr>
            <a:r>
              <a:rPr lang="en-US"/>
              <a:t>P(</a:t>
            </a:r>
            <a:r>
              <a:rPr lang="en-US">
                <a:latin typeface="Cambria Math"/>
                <a:ea typeface="Cambria Math"/>
                <a:cs typeface="Cambria Math"/>
                <a:sym typeface="Cambria Math"/>
              </a:rPr>
              <a:t>0</a:t>
            </a:r>
            <a:r>
              <a:rPr lang="en-US"/>
              <a:t>)   is false.</a:t>
            </a:r>
            <a:endParaRPr/>
          </a:p>
          <a:p>
            <a:pPr indent="-457200" lvl="1" marL="850392" rtl="0" algn="l">
              <a:spcBef>
                <a:spcPts val="418"/>
              </a:spcBef>
              <a:spcAft>
                <a:spcPts val="0"/>
              </a:spcAft>
              <a:buSzPct val="100000"/>
              <a:buFont typeface="Noto Sans Symbols"/>
              <a:buNone/>
            </a:pPr>
            <a:r>
              <a:rPr lang="en-US"/>
              <a:t>P(</a:t>
            </a:r>
            <a:r>
              <a:rPr lang="en-US">
                <a:latin typeface="Cambria Math"/>
                <a:ea typeface="Cambria Math"/>
                <a:cs typeface="Cambria Math"/>
                <a:sym typeface="Cambria Math"/>
              </a:rPr>
              <a:t>3</a:t>
            </a:r>
            <a:r>
              <a:rPr lang="en-US"/>
              <a:t>)  is true. </a:t>
            </a:r>
            <a:endParaRPr/>
          </a:p>
          <a:p>
            <a:pPr indent="-342900" lvl="0" marL="342900" rtl="0" algn="l">
              <a:spcBef>
                <a:spcPts val="496"/>
              </a:spcBef>
              <a:spcAft>
                <a:spcPts val="0"/>
              </a:spcAft>
              <a:buSzPct val="100000"/>
              <a:buChar char="●"/>
            </a:pPr>
            <a:r>
              <a:rPr lang="en-US"/>
              <a:t>Often the domain is denoted by </a:t>
            </a:r>
            <a:r>
              <a:rPr i="1" lang="en-US"/>
              <a:t>U</a:t>
            </a:r>
            <a:r>
              <a:rPr lang="en-US"/>
              <a:t>. So in this example </a:t>
            </a:r>
            <a:r>
              <a:rPr i="1" lang="en-US"/>
              <a:t>U</a:t>
            </a:r>
            <a:r>
              <a:rPr lang="en-US"/>
              <a:t> is the integers.</a:t>
            </a:r>
            <a:endParaRPr/>
          </a:p>
          <a:p>
            <a:pPr indent="-185420" lvl="0" marL="342900" rtl="0" algn="l">
              <a:spcBef>
                <a:spcPts val="496"/>
              </a:spcBef>
              <a:spcAft>
                <a:spcPts val="0"/>
              </a:spcAft>
              <a:buSzPct val="10000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8"/>
          <p:cNvSpPr txBox="1"/>
          <p:nvPr>
            <p:ph type="title"/>
          </p:nvPr>
        </p:nvSpPr>
        <p:spPr>
          <a:xfrm>
            <a:off x="457200" y="274638"/>
            <a:ext cx="8229600" cy="71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Examples of Propositional Functions</a:t>
            </a:r>
            <a:endParaRPr/>
          </a:p>
        </p:txBody>
      </p:sp>
      <p:sp>
        <p:nvSpPr>
          <p:cNvPr id="945" name="Google Shape;945;p118"/>
          <p:cNvSpPr txBox="1"/>
          <p:nvPr>
            <p:ph idx="1" type="body"/>
          </p:nvPr>
        </p:nvSpPr>
        <p:spPr>
          <a:xfrm>
            <a:off x="304800" y="1219200"/>
            <a:ext cx="8382000" cy="5364162"/>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100000"/>
              <a:buChar char="●"/>
            </a:pPr>
            <a:r>
              <a:rPr lang="en-US"/>
              <a:t>Let “</a:t>
            </a:r>
            <a:r>
              <a:rPr i="1" lang="en-US"/>
              <a:t>x</a:t>
            </a:r>
            <a:r>
              <a:rPr lang="en-US"/>
              <a:t> + </a:t>
            </a:r>
            <a:r>
              <a:rPr i="1" lang="en-US"/>
              <a:t>y</a:t>
            </a:r>
            <a:r>
              <a:rPr lang="en-US"/>
              <a:t> = </a:t>
            </a:r>
            <a:r>
              <a:rPr i="1" lang="en-US"/>
              <a:t>z” </a:t>
            </a:r>
            <a:r>
              <a:rPr lang="en-US"/>
              <a:t>be denoted by  </a:t>
            </a:r>
            <a:r>
              <a:rPr i="1" lang="en-US"/>
              <a:t>R</a:t>
            </a:r>
            <a:r>
              <a:rPr lang="en-US"/>
              <a:t>(</a:t>
            </a:r>
            <a:r>
              <a:rPr i="1" lang="en-US"/>
              <a:t>x, y, z</a:t>
            </a:r>
            <a:r>
              <a:rPr lang="en-US"/>
              <a:t>)</a:t>
            </a:r>
            <a:r>
              <a:rPr i="1" lang="en-US"/>
              <a:t> </a:t>
            </a:r>
            <a:r>
              <a:rPr lang="en-US"/>
              <a:t>and </a:t>
            </a:r>
            <a:r>
              <a:rPr i="1" lang="en-US"/>
              <a:t>U</a:t>
            </a:r>
            <a:r>
              <a:rPr lang="en-US"/>
              <a:t> (for all three variables) be the integers. Find these truth values:</a:t>
            </a:r>
            <a:r>
              <a:rPr i="1" lang="en-US"/>
              <a:t> </a:t>
            </a:r>
            <a:endParaRPr/>
          </a:p>
          <a:p>
            <a:pPr indent="-285750" lvl="1" marL="742950" rtl="0" algn="l">
              <a:spcBef>
                <a:spcPts val="418"/>
              </a:spcBef>
              <a:spcAft>
                <a:spcPts val="0"/>
              </a:spcAft>
              <a:buSzPct val="100000"/>
              <a:buFont typeface="Noto Sans Symbols"/>
              <a:buNone/>
            </a:pPr>
            <a:r>
              <a:rPr lang="en-US"/>
              <a:t>R(</a:t>
            </a:r>
            <a:r>
              <a:rPr lang="en-US">
                <a:latin typeface="Cambria Math"/>
                <a:ea typeface="Cambria Math"/>
                <a:cs typeface="Cambria Math"/>
                <a:sym typeface="Cambria Math"/>
              </a:rPr>
              <a:t>2,-1</a:t>
            </a:r>
            <a:r>
              <a:rPr lang="en-US"/>
              <a:t>,</a:t>
            </a:r>
            <a:r>
              <a:rPr lang="en-US">
                <a:latin typeface="Cambria Math"/>
                <a:ea typeface="Cambria Math"/>
                <a:cs typeface="Cambria Math"/>
                <a:sym typeface="Cambria Math"/>
              </a:rPr>
              <a:t>5</a:t>
            </a:r>
            <a:r>
              <a:rPr lang="en-US"/>
              <a:t>)</a:t>
            </a:r>
            <a:endParaRPr/>
          </a:p>
          <a:p>
            <a:pPr indent="-228600" lvl="2" marL="1143000" rtl="0" algn="l">
              <a:spcBef>
                <a:spcPts val="356"/>
              </a:spcBef>
              <a:spcAft>
                <a:spcPts val="0"/>
              </a:spcAft>
              <a:buSzPct val="100000"/>
              <a:buFont typeface="Noto Sans Symbols"/>
              <a:buNone/>
            </a:pPr>
            <a:r>
              <a:rPr b="1" lang="en-US"/>
              <a:t>Solution:  F</a:t>
            </a:r>
            <a:endParaRPr/>
          </a:p>
          <a:p>
            <a:pPr indent="-285750" lvl="1" marL="742950" rtl="0" algn="l">
              <a:spcBef>
                <a:spcPts val="418"/>
              </a:spcBef>
              <a:spcAft>
                <a:spcPts val="0"/>
              </a:spcAft>
              <a:buSzPct val="100000"/>
              <a:buFont typeface="Noto Sans Symbols"/>
              <a:buNone/>
            </a:pPr>
            <a:r>
              <a:rPr lang="en-US"/>
              <a:t>R(</a:t>
            </a:r>
            <a:r>
              <a:rPr lang="en-US">
                <a:latin typeface="Cambria Math"/>
                <a:ea typeface="Cambria Math"/>
                <a:cs typeface="Cambria Math"/>
                <a:sym typeface="Cambria Math"/>
              </a:rPr>
              <a:t>3,4,7</a:t>
            </a:r>
            <a:r>
              <a:rPr lang="en-US"/>
              <a:t>)</a:t>
            </a:r>
            <a:endParaRPr/>
          </a:p>
          <a:p>
            <a:pPr indent="-228600" lvl="2" marL="1143000" rtl="0" algn="l">
              <a:spcBef>
                <a:spcPts val="356"/>
              </a:spcBef>
              <a:spcAft>
                <a:spcPts val="0"/>
              </a:spcAft>
              <a:buSzPct val="100000"/>
              <a:buFont typeface="Noto Sans Symbols"/>
              <a:buNone/>
            </a:pPr>
            <a:r>
              <a:rPr b="1" lang="en-US"/>
              <a:t>Solution: T</a:t>
            </a:r>
            <a:endParaRPr/>
          </a:p>
          <a:p>
            <a:pPr indent="-285750" lvl="1" marL="742950" rtl="0" algn="l">
              <a:spcBef>
                <a:spcPts val="418"/>
              </a:spcBef>
              <a:spcAft>
                <a:spcPts val="0"/>
              </a:spcAft>
              <a:buSzPct val="100000"/>
              <a:buFont typeface="Noto Sans Symbols"/>
              <a:buNone/>
            </a:pPr>
            <a:r>
              <a:rPr lang="en-US"/>
              <a:t>R(</a:t>
            </a:r>
            <a:r>
              <a:rPr i="1" lang="en-US"/>
              <a:t>x</a:t>
            </a:r>
            <a:r>
              <a:rPr lang="en-US"/>
              <a:t>, </a:t>
            </a:r>
            <a:r>
              <a:rPr lang="en-US">
                <a:latin typeface="Cambria Math"/>
                <a:ea typeface="Cambria Math"/>
                <a:cs typeface="Cambria Math"/>
                <a:sym typeface="Cambria Math"/>
              </a:rPr>
              <a:t>3</a:t>
            </a:r>
            <a:r>
              <a:rPr lang="en-US"/>
              <a:t>, </a:t>
            </a:r>
            <a:r>
              <a:rPr i="1" lang="en-US"/>
              <a:t>z</a:t>
            </a:r>
            <a:r>
              <a:rPr lang="en-US"/>
              <a:t>)</a:t>
            </a:r>
            <a:endParaRPr/>
          </a:p>
          <a:p>
            <a:pPr indent="-228600" lvl="2" marL="1143000" rtl="0" algn="l">
              <a:spcBef>
                <a:spcPts val="356"/>
              </a:spcBef>
              <a:spcAft>
                <a:spcPts val="0"/>
              </a:spcAft>
              <a:buSzPct val="100000"/>
              <a:buFont typeface="Noto Sans Symbols"/>
              <a:buNone/>
            </a:pPr>
            <a:r>
              <a:rPr b="1" lang="en-US"/>
              <a:t>Solution: Not a Proposition</a:t>
            </a:r>
            <a:endParaRPr/>
          </a:p>
          <a:p>
            <a:pPr indent="-342900" lvl="0" marL="342900" rtl="0" algn="l">
              <a:spcBef>
                <a:spcPts val="496"/>
              </a:spcBef>
              <a:spcAft>
                <a:spcPts val="0"/>
              </a:spcAft>
              <a:buSzPct val="100000"/>
              <a:buChar char="●"/>
            </a:pPr>
            <a:r>
              <a:rPr lang="en-US"/>
              <a:t>Now let  “</a:t>
            </a:r>
            <a:r>
              <a:rPr i="1" lang="en-US"/>
              <a:t>x</a:t>
            </a:r>
            <a:r>
              <a:rPr lang="en-US"/>
              <a:t> - </a:t>
            </a:r>
            <a:r>
              <a:rPr i="1" lang="en-US"/>
              <a:t>y</a:t>
            </a:r>
            <a:r>
              <a:rPr lang="en-US"/>
              <a:t> = </a:t>
            </a:r>
            <a:r>
              <a:rPr i="1" lang="en-US"/>
              <a:t>z” </a:t>
            </a:r>
            <a:r>
              <a:rPr lang="en-US"/>
              <a:t>be denoted by </a:t>
            </a:r>
            <a:r>
              <a:rPr i="1" lang="en-US"/>
              <a:t>Q</a:t>
            </a:r>
            <a:r>
              <a:rPr lang="en-US"/>
              <a:t>(</a:t>
            </a:r>
            <a:r>
              <a:rPr i="1" lang="en-US"/>
              <a:t>x</a:t>
            </a:r>
            <a:r>
              <a:rPr lang="en-US"/>
              <a:t>, </a:t>
            </a:r>
            <a:r>
              <a:rPr i="1" lang="en-US"/>
              <a:t>y</a:t>
            </a:r>
            <a:r>
              <a:rPr lang="en-US"/>
              <a:t>, </a:t>
            </a:r>
            <a:r>
              <a:rPr i="1" lang="en-US"/>
              <a:t>z</a:t>
            </a:r>
            <a:r>
              <a:rPr lang="en-US"/>
              <a:t>), with U as the integers.</a:t>
            </a:r>
            <a:r>
              <a:rPr i="1" lang="en-US"/>
              <a:t> </a:t>
            </a:r>
            <a:r>
              <a:rPr lang="en-US"/>
              <a:t>Find</a:t>
            </a:r>
            <a:r>
              <a:rPr b="1" lang="en-US"/>
              <a:t> </a:t>
            </a:r>
            <a:r>
              <a:rPr lang="en-US"/>
              <a:t>these truth values:</a:t>
            </a:r>
            <a:endParaRPr/>
          </a:p>
          <a:p>
            <a:pPr indent="-285750" lvl="1" marL="742950" rtl="0" algn="l">
              <a:spcBef>
                <a:spcPts val="418"/>
              </a:spcBef>
              <a:spcAft>
                <a:spcPts val="0"/>
              </a:spcAft>
              <a:buSzPct val="100000"/>
              <a:buFont typeface="Noto Sans Symbols"/>
              <a:buNone/>
            </a:pPr>
            <a:r>
              <a:rPr lang="en-US"/>
              <a:t>Q(</a:t>
            </a:r>
            <a:r>
              <a:rPr lang="en-US">
                <a:latin typeface="Cambria Math"/>
                <a:ea typeface="Cambria Math"/>
                <a:cs typeface="Cambria Math"/>
                <a:sym typeface="Cambria Math"/>
              </a:rPr>
              <a:t>2,-1,3</a:t>
            </a:r>
            <a:r>
              <a:rPr lang="en-US"/>
              <a:t>)</a:t>
            </a:r>
            <a:endParaRPr/>
          </a:p>
          <a:p>
            <a:pPr indent="-228600" lvl="2" marL="1143000" rtl="0" algn="l">
              <a:spcBef>
                <a:spcPts val="356"/>
              </a:spcBef>
              <a:spcAft>
                <a:spcPts val="0"/>
              </a:spcAft>
              <a:buSzPct val="100000"/>
              <a:buFont typeface="Noto Sans Symbols"/>
              <a:buNone/>
            </a:pPr>
            <a:r>
              <a:rPr b="1" lang="en-US"/>
              <a:t> Solution:  T</a:t>
            </a:r>
            <a:endParaRPr/>
          </a:p>
          <a:p>
            <a:pPr indent="-285750" lvl="1" marL="742950" rtl="0" algn="l">
              <a:spcBef>
                <a:spcPts val="418"/>
              </a:spcBef>
              <a:spcAft>
                <a:spcPts val="0"/>
              </a:spcAft>
              <a:buSzPct val="100000"/>
              <a:buFont typeface="Noto Sans Symbols"/>
              <a:buNone/>
            </a:pPr>
            <a:r>
              <a:rPr lang="en-US"/>
              <a:t>Q(</a:t>
            </a:r>
            <a:r>
              <a:rPr lang="en-US">
                <a:latin typeface="Cambria Math"/>
                <a:ea typeface="Cambria Math"/>
                <a:cs typeface="Cambria Math"/>
                <a:sym typeface="Cambria Math"/>
              </a:rPr>
              <a:t>3,4,7</a:t>
            </a:r>
            <a:r>
              <a:rPr lang="en-US"/>
              <a:t>)</a:t>
            </a:r>
            <a:endParaRPr/>
          </a:p>
          <a:p>
            <a:pPr indent="-228600" lvl="2" marL="1143000" rtl="0" algn="l">
              <a:spcBef>
                <a:spcPts val="356"/>
              </a:spcBef>
              <a:spcAft>
                <a:spcPts val="0"/>
              </a:spcAft>
              <a:buSzPct val="100000"/>
              <a:buFont typeface="Noto Sans Symbols"/>
              <a:buNone/>
            </a:pPr>
            <a:r>
              <a:rPr b="1" lang="en-US"/>
              <a:t> Solution: F</a:t>
            </a:r>
            <a:endParaRPr/>
          </a:p>
          <a:p>
            <a:pPr indent="-285750" lvl="1" marL="742950" rtl="0" algn="l">
              <a:spcBef>
                <a:spcPts val="418"/>
              </a:spcBef>
              <a:spcAft>
                <a:spcPts val="0"/>
              </a:spcAft>
              <a:buSzPct val="100000"/>
              <a:buFont typeface="Noto Sans Symbols"/>
              <a:buNone/>
            </a:pPr>
            <a:r>
              <a:rPr lang="en-US"/>
              <a:t> Q(</a:t>
            </a:r>
            <a:r>
              <a:rPr i="1" lang="en-US"/>
              <a:t>x</a:t>
            </a:r>
            <a:r>
              <a:rPr lang="en-US"/>
              <a:t>, </a:t>
            </a:r>
            <a:r>
              <a:rPr lang="en-US">
                <a:latin typeface="Cambria Math"/>
                <a:ea typeface="Cambria Math"/>
                <a:cs typeface="Cambria Math"/>
                <a:sym typeface="Cambria Math"/>
              </a:rPr>
              <a:t>3</a:t>
            </a:r>
            <a:r>
              <a:rPr lang="en-US"/>
              <a:t>, </a:t>
            </a:r>
            <a:r>
              <a:rPr i="1" lang="en-US"/>
              <a:t>z</a:t>
            </a:r>
            <a:r>
              <a:rPr lang="en-US"/>
              <a:t>)</a:t>
            </a:r>
            <a:endParaRPr/>
          </a:p>
          <a:p>
            <a:pPr indent="-228600" lvl="2" marL="1143000" rtl="0" algn="l">
              <a:spcBef>
                <a:spcPts val="356"/>
              </a:spcBef>
              <a:spcAft>
                <a:spcPts val="0"/>
              </a:spcAft>
              <a:buSzPct val="100000"/>
              <a:buFont typeface="Noto Sans Symbols"/>
              <a:buNone/>
            </a:pPr>
            <a:r>
              <a:rPr b="1" lang="en-US"/>
              <a:t> Solution:  Not a Proposition</a:t>
            </a:r>
            <a:endParaRPr/>
          </a:p>
          <a:p>
            <a:pPr indent="-185420" lvl="0" marL="342900" rtl="0" algn="l">
              <a:spcBef>
                <a:spcPts val="496"/>
              </a:spcBef>
              <a:spcAft>
                <a:spcPts val="0"/>
              </a:spcAft>
              <a:buSzPct val="100000"/>
              <a:buNone/>
            </a:pPr>
            <a:r>
              <a:t/>
            </a:r>
            <a:endParaRPr/>
          </a:p>
          <a:p>
            <a:pPr indent="-185420" lvl="0" marL="342900" rtl="0" algn="l">
              <a:spcBef>
                <a:spcPts val="496"/>
              </a:spcBef>
              <a:spcAft>
                <a:spcPts val="0"/>
              </a:spcAft>
              <a:buSzPct val="100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latin typeface="Arial Narrow"/>
                <a:ea typeface="Arial Narrow"/>
                <a:cs typeface="Arial Narrow"/>
                <a:sym typeface="Arial Narrow"/>
              </a:rPr>
              <a:t>Applications</a:t>
            </a:r>
            <a:endParaRPr/>
          </a:p>
        </p:txBody>
      </p:sp>
      <p:pic>
        <p:nvPicPr>
          <p:cNvPr descr="C:\Users\Yameen\Desktop\applications.jpg" id="282" name="Google Shape;282;p38"/>
          <p:cNvPicPr preferRelativeResize="0"/>
          <p:nvPr/>
        </p:nvPicPr>
        <p:blipFill rotWithShape="1">
          <a:blip r:embed="rId3">
            <a:alphaModFix/>
          </a:blip>
          <a:srcRect b="0" l="0" r="0" t="0"/>
          <a:stretch/>
        </p:blipFill>
        <p:spPr>
          <a:xfrm>
            <a:off x="76200" y="1600200"/>
            <a:ext cx="8778875" cy="4343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Compound Expressions</a:t>
            </a:r>
            <a:endParaRPr/>
          </a:p>
        </p:txBody>
      </p:sp>
      <p:sp>
        <p:nvSpPr>
          <p:cNvPr id="951" name="Google Shape;951;p11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200"/>
              <a:buChar char="●"/>
            </a:pPr>
            <a:r>
              <a:rPr lang="en-US" sz="2200"/>
              <a:t>Connectives from propositional logic carry over to predicate logic. </a:t>
            </a:r>
            <a:endParaRPr/>
          </a:p>
          <a:p>
            <a:pPr indent="-342900" lvl="0" marL="342900" rtl="0" algn="l">
              <a:lnSpc>
                <a:spcPct val="80000"/>
              </a:lnSpc>
              <a:spcBef>
                <a:spcPts val="440"/>
              </a:spcBef>
              <a:spcAft>
                <a:spcPts val="0"/>
              </a:spcAft>
              <a:buSzPts val="2200"/>
              <a:buChar char="●"/>
            </a:pPr>
            <a:r>
              <a:rPr lang="en-US" sz="2200"/>
              <a:t>If </a:t>
            </a:r>
            <a:r>
              <a:rPr i="1" lang="en-US" sz="2200"/>
              <a:t>P(x)</a:t>
            </a:r>
            <a:r>
              <a:rPr lang="en-US" sz="2200"/>
              <a:t> denotes  “</a:t>
            </a:r>
            <a:r>
              <a:rPr i="1" lang="en-US" sz="2200"/>
              <a:t>x</a:t>
            </a:r>
            <a:r>
              <a:rPr lang="en-US" sz="2200"/>
              <a:t> &gt; </a:t>
            </a:r>
            <a:r>
              <a:rPr lang="en-US" sz="2200">
                <a:latin typeface="Cambria Math"/>
                <a:ea typeface="Cambria Math"/>
                <a:cs typeface="Cambria Math"/>
                <a:sym typeface="Cambria Math"/>
              </a:rPr>
              <a:t>0,”</a:t>
            </a:r>
            <a:r>
              <a:rPr lang="en-US" sz="2200"/>
              <a:t> find these truth values:</a:t>
            </a:r>
            <a:endParaRPr/>
          </a:p>
          <a:p>
            <a:pPr indent="-285750" lvl="1" marL="742950" rtl="0" algn="l">
              <a:lnSpc>
                <a:spcPct val="80000"/>
              </a:lnSpc>
              <a:spcBef>
                <a:spcPts val="380"/>
              </a:spcBef>
              <a:spcAft>
                <a:spcPts val="0"/>
              </a:spcAft>
              <a:buSzPts val="1900"/>
              <a:buFont typeface="Noto Sans Symbols"/>
              <a:buNone/>
            </a:pPr>
            <a:r>
              <a:rPr lang="en-US" sz="1900"/>
              <a:t>P(</a:t>
            </a:r>
            <a:r>
              <a:rPr lang="en-US" sz="1900">
                <a:latin typeface="Cambria Math"/>
                <a:ea typeface="Cambria Math"/>
                <a:cs typeface="Cambria Math"/>
                <a:sym typeface="Cambria Math"/>
              </a:rPr>
              <a:t>3</a:t>
            </a:r>
            <a:r>
              <a:rPr lang="en-US" sz="1900"/>
              <a:t>) </a:t>
            </a:r>
            <a:r>
              <a:rPr lang="en-US" sz="1900">
                <a:latin typeface="Cambria Math"/>
                <a:ea typeface="Cambria Math"/>
                <a:cs typeface="Cambria Math"/>
                <a:sym typeface="Cambria Math"/>
              </a:rPr>
              <a:t>∨ P(-1)      </a:t>
            </a:r>
            <a:r>
              <a:rPr b="1" lang="en-US" sz="1900">
                <a:latin typeface="Cambria Math"/>
                <a:ea typeface="Cambria Math"/>
                <a:cs typeface="Cambria Math"/>
                <a:sym typeface="Cambria Math"/>
              </a:rPr>
              <a:t>Solution</a:t>
            </a:r>
            <a:r>
              <a:rPr lang="en-US" sz="1900">
                <a:latin typeface="Cambria Math"/>
                <a:ea typeface="Cambria Math"/>
                <a:cs typeface="Cambria Math"/>
                <a:sym typeface="Cambria Math"/>
              </a:rPr>
              <a:t>: T</a:t>
            </a:r>
            <a:endParaRPr/>
          </a:p>
          <a:p>
            <a:pPr indent="-285750" lvl="1" marL="742950" rtl="0" algn="l">
              <a:lnSpc>
                <a:spcPct val="80000"/>
              </a:lnSpc>
              <a:spcBef>
                <a:spcPts val="380"/>
              </a:spcBef>
              <a:spcAft>
                <a:spcPts val="0"/>
              </a:spcAft>
              <a:buSzPts val="1900"/>
              <a:buFont typeface="Noto Sans Symbols"/>
              <a:buNone/>
            </a:pPr>
            <a:r>
              <a:rPr lang="en-US" sz="1900"/>
              <a:t>P(</a:t>
            </a:r>
            <a:r>
              <a:rPr lang="en-US" sz="1900">
                <a:latin typeface="Cambria Math"/>
                <a:ea typeface="Cambria Math"/>
                <a:cs typeface="Cambria Math"/>
                <a:sym typeface="Cambria Math"/>
              </a:rPr>
              <a:t>3</a:t>
            </a:r>
            <a:r>
              <a:rPr lang="en-US" sz="1900"/>
              <a:t>) </a:t>
            </a:r>
            <a:r>
              <a:rPr lang="en-US" sz="1900">
                <a:latin typeface="Cambria Math"/>
                <a:ea typeface="Cambria Math"/>
                <a:cs typeface="Cambria Math"/>
                <a:sym typeface="Cambria Math"/>
              </a:rPr>
              <a:t>∧ P(-1)      </a:t>
            </a:r>
            <a:r>
              <a:rPr b="1" lang="en-US" sz="1900">
                <a:latin typeface="Cambria Math"/>
                <a:ea typeface="Cambria Math"/>
                <a:cs typeface="Cambria Math"/>
                <a:sym typeface="Cambria Math"/>
              </a:rPr>
              <a:t>Solution</a:t>
            </a:r>
            <a:r>
              <a:rPr lang="en-US" sz="1900">
                <a:latin typeface="Cambria Math"/>
                <a:ea typeface="Cambria Math"/>
                <a:cs typeface="Cambria Math"/>
                <a:sym typeface="Cambria Math"/>
              </a:rPr>
              <a:t>: F</a:t>
            </a:r>
            <a:endParaRPr/>
          </a:p>
          <a:p>
            <a:pPr indent="-285750" lvl="1" marL="742950" rtl="0" algn="l">
              <a:lnSpc>
                <a:spcPct val="80000"/>
              </a:lnSpc>
              <a:spcBef>
                <a:spcPts val="380"/>
              </a:spcBef>
              <a:spcAft>
                <a:spcPts val="0"/>
              </a:spcAft>
              <a:buSzPts val="1900"/>
              <a:buFont typeface="Noto Sans Symbols"/>
              <a:buNone/>
            </a:pPr>
            <a:r>
              <a:rPr lang="en-US" sz="1900"/>
              <a:t>P(</a:t>
            </a:r>
            <a:r>
              <a:rPr lang="en-US" sz="1900">
                <a:latin typeface="Cambria Math"/>
                <a:ea typeface="Cambria Math"/>
                <a:cs typeface="Cambria Math"/>
                <a:sym typeface="Cambria Math"/>
              </a:rPr>
              <a:t>3</a:t>
            </a:r>
            <a:r>
              <a:rPr lang="en-US" sz="1900"/>
              <a:t>) </a:t>
            </a:r>
            <a:r>
              <a:rPr lang="en-US" sz="1900">
                <a:latin typeface="Cambria Math"/>
                <a:ea typeface="Cambria Math"/>
                <a:cs typeface="Cambria Math"/>
                <a:sym typeface="Cambria Math"/>
              </a:rPr>
              <a:t>→ P(-1)     </a:t>
            </a:r>
            <a:r>
              <a:rPr b="1" lang="en-US" sz="1900">
                <a:latin typeface="Cambria Math"/>
                <a:ea typeface="Cambria Math"/>
                <a:cs typeface="Cambria Math"/>
                <a:sym typeface="Cambria Math"/>
              </a:rPr>
              <a:t>Solution</a:t>
            </a:r>
            <a:r>
              <a:rPr lang="en-US" sz="1900">
                <a:latin typeface="Cambria Math"/>
                <a:ea typeface="Cambria Math"/>
                <a:cs typeface="Cambria Math"/>
                <a:sym typeface="Cambria Math"/>
              </a:rPr>
              <a:t>: F</a:t>
            </a:r>
            <a:endParaRPr/>
          </a:p>
          <a:p>
            <a:pPr indent="-285750" lvl="1" marL="742950" rtl="0" algn="l">
              <a:lnSpc>
                <a:spcPct val="80000"/>
              </a:lnSpc>
              <a:spcBef>
                <a:spcPts val="380"/>
              </a:spcBef>
              <a:spcAft>
                <a:spcPts val="0"/>
              </a:spcAft>
              <a:buSzPts val="1900"/>
              <a:buFont typeface="Noto Sans Symbols"/>
              <a:buNone/>
            </a:pPr>
            <a:r>
              <a:rPr lang="en-US" sz="1900"/>
              <a:t>P(</a:t>
            </a:r>
            <a:r>
              <a:rPr lang="en-US" sz="1900">
                <a:latin typeface="Cambria Math"/>
                <a:ea typeface="Cambria Math"/>
                <a:cs typeface="Cambria Math"/>
                <a:sym typeface="Cambria Math"/>
              </a:rPr>
              <a:t>3</a:t>
            </a:r>
            <a:r>
              <a:rPr lang="en-US" sz="1900"/>
              <a:t>) </a:t>
            </a:r>
            <a:r>
              <a:rPr lang="en-US" sz="1900">
                <a:latin typeface="Cambria Math"/>
                <a:ea typeface="Cambria Math"/>
                <a:cs typeface="Cambria Math"/>
                <a:sym typeface="Cambria Math"/>
              </a:rPr>
              <a:t>→ P(1)      </a:t>
            </a:r>
            <a:r>
              <a:rPr b="1" lang="en-US" sz="1900">
                <a:latin typeface="Cambria Math"/>
                <a:ea typeface="Cambria Math"/>
                <a:cs typeface="Cambria Math"/>
                <a:sym typeface="Cambria Math"/>
              </a:rPr>
              <a:t>Solution</a:t>
            </a:r>
            <a:r>
              <a:rPr lang="en-US" sz="1900">
                <a:latin typeface="Cambria Math"/>
                <a:ea typeface="Cambria Math"/>
                <a:cs typeface="Cambria Math"/>
                <a:sym typeface="Cambria Math"/>
              </a:rPr>
              <a:t>: T</a:t>
            </a:r>
            <a:endParaRPr sz="1900"/>
          </a:p>
          <a:p>
            <a:pPr indent="-342900" lvl="0" marL="342900" rtl="0" algn="l">
              <a:lnSpc>
                <a:spcPct val="80000"/>
              </a:lnSpc>
              <a:spcBef>
                <a:spcPts val="440"/>
              </a:spcBef>
              <a:spcAft>
                <a:spcPts val="0"/>
              </a:spcAft>
              <a:buSzPts val="2200"/>
              <a:buChar char="●"/>
            </a:pPr>
            <a:r>
              <a:rPr lang="en-US" sz="2200"/>
              <a:t>Expressions with variables are not propositions and therefore do not have truth values.  For example,</a:t>
            </a:r>
            <a:endParaRPr/>
          </a:p>
          <a:p>
            <a:pPr indent="-285750" lvl="1" marL="742950" rtl="0" algn="l">
              <a:lnSpc>
                <a:spcPct val="80000"/>
              </a:lnSpc>
              <a:spcBef>
                <a:spcPts val="380"/>
              </a:spcBef>
              <a:spcAft>
                <a:spcPts val="0"/>
              </a:spcAft>
              <a:buSzPts val="1900"/>
              <a:buFont typeface="Noto Sans Symbols"/>
              <a:buNone/>
            </a:pPr>
            <a:r>
              <a:rPr lang="en-US" sz="1900"/>
              <a:t>P(</a:t>
            </a:r>
            <a:r>
              <a:rPr lang="en-US" sz="1900">
                <a:latin typeface="Cambria Math"/>
                <a:ea typeface="Cambria Math"/>
                <a:cs typeface="Cambria Math"/>
                <a:sym typeface="Cambria Math"/>
              </a:rPr>
              <a:t>3</a:t>
            </a:r>
            <a:r>
              <a:rPr lang="en-US" sz="1900"/>
              <a:t>) </a:t>
            </a:r>
            <a:r>
              <a:rPr lang="en-US" sz="1900">
                <a:latin typeface="Cambria Math"/>
                <a:ea typeface="Cambria Math"/>
                <a:cs typeface="Cambria Math"/>
                <a:sym typeface="Cambria Math"/>
              </a:rPr>
              <a:t>∧ P(</a:t>
            </a:r>
            <a:r>
              <a:rPr i="1" lang="en-US" sz="1900">
                <a:latin typeface="Cambria Math"/>
                <a:ea typeface="Cambria Math"/>
                <a:cs typeface="Cambria Math"/>
                <a:sym typeface="Cambria Math"/>
              </a:rPr>
              <a:t>y</a:t>
            </a:r>
            <a:r>
              <a:rPr lang="en-US" sz="1900">
                <a:latin typeface="Cambria Math"/>
                <a:ea typeface="Cambria Math"/>
                <a:cs typeface="Cambria Math"/>
                <a:sym typeface="Cambria Math"/>
              </a:rPr>
              <a:t>)      </a:t>
            </a:r>
            <a:endParaRPr/>
          </a:p>
          <a:p>
            <a:pPr indent="-285750" lvl="1" marL="742950" rtl="0" algn="l">
              <a:lnSpc>
                <a:spcPct val="80000"/>
              </a:lnSpc>
              <a:spcBef>
                <a:spcPts val="380"/>
              </a:spcBef>
              <a:spcAft>
                <a:spcPts val="0"/>
              </a:spcAft>
              <a:buSzPts val="1900"/>
              <a:buFont typeface="Noto Sans Symbols"/>
              <a:buNone/>
            </a:pPr>
            <a:r>
              <a:rPr lang="en-US" sz="1900"/>
              <a:t>P(</a:t>
            </a:r>
            <a:r>
              <a:rPr i="1" lang="en-US" sz="1900">
                <a:latin typeface="Cambria Math"/>
                <a:ea typeface="Cambria Math"/>
                <a:cs typeface="Cambria Math"/>
                <a:sym typeface="Cambria Math"/>
              </a:rPr>
              <a:t>x</a:t>
            </a:r>
            <a:r>
              <a:rPr lang="en-US" sz="1900"/>
              <a:t>) </a:t>
            </a:r>
            <a:r>
              <a:rPr lang="en-US" sz="1900">
                <a:latin typeface="Cambria Math"/>
                <a:ea typeface="Cambria Math"/>
                <a:cs typeface="Cambria Math"/>
                <a:sym typeface="Cambria Math"/>
              </a:rPr>
              <a:t>→ P(</a:t>
            </a:r>
            <a:r>
              <a:rPr i="1" lang="en-US" sz="1900">
                <a:latin typeface="Cambria Math"/>
                <a:ea typeface="Cambria Math"/>
                <a:cs typeface="Cambria Math"/>
                <a:sym typeface="Cambria Math"/>
              </a:rPr>
              <a:t>y</a:t>
            </a:r>
            <a:r>
              <a:rPr lang="en-US" sz="1900">
                <a:latin typeface="Cambria Math"/>
                <a:ea typeface="Cambria Math"/>
                <a:cs typeface="Cambria Math"/>
                <a:sym typeface="Cambria Math"/>
              </a:rPr>
              <a:t>)     </a:t>
            </a:r>
            <a:endParaRPr/>
          </a:p>
          <a:p>
            <a:pPr indent="-342900" lvl="0" marL="342900" rtl="0" algn="l">
              <a:lnSpc>
                <a:spcPct val="80000"/>
              </a:lnSpc>
              <a:spcBef>
                <a:spcPts val="440"/>
              </a:spcBef>
              <a:spcAft>
                <a:spcPts val="0"/>
              </a:spcAft>
              <a:buSzPts val="2200"/>
              <a:buChar char="●"/>
            </a:pPr>
            <a:r>
              <a:rPr lang="en-US" sz="2200"/>
              <a:t>When used with quantifiers (to be introduced next), these expressions (propositional functions) become propositions.</a:t>
            </a:r>
            <a:endParaRPr/>
          </a:p>
          <a:p>
            <a:pPr indent="-165100" lvl="1" marL="742950" rtl="0" algn="l">
              <a:lnSpc>
                <a:spcPct val="80000"/>
              </a:lnSpc>
              <a:spcBef>
                <a:spcPts val="380"/>
              </a:spcBef>
              <a:spcAft>
                <a:spcPts val="0"/>
              </a:spcAft>
              <a:buSzPts val="1900"/>
              <a:buNone/>
            </a:pPr>
            <a:r>
              <a:t/>
            </a:r>
            <a:endParaRPr sz="1900"/>
          </a:p>
          <a:p>
            <a:pPr indent="-165100" lvl="1" marL="742950" rtl="0" algn="l">
              <a:lnSpc>
                <a:spcPct val="80000"/>
              </a:lnSpc>
              <a:spcBef>
                <a:spcPts val="380"/>
              </a:spcBef>
              <a:spcAft>
                <a:spcPts val="0"/>
              </a:spcAft>
              <a:buSzPts val="1900"/>
              <a:buNone/>
            </a:pPr>
            <a:r>
              <a:t/>
            </a:r>
            <a:endParaRPr sz="19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Quantifiers</a:t>
            </a:r>
            <a:endParaRPr/>
          </a:p>
        </p:txBody>
      </p:sp>
      <p:sp>
        <p:nvSpPr>
          <p:cNvPr id="957" name="Google Shape;957;p12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100000"/>
              <a:buChar char="●"/>
            </a:pPr>
            <a:r>
              <a:rPr lang="en-US"/>
              <a:t>We need </a:t>
            </a:r>
            <a:r>
              <a:rPr i="1" lang="en-US"/>
              <a:t>quantifiers</a:t>
            </a:r>
            <a:r>
              <a:rPr lang="en-US"/>
              <a:t> to express the meaning of English words including </a:t>
            </a:r>
            <a:r>
              <a:rPr i="1" lang="en-US"/>
              <a:t>all</a:t>
            </a:r>
            <a:r>
              <a:rPr lang="en-US"/>
              <a:t> and </a:t>
            </a:r>
            <a:r>
              <a:rPr i="1" lang="en-US"/>
              <a:t>some</a:t>
            </a:r>
            <a:r>
              <a:rPr lang="en-US"/>
              <a:t>:</a:t>
            </a:r>
            <a:endParaRPr/>
          </a:p>
          <a:p>
            <a:pPr indent="-285781" lvl="1" marL="742950" rtl="0" algn="l">
              <a:spcBef>
                <a:spcPts val="418"/>
              </a:spcBef>
              <a:spcAft>
                <a:spcPts val="0"/>
              </a:spcAft>
              <a:buSzPct val="100000"/>
              <a:buChar char="⚪"/>
            </a:pPr>
            <a:r>
              <a:rPr lang="en-US"/>
              <a:t>“All men are Mortal.”</a:t>
            </a:r>
            <a:endParaRPr/>
          </a:p>
          <a:p>
            <a:pPr indent="-285781" lvl="1" marL="742950" rtl="0" algn="l">
              <a:spcBef>
                <a:spcPts val="418"/>
              </a:spcBef>
              <a:spcAft>
                <a:spcPts val="0"/>
              </a:spcAft>
              <a:buSzPct val="100000"/>
              <a:buChar char="⚪"/>
            </a:pPr>
            <a:r>
              <a:rPr lang="en-US"/>
              <a:t>“Some cats do not have fur.”</a:t>
            </a:r>
            <a:endParaRPr/>
          </a:p>
          <a:p>
            <a:pPr indent="-342900" lvl="0" marL="342900" rtl="0" algn="l">
              <a:spcBef>
                <a:spcPts val="496"/>
              </a:spcBef>
              <a:spcAft>
                <a:spcPts val="0"/>
              </a:spcAft>
              <a:buSzPct val="100000"/>
              <a:buChar char="●"/>
            </a:pPr>
            <a:r>
              <a:rPr lang="en-US"/>
              <a:t>The two most important quantifiers are:</a:t>
            </a:r>
            <a:endParaRPr/>
          </a:p>
          <a:p>
            <a:pPr indent="-285781" lvl="1" marL="742950" rtl="0" algn="l">
              <a:spcBef>
                <a:spcPts val="434"/>
              </a:spcBef>
              <a:spcAft>
                <a:spcPts val="0"/>
              </a:spcAft>
              <a:buSzPct val="100000"/>
              <a:buChar char="⚪"/>
            </a:pPr>
            <a:r>
              <a:rPr i="1" lang="en-US"/>
              <a:t>Universal Quantifier, </a:t>
            </a:r>
            <a:r>
              <a:rPr b="1" lang="en-US"/>
              <a:t>“</a:t>
            </a:r>
            <a:r>
              <a:rPr lang="en-US"/>
              <a:t>For all,”   symbol: </a:t>
            </a:r>
            <a:r>
              <a:rPr b="1" lang="en-US" sz="2800"/>
              <a:t>∀</a:t>
            </a:r>
            <a:endParaRPr/>
          </a:p>
          <a:p>
            <a:pPr indent="-285781" lvl="1" marL="742950" rtl="0" algn="l">
              <a:spcBef>
                <a:spcPts val="434"/>
              </a:spcBef>
              <a:spcAft>
                <a:spcPts val="0"/>
              </a:spcAft>
              <a:buSzPct val="100000"/>
              <a:buChar char="⚪"/>
            </a:pPr>
            <a:r>
              <a:rPr i="1" lang="en-US"/>
              <a:t>Existential Quantifier</a:t>
            </a:r>
            <a:r>
              <a:rPr lang="en-US"/>
              <a:t>, “There exists,”  symbol: </a:t>
            </a:r>
            <a:r>
              <a:rPr b="1" lang="en-US" sz="2800"/>
              <a:t>∃</a:t>
            </a:r>
            <a:endParaRPr/>
          </a:p>
          <a:p>
            <a:pPr indent="-342900" lvl="0" marL="342900" rtl="0" algn="l">
              <a:spcBef>
                <a:spcPts val="496"/>
              </a:spcBef>
              <a:spcAft>
                <a:spcPts val="0"/>
              </a:spcAft>
              <a:buSzPct val="100000"/>
              <a:buChar char="●"/>
            </a:pPr>
            <a:r>
              <a:rPr lang="en-US"/>
              <a:t>We write  as in ∀</a:t>
            </a:r>
            <a:r>
              <a:rPr i="1" lang="en-US"/>
              <a:t>x P</a:t>
            </a:r>
            <a:r>
              <a:rPr lang="en-US"/>
              <a:t>(</a:t>
            </a:r>
            <a:r>
              <a:rPr i="1" lang="en-US"/>
              <a:t>x</a:t>
            </a:r>
            <a:r>
              <a:rPr lang="en-US"/>
              <a:t>) and ∃</a:t>
            </a:r>
            <a:r>
              <a:rPr i="1" lang="en-US"/>
              <a:t>x P</a:t>
            </a:r>
            <a:r>
              <a:rPr lang="en-US"/>
              <a:t>(</a:t>
            </a:r>
            <a:r>
              <a:rPr i="1" lang="en-US"/>
              <a:t>x</a:t>
            </a:r>
            <a:r>
              <a:rPr lang="en-US"/>
              <a:t>).</a:t>
            </a:r>
            <a:endParaRPr/>
          </a:p>
          <a:p>
            <a:pPr indent="-342900" lvl="0" marL="342900" rtl="0" algn="l">
              <a:spcBef>
                <a:spcPts val="496"/>
              </a:spcBef>
              <a:spcAft>
                <a:spcPts val="0"/>
              </a:spcAft>
              <a:buSzPct val="100000"/>
              <a:buChar char="●"/>
            </a:pPr>
            <a:r>
              <a:rPr lang="en-US"/>
              <a:t>∀</a:t>
            </a:r>
            <a:r>
              <a:rPr i="1" lang="en-US"/>
              <a:t>x P</a:t>
            </a:r>
            <a:r>
              <a:rPr lang="en-US"/>
              <a:t>(</a:t>
            </a:r>
            <a:r>
              <a:rPr i="1" lang="en-US"/>
              <a:t>x</a:t>
            </a:r>
            <a:r>
              <a:rPr lang="en-US"/>
              <a:t>) asserts </a:t>
            </a:r>
            <a:r>
              <a:rPr i="1" lang="en-US"/>
              <a:t>P</a:t>
            </a:r>
            <a:r>
              <a:rPr lang="en-US"/>
              <a:t>(</a:t>
            </a:r>
            <a:r>
              <a:rPr i="1" lang="en-US"/>
              <a:t>x</a:t>
            </a:r>
            <a:r>
              <a:rPr lang="en-US"/>
              <a:t>) is true for </a:t>
            </a:r>
            <a:r>
              <a:rPr lang="en-US" u="sng"/>
              <a:t>every</a:t>
            </a:r>
            <a:r>
              <a:rPr lang="en-US"/>
              <a:t> </a:t>
            </a:r>
            <a:r>
              <a:rPr i="1" lang="en-US"/>
              <a:t>x</a:t>
            </a:r>
            <a:r>
              <a:rPr lang="en-US"/>
              <a:t> in the </a:t>
            </a:r>
            <a:r>
              <a:rPr i="1" lang="en-US"/>
              <a:t>domain</a:t>
            </a:r>
            <a:r>
              <a:rPr lang="en-US"/>
              <a:t>.</a:t>
            </a:r>
            <a:endParaRPr/>
          </a:p>
          <a:p>
            <a:pPr indent="-342900" lvl="0" marL="342900" rtl="0" algn="l">
              <a:spcBef>
                <a:spcPts val="496"/>
              </a:spcBef>
              <a:spcAft>
                <a:spcPts val="0"/>
              </a:spcAft>
              <a:buSzPct val="100000"/>
              <a:buChar char="●"/>
            </a:pPr>
            <a:r>
              <a:rPr lang="en-US"/>
              <a:t>∃</a:t>
            </a:r>
            <a:r>
              <a:rPr i="1" lang="en-US"/>
              <a:t>x P</a:t>
            </a:r>
            <a:r>
              <a:rPr lang="en-US"/>
              <a:t>(</a:t>
            </a:r>
            <a:r>
              <a:rPr i="1" lang="en-US"/>
              <a:t>x</a:t>
            </a:r>
            <a:r>
              <a:rPr lang="en-US"/>
              <a:t>) asserts </a:t>
            </a:r>
            <a:r>
              <a:rPr i="1" lang="en-US"/>
              <a:t>P</a:t>
            </a:r>
            <a:r>
              <a:rPr lang="en-US"/>
              <a:t>(</a:t>
            </a:r>
            <a:r>
              <a:rPr i="1" lang="en-US"/>
              <a:t>x</a:t>
            </a:r>
            <a:r>
              <a:rPr lang="en-US"/>
              <a:t>) is true for </a:t>
            </a:r>
            <a:r>
              <a:rPr lang="en-US" u="sng"/>
              <a:t>some</a:t>
            </a:r>
            <a:r>
              <a:rPr lang="en-US"/>
              <a:t> </a:t>
            </a:r>
            <a:r>
              <a:rPr i="1" lang="en-US"/>
              <a:t>x</a:t>
            </a:r>
            <a:r>
              <a:rPr lang="en-US"/>
              <a:t> in the </a:t>
            </a:r>
            <a:r>
              <a:rPr i="1" lang="en-US"/>
              <a:t>domain</a:t>
            </a:r>
            <a:r>
              <a:rPr lang="en-US"/>
              <a:t>.</a:t>
            </a:r>
            <a:endParaRPr/>
          </a:p>
          <a:p>
            <a:pPr indent="-342900" lvl="0" marL="342900" rtl="0" algn="l">
              <a:spcBef>
                <a:spcPts val="496"/>
              </a:spcBef>
              <a:spcAft>
                <a:spcPts val="0"/>
              </a:spcAft>
              <a:buSzPct val="100000"/>
              <a:buChar char="●"/>
            </a:pPr>
            <a:r>
              <a:rPr lang="en-US"/>
              <a:t>The quantifiers are said to bind the variable </a:t>
            </a:r>
            <a:r>
              <a:rPr i="1" lang="en-US"/>
              <a:t>x </a:t>
            </a:r>
            <a:r>
              <a:rPr lang="en-US"/>
              <a:t>in these expressions. </a:t>
            </a:r>
            <a:endParaRPr/>
          </a:p>
          <a:p>
            <a:pPr indent="-152908" lvl="1" marL="742950" rtl="0" algn="l">
              <a:spcBef>
                <a:spcPts val="418"/>
              </a:spcBef>
              <a:spcAft>
                <a:spcPts val="0"/>
              </a:spcAft>
              <a:buSzPct val="100000"/>
              <a:buNone/>
            </a:pPr>
            <a:r>
              <a:t/>
            </a:r>
            <a:endParaRPr/>
          </a:p>
          <a:p>
            <a:pPr indent="-152908" lvl="1" marL="742950" rtl="0" algn="l">
              <a:spcBef>
                <a:spcPts val="418"/>
              </a:spcBef>
              <a:spcAft>
                <a:spcPts val="0"/>
              </a:spcAft>
              <a:buSzPct val="100000"/>
              <a:buNone/>
            </a:pPr>
            <a:r>
              <a:t/>
            </a:r>
            <a:endParaRPr/>
          </a:p>
        </p:txBody>
      </p:sp>
      <p:pic>
        <p:nvPicPr>
          <p:cNvPr descr="0109.jpg" id="958" name="Google Shape;958;p120"/>
          <p:cNvPicPr preferRelativeResize="0"/>
          <p:nvPr/>
        </p:nvPicPr>
        <p:blipFill rotWithShape="1">
          <a:blip r:embed="rId3">
            <a:alphaModFix/>
          </a:blip>
          <a:srcRect b="0" l="0" r="0" t="0"/>
          <a:stretch/>
        </p:blipFill>
        <p:spPr>
          <a:xfrm>
            <a:off x="6336506" y="92076"/>
            <a:ext cx="890588" cy="1030288"/>
          </a:xfrm>
          <a:prstGeom prst="rect">
            <a:avLst/>
          </a:prstGeom>
          <a:noFill/>
          <a:ln>
            <a:noFill/>
          </a:ln>
        </p:spPr>
      </p:pic>
      <p:sp>
        <p:nvSpPr>
          <p:cNvPr id="959" name="Google Shape;959;p120"/>
          <p:cNvSpPr txBox="1"/>
          <p:nvPr/>
        </p:nvSpPr>
        <p:spPr>
          <a:xfrm>
            <a:off x="5334000" y="1119982"/>
            <a:ext cx="35052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Charles Peirce (1839-1914)</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Quantifiers</a:t>
            </a:r>
            <a:endParaRPr/>
          </a:p>
        </p:txBody>
      </p:sp>
      <p:sp>
        <p:nvSpPr>
          <p:cNvPr id="965" name="Google Shape;965;p12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85750" lvl="1" marL="742950" rtl="0" algn="l">
              <a:spcBef>
                <a:spcPts val="0"/>
              </a:spcBef>
              <a:spcAft>
                <a:spcPts val="0"/>
              </a:spcAft>
              <a:buSzPts val="2700"/>
              <a:buChar char="⚪"/>
            </a:pPr>
            <a:r>
              <a:rPr i="1" lang="en-US"/>
              <a:t>Universal Quantifier, </a:t>
            </a:r>
            <a:r>
              <a:rPr b="1" lang="en-US"/>
              <a:t>“</a:t>
            </a:r>
            <a:r>
              <a:rPr lang="en-US"/>
              <a:t>For all,”   symbol: </a:t>
            </a:r>
            <a:r>
              <a:rPr b="1" lang="en-US" sz="2800"/>
              <a:t>∀</a:t>
            </a:r>
            <a:endParaRPr/>
          </a:p>
          <a:p>
            <a:pPr indent="-285750" lvl="1" marL="742950" rtl="0" algn="l">
              <a:spcBef>
                <a:spcPts val="560"/>
              </a:spcBef>
              <a:spcAft>
                <a:spcPts val="0"/>
              </a:spcAft>
              <a:buSzPts val="2700"/>
              <a:buChar char="⚪"/>
            </a:pPr>
            <a:r>
              <a:rPr i="1" lang="en-US"/>
              <a:t>Existential Quantifier</a:t>
            </a:r>
            <a:r>
              <a:rPr lang="en-US"/>
              <a:t>, “There exists,”  symbol: </a:t>
            </a:r>
            <a:r>
              <a:rPr b="1" lang="en-US" sz="2800"/>
              <a:t>∃</a:t>
            </a:r>
            <a:endParaRPr/>
          </a:p>
          <a:p>
            <a:pPr indent="-139700" lvl="0" marL="342900" rtl="0" algn="l">
              <a:spcBef>
                <a:spcPts val="640"/>
              </a:spcBef>
              <a:spcAft>
                <a:spcPts val="0"/>
              </a:spcAft>
              <a:buSzPts val="3200"/>
              <a:buNone/>
            </a:pPr>
            <a:r>
              <a:t/>
            </a:r>
            <a:endParaRPr/>
          </a:p>
        </p:txBody>
      </p:sp>
      <p:sp>
        <p:nvSpPr>
          <p:cNvPr id="966" name="Google Shape;966;p121"/>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67" name="Google Shape;967;p121"/>
          <p:cNvPicPr preferRelativeResize="0"/>
          <p:nvPr/>
        </p:nvPicPr>
        <p:blipFill rotWithShape="1">
          <a:blip r:embed="rId3">
            <a:alphaModFix/>
          </a:blip>
          <a:srcRect b="0" l="0" r="0" t="0"/>
          <a:stretch/>
        </p:blipFill>
        <p:spPr>
          <a:xfrm>
            <a:off x="838200" y="2819400"/>
            <a:ext cx="7848600" cy="25908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Universal Quantifier</a:t>
            </a:r>
            <a:endParaRPr/>
          </a:p>
        </p:txBody>
      </p:sp>
      <p:sp>
        <p:nvSpPr>
          <p:cNvPr id="973" name="Google Shape;973;p12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274320" lvl="1" marL="274320" rtl="0" algn="l">
              <a:spcBef>
                <a:spcPts val="0"/>
              </a:spcBef>
              <a:spcAft>
                <a:spcPts val="0"/>
              </a:spcAft>
              <a:buClr>
                <a:schemeClr val="accent3"/>
              </a:buClr>
              <a:buSzPts val="2565"/>
              <a:buChar char="⚪"/>
            </a:pPr>
            <a:r>
              <a:rPr lang="en-US"/>
              <a:t>∀</a:t>
            </a:r>
            <a:r>
              <a:rPr i="1" lang="en-US"/>
              <a:t>x P</a:t>
            </a:r>
            <a:r>
              <a:rPr lang="en-US"/>
              <a:t>(</a:t>
            </a:r>
            <a:r>
              <a:rPr i="1" lang="en-US"/>
              <a:t>x</a:t>
            </a:r>
            <a:r>
              <a:rPr lang="en-US"/>
              <a:t>)</a:t>
            </a:r>
            <a:r>
              <a:rPr i="1" lang="en-US"/>
              <a:t>  </a:t>
            </a:r>
            <a:r>
              <a:rPr lang="en-US"/>
              <a:t>is read as </a:t>
            </a:r>
            <a:r>
              <a:rPr i="1" lang="en-US"/>
              <a:t>“ </a:t>
            </a:r>
            <a:r>
              <a:rPr lang="en-US"/>
              <a:t>For all </a:t>
            </a:r>
            <a:r>
              <a:rPr i="1" lang="en-US"/>
              <a:t>x</a:t>
            </a:r>
            <a:r>
              <a:rPr lang="en-US"/>
              <a:t>, P(</a:t>
            </a:r>
            <a:r>
              <a:rPr i="1" lang="en-US"/>
              <a:t>x</a:t>
            </a:r>
            <a:r>
              <a:rPr lang="en-US"/>
              <a:t>)” or “For every </a:t>
            </a:r>
            <a:r>
              <a:rPr i="1" lang="en-US"/>
              <a:t>x</a:t>
            </a:r>
            <a:r>
              <a:rPr lang="en-US"/>
              <a:t>, P(</a:t>
            </a:r>
            <a:r>
              <a:rPr i="1" lang="en-US"/>
              <a:t>x</a:t>
            </a:r>
            <a:r>
              <a:rPr lang="en-US"/>
              <a:t>)”</a:t>
            </a:r>
            <a:endParaRPr/>
          </a:p>
          <a:p>
            <a:pPr indent="-285750" lvl="1" marL="742950" rtl="0" algn="l">
              <a:spcBef>
                <a:spcPts val="540"/>
              </a:spcBef>
              <a:spcAft>
                <a:spcPts val="0"/>
              </a:spcAft>
              <a:buSzPts val="2700"/>
              <a:buFont typeface="Noto Sans Symbols"/>
              <a:buNone/>
            </a:pPr>
            <a:r>
              <a:rPr b="1" lang="en-US"/>
              <a:t>Examples</a:t>
            </a:r>
            <a:r>
              <a:rPr lang="en-US"/>
              <a:t>:</a:t>
            </a:r>
            <a:endParaRPr/>
          </a:p>
          <a:p>
            <a:pPr indent="-457200" lvl="2" marL="1124712" rtl="0" algn="l">
              <a:spcBef>
                <a:spcPts val="460"/>
              </a:spcBef>
              <a:spcAft>
                <a:spcPts val="0"/>
              </a:spcAft>
              <a:buSzPts val="2300"/>
              <a:buFont typeface="Arial"/>
              <a:buAutoNum type="arabicParenR"/>
            </a:pPr>
            <a:r>
              <a:rPr i="1" lang="en-US"/>
              <a:t> </a:t>
            </a:r>
            <a:r>
              <a:rPr lang="en-US"/>
              <a:t>If</a:t>
            </a:r>
            <a:r>
              <a:rPr i="1" lang="en-US"/>
              <a:t> P(x)</a:t>
            </a:r>
            <a:r>
              <a:rPr lang="en-US"/>
              <a:t> denotes  “</a:t>
            </a:r>
            <a:r>
              <a:rPr i="1" lang="en-US"/>
              <a:t>x</a:t>
            </a:r>
            <a:r>
              <a:rPr lang="en-US"/>
              <a:t> &gt; </a:t>
            </a:r>
            <a:r>
              <a:rPr lang="en-US">
                <a:latin typeface="Cambria Math"/>
                <a:ea typeface="Cambria Math"/>
                <a:cs typeface="Cambria Math"/>
                <a:sym typeface="Cambria Math"/>
              </a:rPr>
              <a:t>0”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integers, then </a:t>
            </a:r>
            <a:r>
              <a:rPr lang="en-US"/>
              <a:t>∀</a:t>
            </a:r>
            <a:r>
              <a:rPr i="1" lang="en-US"/>
              <a:t>x P</a:t>
            </a:r>
            <a:r>
              <a:rPr lang="en-US"/>
              <a:t>(</a:t>
            </a:r>
            <a:r>
              <a:rPr i="1" lang="en-US"/>
              <a:t>x</a:t>
            </a:r>
            <a:r>
              <a:rPr lang="en-US"/>
              <a:t>) is false.</a:t>
            </a:r>
            <a:endParaRPr/>
          </a:p>
          <a:p>
            <a:pPr indent="-457200" lvl="2" marL="1124712" rtl="0" algn="l">
              <a:spcBef>
                <a:spcPts val="460"/>
              </a:spcBef>
              <a:spcAft>
                <a:spcPts val="0"/>
              </a:spcAft>
              <a:buSzPts val="2300"/>
              <a:buFont typeface="Arial"/>
              <a:buAutoNum type="arabicParenR"/>
            </a:pPr>
            <a:r>
              <a:rPr lang="en-US"/>
              <a:t>If</a:t>
            </a:r>
            <a:r>
              <a:rPr i="1" lang="en-US"/>
              <a:t> P(x)</a:t>
            </a:r>
            <a:r>
              <a:rPr lang="en-US"/>
              <a:t> denotes  “</a:t>
            </a:r>
            <a:r>
              <a:rPr i="1" lang="en-US"/>
              <a:t>x</a:t>
            </a:r>
            <a:r>
              <a:rPr lang="en-US"/>
              <a:t> &gt; </a:t>
            </a:r>
            <a:r>
              <a:rPr lang="en-US">
                <a:latin typeface="Cambria Math"/>
                <a:ea typeface="Cambria Math"/>
                <a:cs typeface="Cambria Math"/>
                <a:sym typeface="Cambria Math"/>
              </a:rPr>
              <a:t>0”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positive integers, then </a:t>
            </a:r>
            <a:r>
              <a:rPr lang="en-US"/>
              <a:t>∀</a:t>
            </a:r>
            <a:r>
              <a:rPr i="1" lang="en-US"/>
              <a:t>x P</a:t>
            </a:r>
            <a:r>
              <a:rPr lang="en-US"/>
              <a:t>(</a:t>
            </a:r>
            <a:r>
              <a:rPr i="1" lang="en-US"/>
              <a:t>x</a:t>
            </a:r>
            <a:r>
              <a:rPr lang="en-US"/>
              <a:t>) is true.</a:t>
            </a:r>
            <a:endParaRPr/>
          </a:p>
          <a:p>
            <a:pPr indent="-457200" lvl="2" marL="1124712" rtl="0" algn="l">
              <a:spcBef>
                <a:spcPts val="460"/>
              </a:spcBef>
              <a:spcAft>
                <a:spcPts val="0"/>
              </a:spcAft>
              <a:buSzPts val="2300"/>
              <a:buFont typeface="Arial"/>
              <a:buAutoNum type="arabicParenR"/>
            </a:pPr>
            <a:r>
              <a:rPr lang="en-US"/>
              <a:t>If</a:t>
            </a:r>
            <a:r>
              <a:rPr i="1" lang="en-US"/>
              <a:t> P(x)</a:t>
            </a:r>
            <a:r>
              <a:rPr lang="en-US"/>
              <a:t> denotes  “</a:t>
            </a:r>
            <a:r>
              <a:rPr i="1" lang="en-US"/>
              <a:t>x</a:t>
            </a:r>
            <a:r>
              <a:rPr lang="en-US"/>
              <a:t> is even</a:t>
            </a:r>
            <a:r>
              <a:rPr lang="en-US">
                <a:latin typeface="Cambria Math"/>
                <a:ea typeface="Cambria Math"/>
                <a:cs typeface="Cambria Math"/>
                <a:sym typeface="Cambria Math"/>
              </a:rPr>
              <a:t>”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integers,  then </a:t>
            </a:r>
            <a:r>
              <a:rPr lang="en-US"/>
              <a:t>∀ </a:t>
            </a:r>
            <a:r>
              <a:rPr i="1" lang="en-US"/>
              <a:t>x P</a:t>
            </a:r>
            <a:r>
              <a:rPr lang="en-US"/>
              <a:t>(</a:t>
            </a:r>
            <a:r>
              <a:rPr i="1" lang="en-US"/>
              <a:t>x</a:t>
            </a:r>
            <a:r>
              <a:rPr lang="en-US"/>
              <a:t>) is false.</a:t>
            </a:r>
            <a:endParaRPr/>
          </a:p>
          <a:p>
            <a:pPr indent="-82550" lvl="2" marL="1143000" rtl="0" algn="l">
              <a:spcBef>
                <a:spcPts val="460"/>
              </a:spcBef>
              <a:spcAft>
                <a:spcPts val="0"/>
              </a:spcAft>
              <a:buSzPts val="2300"/>
              <a:buNone/>
            </a:pPr>
            <a:r>
              <a:t/>
            </a:r>
            <a:endParaRPr/>
          </a:p>
          <a:p>
            <a:pPr indent="-82550" lvl="2" marL="1143000" rtl="0" algn="l">
              <a:spcBef>
                <a:spcPts val="460"/>
              </a:spcBef>
              <a:spcAft>
                <a:spcPts val="0"/>
              </a:spcAft>
              <a:buSzPts val="2300"/>
              <a:buNone/>
            </a:pPr>
            <a:r>
              <a:t/>
            </a:r>
            <a:endParaRPr/>
          </a:p>
          <a:p>
            <a:pPr indent="-82550" lvl="2" marL="1143000" rtl="0" algn="l">
              <a:spcBef>
                <a:spcPts val="460"/>
              </a:spcBef>
              <a:spcAft>
                <a:spcPts val="0"/>
              </a:spcAft>
              <a:buSzPts val="2300"/>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Existential Quantifier</a:t>
            </a:r>
            <a:endParaRPr/>
          </a:p>
        </p:txBody>
      </p:sp>
      <p:sp>
        <p:nvSpPr>
          <p:cNvPr id="979" name="Google Shape;979;p12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a:t>
            </a:r>
            <a:r>
              <a:rPr i="1" lang="en-US"/>
              <a:t>x P</a:t>
            </a:r>
            <a:r>
              <a:rPr lang="en-US"/>
              <a:t>(</a:t>
            </a:r>
            <a:r>
              <a:rPr i="1" lang="en-US"/>
              <a:t>x</a:t>
            </a:r>
            <a:r>
              <a:rPr lang="en-US"/>
              <a:t>) is read as </a:t>
            </a:r>
            <a:r>
              <a:rPr i="1" lang="en-US"/>
              <a:t>“</a:t>
            </a:r>
            <a:r>
              <a:rPr lang="en-US"/>
              <a:t>For some </a:t>
            </a:r>
            <a:r>
              <a:rPr i="1" lang="en-US"/>
              <a:t>x</a:t>
            </a:r>
            <a:r>
              <a:rPr lang="en-US"/>
              <a:t>, P(</a:t>
            </a:r>
            <a:r>
              <a:rPr i="1" lang="en-US"/>
              <a:t>x</a:t>
            </a:r>
            <a:r>
              <a:rPr lang="en-US"/>
              <a:t>)”,  or as “There is an </a:t>
            </a:r>
            <a:r>
              <a:rPr i="1" lang="en-US"/>
              <a:t>x</a:t>
            </a:r>
            <a:r>
              <a:rPr lang="en-US"/>
              <a:t> such that P(</a:t>
            </a:r>
            <a:r>
              <a:rPr i="1" lang="en-US"/>
              <a:t>x</a:t>
            </a:r>
            <a:r>
              <a:rPr lang="en-US"/>
              <a:t>),”  or “For at least one </a:t>
            </a:r>
            <a:r>
              <a:rPr i="1" lang="en-US"/>
              <a:t>x</a:t>
            </a:r>
            <a:r>
              <a:rPr lang="en-US"/>
              <a:t>, P(</a:t>
            </a:r>
            <a:r>
              <a:rPr i="1" lang="en-US"/>
              <a:t>x</a:t>
            </a:r>
            <a:r>
              <a:rPr lang="en-US"/>
              <a:t>).” </a:t>
            </a:r>
            <a:endParaRPr/>
          </a:p>
          <a:p>
            <a:pPr indent="-285750" lvl="1" marL="742950" rtl="0" algn="l">
              <a:spcBef>
                <a:spcPts val="540"/>
              </a:spcBef>
              <a:spcAft>
                <a:spcPts val="0"/>
              </a:spcAft>
              <a:buSzPts val="2700"/>
              <a:buFont typeface="Noto Sans Symbols"/>
              <a:buNone/>
            </a:pPr>
            <a:r>
              <a:rPr b="1" lang="en-US"/>
              <a:t>Examples</a:t>
            </a:r>
            <a:r>
              <a:rPr lang="en-US"/>
              <a:t>:</a:t>
            </a:r>
            <a:endParaRPr/>
          </a:p>
          <a:p>
            <a:pPr indent="-457200" lvl="2" marL="1124712" rtl="0" algn="l">
              <a:spcBef>
                <a:spcPts val="460"/>
              </a:spcBef>
              <a:spcAft>
                <a:spcPts val="0"/>
              </a:spcAft>
              <a:buSzPts val="2300"/>
              <a:buFont typeface="Arial"/>
              <a:buAutoNum type="arabicPeriod"/>
            </a:pPr>
            <a:r>
              <a:rPr i="1" lang="en-US"/>
              <a:t> </a:t>
            </a:r>
            <a:r>
              <a:rPr lang="en-US"/>
              <a:t>If</a:t>
            </a:r>
            <a:r>
              <a:rPr i="1" lang="en-US"/>
              <a:t> P(x)</a:t>
            </a:r>
            <a:r>
              <a:rPr lang="en-US"/>
              <a:t> denotes  “</a:t>
            </a:r>
            <a:r>
              <a:rPr i="1" lang="en-US"/>
              <a:t>x</a:t>
            </a:r>
            <a:r>
              <a:rPr lang="en-US"/>
              <a:t> &gt; </a:t>
            </a:r>
            <a:r>
              <a:rPr lang="en-US">
                <a:latin typeface="Cambria Math"/>
                <a:ea typeface="Cambria Math"/>
                <a:cs typeface="Cambria Math"/>
                <a:sym typeface="Cambria Math"/>
              </a:rPr>
              <a:t>0”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integers, then ∃</a:t>
            </a:r>
            <a:r>
              <a:rPr i="1" lang="en-US"/>
              <a:t>x P</a:t>
            </a:r>
            <a:r>
              <a:rPr lang="en-US"/>
              <a:t>(</a:t>
            </a:r>
            <a:r>
              <a:rPr i="1" lang="en-US"/>
              <a:t>x</a:t>
            </a:r>
            <a:r>
              <a:rPr lang="en-US"/>
              <a:t>) is true. It is also true if U is the positive integers.</a:t>
            </a:r>
            <a:endParaRPr/>
          </a:p>
          <a:p>
            <a:pPr indent="-457200" lvl="2" marL="1124712" rtl="0" algn="l">
              <a:spcBef>
                <a:spcPts val="460"/>
              </a:spcBef>
              <a:spcAft>
                <a:spcPts val="0"/>
              </a:spcAft>
              <a:buSzPts val="2300"/>
              <a:buFont typeface="Arial"/>
              <a:buAutoNum type="arabicPeriod"/>
            </a:pPr>
            <a:r>
              <a:rPr lang="en-US"/>
              <a:t>If</a:t>
            </a:r>
            <a:r>
              <a:rPr i="1" lang="en-US"/>
              <a:t> P(x)</a:t>
            </a:r>
            <a:r>
              <a:rPr lang="en-US"/>
              <a:t> denotes  “</a:t>
            </a:r>
            <a:r>
              <a:rPr i="1" lang="en-US"/>
              <a:t>x</a:t>
            </a:r>
            <a:r>
              <a:rPr lang="en-US"/>
              <a:t> &lt; </a:t>
            </a:r>
            <a:r>
              <a:rPr lang="en-US">
                <a:latin typeface="Cambria Math"/>
                <a:ea typeface="Cambria Math"/>
                <a:cs typeface="Cambria Math"/>
                <a:sym typeface="Cambria Math"/>
              </a:rPr>
              <a:t>0”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positive integers,  then     ∃</a:t>
            </a:r>
            <a:r>
              <a:rPr i="1" lang="en-US"/>
              <a:t>x P</a:t>
            </a:r>
            <a:r>
              <a:rPr lang="en-US"/>
              <a:t>(</a:t>
            </a:r>
            <a:r>
              <a:rPr i="1" lang="en-US"/>
              <a:t>x</a:t>
            </a:r>
            <a:r>
              <a:rPr lang="en-US"/>
              <a:t>) is false.</a:t>
            </a:r>
            <a:endParaRPr/>
          </a:p>
          <a:p>
            <a:pPr indent="-457200" lvl="2" marL="1124712" rtl="0" algn="l">
              <a:spcBef>
                <a:spcPts val="460"/>
              </a:spcBef>
              <a:spcAft>
                <a:spcPts val="0"/>
              </a:spcAft>
              <a:buSzPts val="2300"/>
              <a:buFont typeface="Arial"/>
              <a:buAutoNum type="arabicPeriod"/>
            </a:pPr>
            <a:r>
              <a:rPr lang="en-US"/>
              <a:t>If</a:t>
            </a:r>
            <a:r>
              <a:rPr i="1" lang="en-US"/>
              <a:t> P(x)</a:t>
            </a:r>
            <a:r>
              <a:rPr lang="en-US"/>
              <a:t> denotes  “</a:t>
            </a:r>
            <a:r>
              <a:rPr i="1" lang="en-US"/>
              <a:t>x</a:t>
            </a:r>
            <a:r>
              <a:rPr lang="en-US"/>
              <a:t> is even</a:t>
            </a:r>
            <a:r>
              <a:rPr lang="en-US">
                <a:latin typeface="Cambria Math"/>
                <a:ea typeface="Cambria Math"/>
                <a:cs typeface="Cambria Math"/>
                <a:sym typeface="Cambria Math"/>
              </a:rPr>
              <a:t>” and </a:t>
            </a:r>
            <a:r>
              <a:rPr i="1" lang="en-US">
                <a:latin typeface="Cambria Math"/>
                <a:ea typeface="Cambria Math"/>
                <a:cs typeface="Cambria Math"/>
                <a:sym typeface="Cambria Math"/>
              </a:rPr>
              <a:t>U</a:t>
            </a:r>
            <a:r>
              <a:rPr lang="en-US">
                <a:latin typeface="Cambria Math"/>
                <a:ea typeface="Cambria Math"/>
                <a:cs typeface="Cambria Math"/>
                <a:sym typeface="Cambria Math"/>
              </a:rPr>
              <a:t>  is the integers,  then     ∃</a:t>
            </a:r>
            <a:r>
              <a:rPr i="1" lang="en-US"/>
              <a:t>x P</a:t>
            </a:r>
            <a:r>
              <a:rPr lang="en-US"/>
              <a:t>(</a:t>
            </a:r>
            <a:r>
              <a:rPr i="1" lang="en-US"/>
              <a:t>x</a:t>
            </a:r>
            <a:r>
              <a:rPr lang="en-US"/>
              <a:t>) is true.</a:t>
            </a:r>
            <a:endParaRPr/>
          </a:p>
          <a:p>
            <a:pPr indent="-82550" lvl="2" marL="1143000" rtl="0" algn="l">
              <a:spcBef>
                <a:spcPts val="460"/>
              </a:spcBef>
              <a:spcAft>
                <a:spcPts val="0"/>
              </a:spcAft>
              <a:buSzPts val="23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Uniqueness Quantifier (</a:t>
            </a:r>
            <a:r>
              <a:rPr i="1" lang="en-US"/>
              <a:t>optional</a:t>
            </a:r>
            <a:r>
              <a:rPr lang="en-US"/>
              <a:t>)</a:t>
            </a:r>
            <a:endParaRPr/>
          </a:p>
        </p:txBody>
      </p:sp>
      <p:sp>
        <p:nvSpPr>
          <p:cNvPr id="985" name="Google Shape;985;p12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200"/>
              <a:buChar char="●"/>
            </a:pPr>
            <a:r>
              <a:rPr lang="en-US" sz="2200"/>
              <a:t>∃!</a:t>
            </a:r>
            <a:r>
              <a:rPr i="1" lang="en-US" sz="2200"/>
              <a:t>x P</a:t>
            </a:r>
            <a:r>
              <a:rPr lang="en-US" sz="2200"/>
              <a:t>(</a:t>
            </a:r>
            <a:r>
              <a:rPr i="1" lang="en-US" sz="2200"/>
              <a:t>x</a:t>
            </a:r>
            <a:r>
              <a:rPr lang="en-US" sz="2200"/>
              <a:t>) means that </a:t>
            </a:r>
            <a:r>
              <a:rPr i="1" lang="en-US" sz="2200"/>
              <a:t>P</a:t>
            </a:r>
            <a:r>
              <a:rPr lang="en-US" sz="2200"/>
              <a:t>(</a:t>
            </a:r>
            <a:r>
              <a:rPr i="1" lang="en-US" sz="2200">
                <a:latin typeface="Arial"/>
                <a:ea typeface="Arial"/>
                <a:cs typeface="Arial"/>
                <a:sym typeface="Arial"/>
              </a:rPr>
              <a:t>x</a:t>
            </a:r>
            <a:r>
              <a:rPr lang="en-US" sz="2200"/>
              <a:t>) is true for </a:t>
            </a:r>
            <a:r>
              <a:rPr lang="en-US" sz="2200" u="sng"/>
              <a:t>one and only one</a:t>
            </a:r>
            <a:r>
              <a:rPr lang="en-US" sz="2200"/>
              <a:t> </a:t>
            </a:r>
            <a:r>
              <a:rPr i="1" lang="en-US" sz="2200">
                <a:latin typeface="Arial"/>
                <a:ea typeface="Arial"/>
                <a:cs typeface="Arial"/>
                <a:sym typeface="Arial"/>
              </a:rPr>
              <a:t>x </a:t>
            </a:r>
            <a:r>
              <a:rPr lang="en-US" sz="2200"/>
              <a:t>in the universe of discourse.</a:t>
            </a:r>
            <a:endParaRPr i="1" sz="2200"/>
          </a:p>
          <a:p>
            <a:pPr indent="-342900" lvl="0" marL="342900" rtl="0" algn="l">
              <a:lnSpc>
                <a:spcPct val="80000"/>
              </a:lnSpc>
              <a:spcBef>
                <a:spcPts val="440"/>
              </a:spcBef>
              <a:spcAft>
                <a:spcPts val="0"/>
              </a:spcAft>
              <a:buSzPts val="2200"/>
              <a:buChar char="●"/>
            </a:pPr>
            <a:r>
              <a:rPr lang="en-US" sz="2200"/>
              <a:t>This is commonly expressed in English in the following equivalent ways:</a:t>
            </a:r>
            <a:endParaRPr/>
          </a:p>
          <a:p>
            <a:pPr indent="-285750" lvl="1" marL="742950" rtl="0" algn="l">
              <a:lnSpc>
                <a:spcPct val="80000"/>
              </a:lnSpc>
              <a:spcBef>
                <a:spcPts val="380"/>
              </a:spcBef>
              <a:spcAft>
                <a:spcPts val="0"/>
              </a:spcAft>
              <a:buSzPts val="1900"/>
              <a:buChar char="⚪"/>
            </a:pPr>
            <a:r>
              <a:rPr lang="en-US" sz="1900"/>
              <a:t>“There is a unique </a:t>
            </a:r>
            <a:r>
              <a:rPr i="1" lang="en-US" sz="1900">
                <a:latin typeface="Arial"/>
                <a:ea typeface="Arial"/>
                <a:cs typeface="Arial"/>
                <a:sym typeface="Arial"/>
              </a:rPr>
              <a:t>x</a:t>
            </a:r>
            <a:r>
              <a:rPr i="1" lang="en-US" sz="1900"/>
              <a:t> </a:t>
            </a:r>
            <a:r>
              <a:rPr lang="en-US" sz="1900"/>
              <a:t>such that </a:t>
            </a:r>
            <a:r>
              <a:rPr i="1" lang="en-US" sz="1900"/>
              <a:t>P</a:t>
            </a:r>
            <a:r>
              <a:rPr lang="en-US" sz="1900"/>
              <a:t>(</a:t>
            </a:r>
            <a:r>
              <a:rPr i="1" lang="en-US" sz="1900">
                <a:latin typeface="Arial"/>
                <a:ea typeface="Arial"/>
                <a:cs typeface="Arial"/>
                <a:sym typeface="Arial"/>
              </a:rPr>
              <a:t>x</a:t>
            </a:r>
            <a:r>
              <a:rPr lang="en-US" sz="1900"/>
              <a:t>).” </a:t>
            </a:r>
            <a:endParaRPr/>
          </a:p>
          <a:p>
            <a:pPr indent="-285750" lvl="1" marL="742950" rtl="0" algn="l">
              <a:lnSpc>
                <a:spcPct val="80000"/>
              </a:lnSpc>
              <a:spcBef>
                <a:spcPts val="380"/>
              </a:spcBef>
              <a:spcAft>
                <a:spcPts val="0"/>
              </a:spcAft>
              <a:buSzPts val="1900"/>
              <a:buChar char="⚪"/>
            </a:pPr>
            <a:r>
              <a:rPr lang="en-US" sz="1900"/>
              <a:t>“There is one and only one </a:t>
            </a:r>
            <a:r>
              <a:rPr i="1" lang="en-US" sz="1900">
                <a:latin typeface="Arial"/>
                <a:ea typeface="Arial"/>
                <a:cs typeface="Arial"/>
                <a:sym typeface="Arial"/>
              </a:rPr>
              <a:t>x</a:t>
            </a:r>
            <a:r>
              <a:rPr lang="en-US" sz="1900"/>
              <a:t> such that </a:t>
            </a:r>
            <a:r>
              <a:rPr i="1" lang="en-US" sz="1900"/>
              <a:t>P</a:t>
            </a:r>
            <a:r>
              <a:rPr lang="en-US" sz="1900"/>
              <a:t>(</a:t>
            </a:r>
            <a:r>
              <a:rPr i="1" lang="en-US" sz="1900">
                <a:latin typeface="Arial"/>
                <a:ea typeface="Arial"/>
                <a:cs typeface="Arial"/>
                <a:sym typeface="Arial"/>
              </a:rPr>
              <a:t>x</a:t>
            </a:r>
            <a:r>
              <a:rPr lang="en-US" sz="1900"/>
              <a:t>)”</a:t>
            </a:r>
            <a:endParaRPr/>
          </a:p>
          <a:p>
            <a:pPr indent="-342900" lvl="0" marL="342900" rtl="0" algn="l">
              <a:lnSpc>
                <a:spcPct val="80000"/>
              </a:lnSpc>
              <a:spcBef>
                <a:spcPts val="440"/>
              </a:spcBef>
              <a:spcAft>
                <a:spcPts val="0"/>
              </a:spcAft>
              <a:buSzPts val="2200"/>
              <a:buChar char="●"/>
            </a:pPr>
            <a:r>
              <a:rPr lang="en-US" sz="2200"/>
              <a:t>Examples:</a:t>
            </a:r>
            <a:endParaRPr/>
          </a:p>
          <a:p>
            <a:pPr indent="-285750" lvl="1" marL="742950" rtl="0" algn="l">
              <a:lnSpc>
                <a:spcPct val="80000"/>
              </a:lnSpc>
              <a:spcBef>
                <a:spcPts val="380"/>
              </a:spcBef>
              <a:spcAft>
                <a:spcPts val="0"/>
              </a:spcAft>
              <a:buSzPts val="1900"/>
              <a:buFont typeface="Arial"/>
              <a:buAutoNum type="arabicPeriod"/>
            </a:pPr>
            <a:r>
              <a:rPr lang="en-US" sz="1900"/>
              <a:t>If </a:t>
            </a:r>
            <a:r>
              <a:rPr i="1" lang="en-US" sz="1900"/>
              <a:t>P(x)</a:t>
            </a:r>
            <a:r>
              <a:rPr lang="en-US" sz="1900"/>
              <a:t> denotes  “</a:t>
            </a:r>
            <a:r>
              <a:rPr i="1" lang="en-US" sz="1900"/>
              <a:t>x</a:t>
            </a:r>
            <a:r>
              <a:rPr lang="en-US" sz="1900"/>
              <a:t> + </a:t>
            </a:r>
            <a:r>
              <a:rPr lang="en-US" sz="1900">
                <a:latin typeface="Cambria Math"/>
                <a:ea typeface="Cambria Math"/>
                <a:cs typeface="Cambria Math"/>
                <a:sym typeface="Cambria Math"/>
              </a:rPr>
              <a:t>1</a:t>
            </a:r>
            <a:r>
              <a:rPr lang="en-US" sz="1900"/>
              <a:t> = </a:t>
            </a:r>
            <a:r>
              <a:rPr lang="en-US" sz="1900">
                <a:latin typeface="Cambria Math"/>
                <a:ea typeface="Cambria Math"/>
                <a:cs typeface="Cambria Math"/>
                <a:sym typeface="Cambria Math"/>
              </a:rPr>
              <a:t>0”  and U is the integers, then </a:t>
            </a:r>
            <a:r>
              <a:rPr lang="en-US" sz="1900"/>
              <a:t>∃!</a:t>
            </a:r>
            <a:r>
              <a:rPr i="1" lang="en-US" sz="1900"/>
              <a:t>x P</a:t>
            </a:r>
            <a:r>
              <a:rPr lang="en-US" sz="1900"/>
              <a:t>(</a:t>
            </a:r>
            <a:r>
              <a:rPr i="1" lang="en-US" sz="1900"/>
              <a:t>x</a:t>
            </a:r>
            <a:r>
              <a:rPr lang="en-US" sz="1900"/>
              <a:t>) is true. </a:t>
            </a:r>
            <a:endParaRPr/>
          </a:p>
          <a:p>
            <a:pPr indent="-285750" lvl="1" marL="742950" rtl="0" algn="l">
              <a:lnSpc>
                <a:spcPct val="80000"/>
              </a:lnSpc>
              <a:spcBef>
                <a:spcPts val="380"/>
              </a:spcBef>
              <a:spcAft>
                <a:spcPts val="0"/>
              </a:spcAft>
              <a:buSzPts val="1900"/>
              <a:buFont typeface="Arial"/>
              <a:buAutoNum type="arabicPeriod"/>
            </a:pPr>
            <a:r>
              <a:rPr lang="en-US" sz="1900"/>
              <a:t>But if </a:t>
            </a:r>
            <a:r>
              <a:rPr i="1" lang="en-US" sz="1900"/>
              <a:t>P(x)</a:t>
            </a:r>
            <a:r>
              <a:rPr lang="en-US" sz="1900"/>
              <a:t> denotes  “</a:t>
            </a:r>
            <a:r>
              <a:rPr i="1" lang="en-US" sz="1900"/>
              <a:t>x</a:t>
            </a:r>
            <a:r>
              <a:rPr lang="en-US" sz="1900"/>
              <a:t> &gt; </a:t>
            </a:r>
            <a:r>
              <a:rPr lang="en-US" sz="1900">
                <a:latin typeface="Cambria Math"/>
                <a:ea typeface="Cambria Math"/>
                <a:cs typeface="Cambria Math"/>
                <a:sym typeface="Cambria Math"/>
              </a:rPr>
              <a:t>0,”  then </a:t>
            </a:r>
            <a:r>
              <a:rPr lang="en-US" sz="1900"/>
              <a:t>∃!</a:t>
            </a:r>
            <a:r>
              <a:rPr i="1" lang="en-US" sz="1900"/>
              <a:t>x P</a:t>
            </a:r>
            <a:r>
              <a:rPr lang="en-US" sz="1900"/>
              <a:t>(</a:t>
            </a:r>
            <a:r>
              <a:rPr i="1" lang="en-US" sz="1900"/>
              <a:t>x</a:t>
            </a:r>
            <a:r>
              <a:rPr lang="en-US" sz="1900"/>
              <a:t>) is false.</a:t>
            </a:r>
            <a:endParaRPr sz="1900"/>
          </a:p>
          <a:p>
            <a:pPr indent="-342900" lvl="0" marL="342900" rtl="0" algn="l">
              <a:lnSpc>
                <a:spcPct val="80000"/>
              </a:lnSpc>
              <a:spcBef>
                <a:spcPts val="440"/>
              </a:spcBef>
              <a:spcAft>
                <a:spcPts val="0"/>
              </a:spcAft>
              <a:buSzPts val="2200"/>
              <a:buChar char="●"/>
            </a:pPr>
            <a:r>
              <a:rPr lang="en-US" sz="2200"/>
              <a:t>The uniqueness quantifier is not really needed as the restriction that there is a unique </a:t>
            </a:r>
            <a:r>
              <a:rPr i="1" lang="en-US" sz="2200"/>
              <a:t>x</a:t>
            </a:r>
            <a:r>
              <a:rPr lang="en-US" sz="2200"/>
              <a:t> such that </a:t>
            </a:r>
            <a:r>
              <a:rPr i="1" lang="en-US" sz="2200"/>
              <a:t>P</a:t>
            </a:r>
            <a:r>
              <a:rPr lang="en-US" sz="2200"/>
              <a:t>(</a:t>
            </a:r>
            <a:r>
              <a:rPr i="1" lang="en-US" sz="2200"/>
              <a:t>x</a:t>
            </a:r>
            <a:r>
              <a:rPr lang="en-US" sz="2200"/>
              <a:t>) can be expressed as:  </a:t>
            </a:r>
            <a:endParaRPr/>
          </a:p>
          <a:p>
            <a:pPr indent="-342900" lvl="0" marL="342900" rtl="0" algn="l">
              <a:lnSpc>
                <a:spcPct val="80000"/>
              </a:lnSpc>
              <a:spcBef>
                <a:spcPts val="440"/>
              </a:spcBef>
              <a:spcAft>
                <a:spcPts val="0"/>
              </a:spcAft>
              <a:buSzPts val="2200"/>
              <a:buFont typeface="Noto Sans Symbols"/>
              <a:buNone/>
            </a:pPr>
            <a:r>
              <a:rPr lang="en-US" sz="2200"/>
              <a:t>                               ∃</a:t>
            </a:r>
            <a:r>
              <a:rPr i="1" lang="en-US" sz="2200"/>
              <a:t>x</a:t>
            </a:r>
            <a:r>
              <a:rPr lang="en-US" sz="2200"/>
              <a:t> (</a:t>
            </a:r>
            <a:r>
              <a:rPr i="1" lang="en-US" sz="2200"/>
              <a:t>P</a:t>
            </a:r>
            <a:r>
              <a:rPr lang="en-US" sz="2200"/>
              <a:t>(</a:t>
            </a:r>
            <a:r>
              <a:rPr i="1" lang="en-US" sz="2200"/>
              <a:t>x</a:t>
            </a:r>
            <a:r>
              <a:rPr lang="en-US" sz="2200"/>
              <a:t>) </a:t>
            </a:r>
            <a:r>
              <a:rPr lang="en-US" sz="2200">
                <a:latin typeface="Cambria Math"/>
                <a:ea typeface="Cambria Math"/>
                <a:cs typeface="Cambria Math"/>
                <a:sym typeface="Cambria Math"/>
              </a:rPr>
              <a:t>∧</a:t>
            </a:r>
            <a:r>
              <a:rPr lang="en-US" sz="2200"/>
              <a:t>∀</a:t>
            </a:r>
            <a:r>
              <a:rPr i="1" lang="en-US" sz="2200"/>
              <a:t>y</a:t>
            </a:r>
            <a:r>
              <a:rPr lang="en-US" sz="2200"/>
              <a:t> (</a:t>
            </a:r>
            <a:r>
              <a:rPr i="1" lang="en-US" sz="2200"/>
              <a:t>P</a:t>
            </a:r>
            <a:r>
              <a:rPr lang="en-US" sz="2200"/>
              <a:t>(</a:t>
            </a:r>
            <a:r>
              <a:rPr i="1" lang="en-US" sz="2200"/>
              <a:t>y</a:t>
            </a:r>
            <a:r>
              <a:rPr lang="en-US" sz="2200"/>
              <a:t>) </a:t>
            </a:r>
            <a:r>
              <a:rPr lang="en-US" sz="2200">
                <a:latin typeface="Cambria Math"/>
                <a:ea typeface="Cambria Math"/>
                <a:cs typeface="Cambria Math"/>
                <a:sym typeface="Cambria Math"/>
              </a:rPr>
              <a:t>→ </a:t>
            </a:r>
            <a:r>
              <a:rPr i="1" lang="en-US" sz="2200">
                <a:latin typeface="Cambria Math"/>
                <a:ea typeface="Cambria Math"/>
                <a:cs typeface="Cambria Math"/>
                <a:sym typeface="Cambria Math"/>
              </a:rPr>
              <a:t>y </a:t>
            </a:r>
            <a:r>
              <a:rPr lang="en-US" sz="2200">
                <a:latin typeface="Cambria Math"/>
                <a:ea typeface="Cambria Math"/>
                <a:cs typeface="Cambria Math"/>
                <a:sym typeface="Cambria Math"/>
              </a:rPr>
              <a:t>=</a:t>
            </a:r>
            <a:r>
              <a:rPr i="1" lang="en-US" sz="2200">
                <a:latin typeface="Cambria Math"/>
                <a:ea typeface="Cambria Math"/>
                <a:cs typeface="Cambria Math"/>
                <a:sym typeface="Cambria Math"/>
              </a:rPr>
              <a:t>x</a:t>
            </a:r>
            <a:r>
              <a:rPr lang="en-US" sz="2200">
                <a:latin typeface="Cambria Math"/>
                <a:ea typeface="Cambria Math"/>
                <a:cs typeface="Cambria Math"/>
                <a:sym typeface="Cambria Math"/>
              </a:rPr>
              <a:t>))</a:t>
            </a:r>
            <a:endParaRPr sz="22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Thinking about Quantifiers</a:t>
            </a:r>
            <a:endParaRPr/>
          </a:p>
        </p:txBody>
      </p:sp>
      <p:sp>
        <p:nvSpPr>
          <p:cNvPr id="991" name="Google Shape;991;p12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100000"/>
              <a:buChar char="●"/>
            </a:pPr>
            <a:r>
              <a:rPr lang="en-US"/>
              <a:t>When the  domain of discourse is finite, we can think of quantification as looping through the elements of the domain.</a:t>
            </a:r>
            <a:endParaRPr/>
          </a:p>
          <a:p>
            <a:pPr indent="-342900" lvl="0" marL="342900" rtl="0" algn="l">
              <a:spcBef>
                <a:spcPts val="448"/>
              </a:spcBef>
              <a:spcAft>
                <a:spcPts val="0"/>
              </a:spcAft>
              <a:buSzPct val="100000"/>
              <a:buChar char="●"/>
            </a:pPr>
            <a:r>
              <a:rPr lang="en-US"/>
              <a:t>To evaluate ∀</a:t>
            </a:r>
            <a:r>
              <a:rPr i="1" lang="en-US"/>
              <a:t>x P</a:t>
            </a:r>
            <a:r>
              <a:rPr lang="en-US"/>
              <a:t>(</a:t>
            </a:r>
            <a:r>
              <a:rPr i="1" lang="en-US"/>
              <a:t>x</a:t>
            </a:r>
            <a:r>
              <a:rPr lang="en-US"/>
              <a:t>) loop through all </a:t>
            </a:r>
            <a:r>
              <a:rPr i="1" lang="en-US"/>
              <a:t>x</a:t>
            </a:r>
            <a:r>
              <a:rPr lang="en-US"/>
              <a:t> in the domain. </a:t>
            </a:r>
            <a:endParaRPr/>
          </a:p>
          <a:p>
            <a:pPr indent="-285750" lvl="1" marL="742950" rtl="0" algn="l">
              <a:spcBef>
                <a:spcPts val="378"/>
              </a:spcBef>
              <a:spcAft>
                <a:spcPts val="0"/>
              </a:spcAft>
              <a:buSzPct val="100000"/>
              <a:buChar char="⚪"/>
            </a:pPr>
            <a:r>
              <a:rPr lang="en-US"/>
              <a:t>If at every step P(</a:t>
            </a:r>
            <a:r>
              <a:rPr i="1" lang="en-US"/>
              <a:t>x</a:t>
            </a:r>
            <a:r>
              <a:rPr lang="en-US"/>
              <a:t>) is true, then ∀</a:t>
            </a:r>
            <a:r>
              <a:rPr i="1" lang="en-US"/>
              <a:t>x P</a:t>
            </a:r>
            <a:r>
              <a:rPr lang="en-US"/>
              <a:t>(</a:t>
            </a:r>
            <a:r>
              <a:rPr i="1" lang="en-US"/>
              <a:t>x</a:t>
            </a:r>
            <a:r>
              <a:rPr lang="en-US"/>
              <a:t>) is true. </a:t>
            </a:r>
            <a:endParaRPr/>
          </a:p>
          <a:p>
            <a:pPr indent="-285750" lvl="1" marL="742950" rtl="0" algn="l">
              <a:spcBef>
                <a:spcPts val="378"/>
              </a:spcBef>
              <a:spcAft>
                <a:spcPts val="0"/>
              </a:spcAft>
              <a:buSzPct val="100000"/>
              <a:buChar char="⚪"/>
            </a:pPr>
            <a:r>
              <a:rPr lang="en-US"/>
              <a:t>If at a step P(</a:t>
            </a:r>
            <a:r>
              <a:rPr i="1" lang="en-US"/>
              <a:t>x</a:t>
            </a:r>
            <a:r>
              <a:rPr lang="en-US"/>
              <a:t>) is false, then ∀</a:t>
            </a:r>
            <a:r>
              <a:rPr i="1" lang="en-US"/>
              <a:t>x P</a:t>
            </a:r>
            <a:r>
              <a:rPr lang="en-US"/>
              <a:t>(</a:t>
            </a:r>
            <a:r>
              <a:rPr i="1" lang="en-US"/>
              <a:t>x</a:t>
            </a:r>
            <a:r>
              <a:rPr lang="en-US"/>
              <a:t>) is false and the loop terminates. </a:t>
            </a:r>
            <a:endParaRPr/>
          </a:p>
          <a:p>
            <a:pPr indent="-342900" lvl="0" marL="342900" rtl="0" algn="l">
              <a:spcBef>
                <a:spcPts val="448"/>
              </a:spcBef>
              <a:spcAft>
                <a:spcPts val="0"/>
              </a:spcAft>
              <a:buSzPct val="100000"/>
              <a:buChar char="●"/>
            </a:pPr>
            <a:r>
              <a:rPr lang="en-US"/>
              <a:t>To evaluate ∃</a:t>
            </a:r>
            <a:r>
              <a:rPr i="1" lang="en-US"/>
              <a:t>x P</a:t>
            </a:r>
            <a:r>
              <a:rPr lang="en-US"/>
              <a:t>(</a:t>
            </a:r>
            <a:r>
              <a:rPr i="1" lang="en-US"/>
              <a:t>x</a:t>
            </a:r>
            <a:r>
              <a:rPr lang="en-US"/>
              <a:t>) loop through all </a:t>
            </a:r>
            <a:r>
              <a:rPr i="1" lang="en-US"/>
              <a:t>x</a:t>
            </a:r>
            <a:r>
              <a:rPr lang="en-US"/>
              <a:t> in the domain. </a:t>
            </a:r>
            <a:endParaRPr/>
          </a:p>
          <a:p>
            <a:pPr indent="-285750" lvl="1" marL="742950" rtl="0" algn="l">
              <a:spcBef>
                <a:spcPts val="378"/>
              </a:spcBef>
              <a:spcAft>
                <a:spcPts val="0"/>
              </a:spcAft>
              <a:buSzPct val="100000"/>
              <a:buChar char="⚪"/>
            </a:pPr>
            <a:r>
              <a:rPr lang="en-US"/>
              <a:t>If  at some step, P(</a:t>
            </a:r>
            <a:r>
              <a:rPr i="1" lang="en-US"/>
              <a:t>x</a:t>
            </a:r>
            <a:r>
              <a:rPr lang="en-US"/>
              <a:t>) is true, then ∃</a:t>
            </a:r>
            <a:r>
              <a:rPr i="1" lang="en-US"/>
              <a:t>x P</a:t>
            </a:r>
            <a:r>
              <a:rPr lang="en-US"/>
              <a:t>(</a:t>
            </a:r>
            <a:r>
              <a:rPr i="1" lang="en-US"/>
              <a:t>x</a:t>
            </a:r>
            <a:r>
              <a:rPr lang="en-US"/>
              <a:t>) is true and the loop terminates. </a:t>
            </a:r>
            <a:endParaRPr/>
          </a:p>
          <a:p>
            <a:pPr indent="-285750" lvl="1" marL="742950" rtl="0" algn="l">
              <a:spcBef>
                <a:spcPts val="378"/>
              </a:spcBef>
              <a:spcAft>
                <a:spcPts val="0"/>
              </a:spcAft>
              <a:buSzPct val="100000"/>
              <a:buChar char="⚪"/>
            </a:pPr>
            <a:r>
              <a:rPr lang="en-US"/>
              <a:t>If the loop ends without finding an </a:t>
            </a:r>
            <a:r>
              <a:rPr i="1" lang="en-US"/>
              <a:t>x</a:t>
            </a:r>
            <a:r>
              <a:rPr lang="en-US"/>
              <a:t> for which P(</a:t>
            </a:r>
            <a:r>
              <a:rPr i="1" lang="en-US"/>
              <a:t>x</a:t>
            </a:r>
            <a:r>
              <a:rPr lang="en-US"/>
              <a:t>) is true, then ∃</a:t>
            </a:r>
            <a:r>
              <a:rPr i="1" lang="en-US"/>
              <a:t>x P</a:t>
            </a:r>
            <a:r>
              <a:rPr lang="en-US"/>
              <a:t>(</a:t>
            </a:r>
            <a:r>
              <a:rPr i="1" lang="en-US"/>
              <a:t>x</a:t>
            </a:r>
            <a:r>
              <a:rPr lang="en-US"/>
              <a:t>) is false.</a:t>
            </a:r>
            <a:endParaRPr/>
          </a:p>
          <a:p>
            <a:pPr indent="-342900" lvl="0" marL="342900" rtl="0" algn="l">
              <a:spcBef>
                <a:spcPts val="448"/>
              </a:spcBef>
              <a:spcAft>
                <a:spcPts val="0"/>
              </a:spcAft>
              <a:buSzPct val="100000"/>
              <a:buChar char="●"/>
            </a:pPr>
            <a:r>
              <a:rPr lang="en-US"/>
              <a:t>Even if the domains are infinite, we can still think of the quantifiers this fashion, but the loops will not terminate in some cases.</a:t>
            </a:r>
            <a:endParaRPr/>
          </a:p>
          <a:p>
            <a:pPr indent="-200660" lvl="0" marL="342900" rtl="0" algn="l">
              <a:spcBef>
                <a:spcPts val="448"/>
              </a:spcBef>
              <a:spcAft>
                <a:spcPts val="0"/>
              </a:spcAft>
              <a:buSzPct val="100000"/>
              <a:buNone/>
            </a:pPr>
            <a:r>
              <a:t/>
            </a:r>
            <a:endParaRPr/>
          </a:p>
          <a:p>
            <a:pPr indent="-200660" lvl="0" marL="342900" rtl="0" algn="l">
              <a:spcBef>
                <a:spcPts val="448"/>
              </a:spcBef>
              <a:spcAft>
                <a:spcPts val="0"/>
              </a:spcAft>
              <a:buSzPct val="100000"/>
              <a:buNone/>
            </a:pPr>
            <a:r>
              <a:t/>
            </a:r>
            <a:endParaRPr/>
          </a:p>
          <a:p>
            <a:pPr indent="-126364" lvl="2" marL="1143000" rtl="0" algn="l">
              <a:spcBef>
                <a:spcPts val="322"/>
              </a:spcBef>
              <a:spcAft>
                <a:spcPts val="0"/>
              </a:spcAft>
              <a:buSzPct val="1000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Properties of Quantifiers</a:t>
            </a:r>
            <a:endParaRPr/>
          </a:p>
        </p:txBody>
      </p:sp>
      <p:sp>
        <p:nvSpPr>
          <p:cNvPr id="997" name="Google Shape;997;p12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The truth value of </a:t>
            </a:r>
            <a:r>
              <a:rPr i="1" lang="en-US">
                <a:latin typeface="Cambria Math"/>
                <a:ea typeface="Cambria Math"/>
                <a:cs typeface="Cambria Math"/>
                <a:sym typeface="Cambria Math"/>
              </a:rPr>
              <a:t>∃x P(x)</a:t>
            </a:r>
            <a:r>
              <a:rPr lang="en-US"/>
              <a:t>  and </a:t>
            </a:r>
            <a:r>
              <a:rPr i="1" lang="en-US">
                <a:latin typeface="Cambria Math"/>
                <a:ea typeface="Cambria Math"/>
                <a:cs typeface="Cambria Math"/>
                <a:sym typeface="Cambria Math"/>
              </a:rPr>
              <a:t>∀ x P(x)  </a:t>
            </a:r>
            <a:r>
              <a:rPr lang="en-US">
                <a:latin typeface="Cambria Math"/>
                <a:ea typeface="Cambria Math"/>
                <a:cs typeface="Cambria Math"/>
                <a:sym typeface="Cambria Math"/>
              </a:rPr>
              <a:t>depend on both the propositional function </a:t>
            </a:r>
            <a:r>
              <a:rPr i="1" lang="en-US">
                <a:latin typeface="Cambria Math"/>
                <a:ea typeface="Cambria Math"/>
                <a:cs typeface="Cambria Math"/>
                <a:sym typeface="Cambria Math"/>
              </a:rPr>
              <a:t>P(x) </a:t>
            </a:r>
            <a:r>
              <a:rPr lang="en-US">
                <a:latin typeface="Cambria Math"/>
                <a:ea typeface="Cambria Math"/>
                <a:cs typeface="Cambria Math"/>
                <a:sym typeface="Cambria Math"/>
              </a:rPr>
              <a:t>and on  the domain </a:t>
            </a:r>
            <a:r>
              <a:rPr i="1" lang="en-US">
                <a:latin typeface="Cambria Math"/>
                <a:ea typeface="Cambria Math"/>
                <a:cs typeface="Cambria Math"/>
                <a:sym typeface="Cambria Math"/>
              </a:rPr>
              <a:t>U</a:t>
            </a:r>
            <a:r>
              <a:rPr lang="en-US">
                <a:latin typeface="Cambria Math"/>
                <a:ea typeface="Cambria Math"/>
                <a:cs typeface="Cambria Math"/>
                <a:sym typeface="Cambria Math"/>
              </a:rPr>
              <a:t>. </a:t>
            </a:r>
            <a:endParaRPr/>
          </a:p>
          <a:p>
            <a:pPr indent="-342900" lvl="0" marL="342900" rtl="0" algn="l">
              <a:spcBef>
                <a:spcPts val="592"/>
              </a:spcBef>
              <a:spcAft>
                <a:spcPts val="0"/>
              </a:spcAft>
              <a:buSzPct val="100000"/>
              <a:buChar char="●"/>
            </a:pPr>
            <a:r>
              <a:rPr b="1" lang="en-US">
                <a:latin typeface="Cambria Math"/>
                <a:ea typeface="Cambria Math"/>
                <a:cs typeface="Cambria Math"/>
                <a:sym typeface="Cambria Math"/>
              </a:rPr>
              <a:t>Examples</a:t>
            </a:r>
            <a:r>
              <a:rPr lang="en-US">
                <a:latin typeface="Cambria Math"/>
                <a:ea typeface="Cambria Math"/>
                <a:cs typeface="Cambria Math"/>
                <a:sym typeface="Cambria Math"/>
              </a:rPr>
              <a:t>:</a:t>
            </a:r>
            <a:endParaRPr/>
          </a:p>
          <a:p>
            <a:pPr indent="-457231" lvl="1" marL="850392" rtl="0" algn="l">
              <a:spcBef>
                <a:spcPts val="499"/>
              </a:spcBef>
              <a:spcAft>
                <a:spcPts val="0"/>
              </a:spcAft>
              <a:buSzPct val="100000"/>
              <a:buFont typeface="Arial"/>
              <a:buAutoNum type="arabicPeriod"/>
            </a:pPr>
            <a:r>
              <a:rPr lang="en-US"/>
              <a:t>If </a:t>
            </a:r>
            <a:r>
              <a:rPr i="1" lang="en-US"/>
              <a:t>U</a:t>
            </a:r>
            <a:r>
              <a:rPr lang="en-US"/>
              <a:t> is the  positive integers and </a:t>
            </a:r>
            <a:r>
              <a:rPr i="1" lang="en-US"/>
              <a:t>P(x) </a:t>
            </a:r>
            <a:r>
              <a:rPr lang="en-US"/>
              <a:t>is the statement           “</a:t>
            </a:r>
            <a:r>
              <a:rPr i="1" lang="en-US"/>
              <a:t>x</a:t>
            </a:r>
            <a:r>
              <a:rPr lang="en-US"/>
              <a:t> &lt; </a:t>
            </a:r>
            <a:r>
              <a:rPr lang="en-US">
                <a:latin typeface="Cambria Math"/>
                <a:ea typeface="Cambria Math"/>
                <a:cs typeface="Cambria Math"/>
                <a:sym typeface="Cambria Math"/>
              </a:rPr>
              <a:t>2</a:t>
            </a:r>
            <a:r>
              <a:rPr lang="en-US"/>
              <a:t>”, then </a:t>
            </a:r>
            <a:r>
              <a:rPr i="1" lang="en-US">
                <a:latin typeface="Cambria Math"/>
                <a:ea typeface="Cambria Math"/>
                <a:cs typeface="Cambria Math"/>
                <a:sym typeface="Cambria Math"/>
              </a:rPr>
              <a:t>∃x P(x)</a:t>
            </a:r>
            <a:r>
              <a:rPr lang="en-US"/>
              <a:t>   is true, but </a:t>
            </a:r>
            <a:r>
              <a:rPr i="1" lang="en-US">
                <a:latin typeface="Cambria Math"/>
                <a:ea typeface="Cambria Math"/>
                <a:cs typeface="Cambria Math"/>
                <a:sym typeface="Cambria Math"/>
              </a:rPr>
              <a:t>∀ x P(x)  </a:t>
            </a:r>
            <a:r>
              <a:rPr lang="en-US">
                <a:latin typeface="Cambria Math"/>
                <a:ea typeface="Cambria Math"/>
                <a:cs typeface="Cambria Math"/>
                <a:sym typeface="Cambria Math"/>
              </a:rPr>
              <a:t>is false. </a:t>
            </a:r>
            <a:endParaRPr/>
          </a:p>
          <a:p>
            <a:pPr indent="-457231" lvl="1" marL="850392" rtl="0" algn="l">
              <a:spcBef>
                <a:spcPts val="499"/>
              </a:spcBef>
              <a:spcAft>
                <a:spcPts val="0"/>
              </a:spcAft>
              <a:buSzPct val="100000"/>
              <a:buFont typeface="Arial"/>
              <a:buAutoNum type="arabicPeriod"/>
            </a:pPr>
            <a:r>
              <a:rPr lang="en-US"/>
              <a:t>If </a:t>
            </a:r>
            <a:r>
              <a:rPr i="1" lang="en-US"/>
              <a:t>U</a:t>
            </a:r>
            <a:r>
              <a:rPr lang="en-US"/>
              <a:t> is the negative integers and </a:t>
            </a:r>
            <a:r>
              <a:rPr i="1" lang="en-US"/>
              <a:t>P(x) </a:t>
            </a:r>
            <a:r>
              <a:rPr lang="en-US"/>
              <a:t>is the statement           “</a:t>
            </a:r>
            <a:r>
              <a:rPr i="1" lang="en-US"/>
              <a:t>x</a:t>
            </a:r>
            <a:r>
              <a:rPr lang="en-US"/>
              <a:t> &lt; </a:t>
            </a:r>
            <a:r>
              <a:rPr lang="en-US">
                <a:latin typeface="Cambria Math"/>
                <a:ea typeface="Cambria Math"/>
                <a:cs typeface="Cambria Math"/>
                <a:sym typeface="Cambria Math"/>
              </a:rPr>
              <a:t>2</a:t>
            </a:r>
            <a:r>
              <a:rPr lang="en-US"/>
              <a:t>”, then both </a:t>
            </a:r>
            <a:r>
              <a:rPr i="1" lang="en-US">
                <a:latin typeface="Cambria Math"/>
                <a:ea typeface="Cambria Math"/>
                <a:cs typeface="Cambria Math"/>
                <a:sym typeface="Cambria Math"/>
              </a:rPr>
              <a:t>∃x P(x)</a:t>
            </a:r>
            <a:r>
              <a:rPr lang="en-US"/>
              <a:t>  and  </a:t>
            </a:r>
            <a:r>
              <a:rPr i="1" lang="en-US">
                <a:latin typeface="Cambria Math"/>
                <a:ea typeface="Cambria Math"/>
                <a:cs typeface="Cambria Math"/>
                <a:sym typeface="Cambria Math"/>
              </a:rPr>
              <a:t>∀ x P(x)  </a:t>
            </a:r>
            <a:r>
              <a:rPr lang="en-US">
                <a:latin typeface="Cambria Math"/>
                <a:ea typeface="Cambria Math"/>
                <a:cs typeface="Cambria Math"/>
                <a:sym typeface="Cambria Math"/>
              </a:rPr>
              <a:t>are true. </a:t>
            </a:r>
            <a:endParaRPr/>
          </a:p>
          <a:p>
            <a:pPr indent="-457231" lvl="1" marL="850392" rtl="0" algn="l">
              <a:spcBef>
                <a:spcPts val="499"/>
              </a:spcBef>
              <a:spcAft>
                <a:spcPts val="0"/>
              </a:spcAft>
              <a:buSzPct val="100000"/>
              <a:buFont typeface="Arial"/>
              <a:buAutoNum type="arabicPeriod"/>
            </a:pPr>
            <a:r>
              <a:rPr lang="en-US"/>
              <a:t>If </a:t>
            </a:r>
            <a:r>
              <a:rPr i="1" lang="en-US"/>
              <a:t>U</a:t>
            </a:r>
            <a:r>
              <a:rPr lang="en-US"/>
              <a:t> consists of </a:t>
            </a:r>
            <a:r>
              <a:rPr lang="en-US">
                <a:latin typeface="Cambria Math"/>
                <a:ea typeface="Cambria Math"/>
                <a:cs typeface="Cambria Math"/>
                <a:sym typeface="Cambria Math"/>
              </a:rPr>
              <a:t>3</a:t>
            </a:r>
            <a:r>
              <a:rPr lang="en-US"/>
              <a:t>, </a:t>
            </a:r>
            <a:r>
              <a:rPr lang="en-US">
                <a:latin typeface="Cambria Math"/>
                <a:ea typeface="Cambria Math"/>
                <a:cs typeface="Cambria Math"/>
                <a:sym typeface="Cambria Math"/>
              </a:rPr>
              <a:t>4</a:t>
            </a:r>
            <a:r>
              <a:rPr lang="en-US"/>
              <a:t>, and </a:t>
            </a:r>
            <a:r>
              <a:rPr lang="en-US">
                <a:latin typeface="Cambria Math"/>
                <a:ea typeface="Cambria Math"/>
                <a:cs typeface="Cambria Math"/>
                <a:sym typeface="Cambria Math"/>
              </a:rPr>
              <a:t>5</a:t>
            </a:r>
            <a:r>
              <a:rPr lang="en-US"/>
              <a:t>,  and </a:t>
            </a:r>
            <a:r>
              <a:rPr i="1" lang="en-US"/>
              <a:t>P(x) </a:t>
            </a:r>
            <a:r>
              <a:rPr lang="en-US"/>
              <a:t>is the statement           “</a:t>
            </a:r>
            <a:r>
              <a:rPr i="1" lang="en-US"/>
              <a:t>x</a:t>
            </a:r>
            <a:r>
              <a:rPr lang="en-US"/>
              <a:t> &gt; </a:t>
            </a:r>
            <a:r>
              <a:rPr lang="en-US">
                <a:latin typeface="Cambria Math"/>
                <a:ea typeface="Cambria Math"/>
                <a:cs typeface="Cambria Math"/>
                <a:sym typeface="Cambria Math"/>
              </a:rPr>
              <a:t>2</a:t>
            </a:r>
            <a:r>
              <a:rPr lang="en-US"/>
              <a:t>”, then  both </a:t>
            </a:r>
            <a:r>
              <a:rPr i="1" lang="en-US">
                <a:latin typeface="Cambria Math"/>
                <a:ea typeface="Cambria Math"/>
                <a:cs typeface="Cambria Math"/>
                <a:sym typeface="Cambria Math"/>
              </a:rPr>
              <a:t>∃x P(x)</a:t>
            </a:r>
            <a:r>
              <a:rPr lang="en-US"/>
              <a:t>   and </a:t>
            </a:r>
            <a:r>
              <a:rPr i="1" lang="en-US">
                <a:latin typeface="Cambria Math"/>
                <a:ea typeface="Cambria Math"/>
                <a:cs typeface="Cambria Math"/>
                <a:sym typeface="Cambria Math"/>
              </a:rPr>
              <a:t>∀ x P(x)  </a:t>
            </a:r>
            <a:r>
              <a:rPr lang="en-US">
                <a:latin typeface="Cambria Math"/>
                <a:ea typeface="Cambria Math"/>
                <a:cs typeface="Cambria Math"/>
                <a:sym typeface="Cambria Math"/>
              </a:rPr>
              <a:t>are true. But if </a:t>
            </a:r>
            <a:r>
              <a:rPr i="1" lang="en-US"/>
              <a:t>P(x) </a:t>
            </a:r>
            <a:r>
              <a:rPr lang="en-US"/>
              <a:t>is the statement “</a:t>
            </a:r>
            <a:r>
              <a:rPr i="1" lang="en-US"/>
              <a:t>x</a:t>
            </a:r>
            <a:r>
              <a:rPr lang="en-US"/>
              <a:t> &lt; </a:t>
            </a:r>
            <a:r>
              <a:rPr lang="en-US">
                <a:latin typeface="Cambria Math"/>
                <a:ea typeface="Cambria Math"/>
                <a:cs typeface="Cambria Math"/>
                <a:sym typeface="Cambria Math"/>
              </a:rPr>
              <a:t>2</a:t>
            </a:r>
            <a:r>
              <a:rPr lang="en-US"/>
              <a:t>”, then  both </a:t>
            </a:r>
            <a:r>
              <a:rPr i="1" lang="en-US">
                <a:latin typeface="Cambria Math"/>
                <a:ea typeface="Cambria Math"/>
                <a:cs typeface="Cambria Math"/>
                <a:sym typeface="Cambria Math"/>
              </a:rPr>
              <a:t>∃x P(x)</a:t>
            </a:r>
            <a:r>
              <a:rPr lang="en-US"/>
              <a:t>   and             </a:t>
            </a:r>
            <a:r>
              <a:rPr i="1" lang="en-US">
                <a:latin typeface="Cambria Math"/>
                <a:ea typeface="Cambria Math"/>
                <a:cs typeface="Cambria Math"/>
                <a:sym typeface="Cambria Math"/>
              </a:rPr>
              <a:t>∀ x P(x)  </a:t>
            </a:r>
            <a:r>
              <a:rPr lang="en-US">
                <a:latin typeface="Cambria Math"/>
                <a:ea typeface="Cambria Math"/>
                <a:cs typeface="Cambria Math"/>
                <a:sym typeface="Cambria Math"/>
              </a:rPr>
              <a:t>are false. </a:t>
            </a:r>
            <a:endParaRPr/>
          </a:p>
          <a:p>
            <a:pPr indent="-154940" lvl="0" marL="342900" rtl="0" algn="l">
              <a:spcBef>
                <a:spcPts val="592"/>
              </a:spcBef>
              <a:spcAft>
                <a:spcPts val="0"/>
              </a:spcAft>
              <a:buSzPct val="100000"/>
              <a:buNone/>
            </a:pPr>
            <a:r>
              <a:t/>
            </a:r>
            <a:endParaRPr/>
          </a:p>
          <a:p>
            <a:pPr indent="-342900" lvl="0" marL="342900" rtl="0" algn="l">
              <a:spcBef>
                <a:spcPts val="592"/>
              </a:spcBef>
              <a:spcAft>
                <a:spcPts val="0"/>
              </a:spcAft>
              <a:buSzPct val="100000"/>
              <a:buFont typeface="Noto Sans Symbols"/>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Precedence of Quantifiers</a:t>
            </a:r>
            <a:endParaRPr/>
          </a:p>
        </p:txBody>
      </p:sp>
      <p:sp>
        <p:nvSpPr>
          <p:cNvPr id="1003" name="Google Shape;1003;p12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a:t>The quantifiers ∀ and  ∃ have higher precedence than all the logical operators.</a:t>
            </a:r>
            <a:endParaRPr/>
          </a:p>
          <a:p>
            <a:pPr indent="-342900" lvl="0" marL="342900" rtl="0" algn="l">
              <a:spcBef>
                <a:spcPts val="640"/>
              </a:spcBef>
              <a:spcAft>
                <a:spcPts val="0"/>
              </a:spcAft>
              <a:buSzPts val="3200"/>
              <a:buChar char="●"/>
            </a:pPr>
            <a:r>
              <a:rPr lang="en-US"/>
              <a:t>For example, </a:t>
            </a:r>
            <a:r>
              <a:rPr i="1" lang="en-US">
                <a:latin typeface="Cambria Math"/>
                <a:ea typeface="Cambria Math"/>
                <a:cs typeface="Cambria Math"/>
                <a:sym typeface="Cambria Math"/>
              </a:rPr>
              <a:t>∀x P(x) ∨ Q(x)  </a:t>
            </a:r>
            <a:r>
              <a:rPr lang="en-US"/>
              <a:t>means</a:t>
            </a:r>
            <a:r>
              <a:rPr i="1" lang="en-US">
                <a:latin typeface="Cambria Math"/>
                <a:ea typeface="Cambria Math"/>
                <a:cs typeface="Cambria Math"/>
                <a:sym typeface="Cambria Math"/>
              </a:rPr>
              <a:t> (∀x P(x))∨ Q(x)</a:t>
            </a:r>
            <a:r>
              <a:rPr lang="en-US"/>
              <a:t>  </a:t>
            </a:r>
            <a:endParaRPr/>
          </a:p>
          <a:p>
            <a:pPr indent="-342900" lvl="0" marL="342900" rtl="0" algn="l">
              <a:spcBef>
                <a:spcPts val="640"/>
              </a:spcBef>
              <a:spcAft>
                <a:spcPts val="0"/>
              </a:spcAft>
              <a:buSzPts val="3200"/>
              <a:buChar char="●"/>
            </a:pPr>
            <a:r>
              <a:rPr i="1" lang="en-US">
                <a:latin typeface="Cambria Math"/>
                <a:ea typeface="Cambria Math"/>
                <a:cs typeface="Cambria Math"/>
                <a:sym typeface="Cambria Math"/>
              </a:rPr>
              <a:t>∀x (P(x) ∨ Q(x)) </a:t>
            </a:r>
            <a:r>
              <a:rPr lang="en-US">
                <a:latin typeface="Cambria Math"/>
                <a:ea typeface="Cambria Math"/>
                <a:cs typeface="Cambria Math"/>
                <a:sym typeface="Cambria Math"/>
              </a:rPr>
              <a:t>means something different.</a:t>
            </a:r>
            <a:endParaRPr/>
          </a:p>
          <a:p>
            <a:pPr indent="-342900" lvl="0" marL="342900" rtl="0" algn="l">
              <a:spcBef>
                <a:spcPts val="640"/>
              </a:spcBef>
              <a:spcAft>
                <a:spcPts val="0"/>
              </a:spcAft>
              <a:buSzPts val="3200"/>
              <a:buChar char="●"/>
            </a:pPr>
            <a:r>
              <a:rPr lang="en-US">
                <a:latin typeface="Cambria Math"/>
                <a:ea typeface="Cambria Math"/>
                <a:cs typeface="Cambria Math"/>
                <a:sym typeface="Cambria Math"/>
              </a:rPr>
              <a:t>Unfortunately, often people write </a:t>
            </a:r>
            <a:r>
              <a:rPr i="1" lang="en-US">
                <a:latin typeface="Cambria Math"/>
                <a:ea typeface="Cambria Math"/>
                <a:cs typeface="Cambria Math"/>
                <a:sym typeface="Cambria Math"/>
              </a:rPr>
              <a:t>∀x P(x) ∨ Q(x)  </a:t>
            </a:r>
            <a:r>
              <a:rPr lang="en-US">
                <a:latin typeface="Cambria Math"/>
                <a:ea typeface="Cambria Math"/>
                <a:cs typeface="Cambria Math"/>
                <a:sym typeface="Cambria Math"/>
              </a:rPr>
              <a:t>when they mean </a:t>
            </a:r>
            <a:r>
              <a:rPr i="1" lang="en-US">
                <a:latin typeface="Cambria Math"/>
                <a:ea typeface="Cambria Math"/>
                <a:cs typeface="Cambria Math"/>
                <a:sym typeface="Cambria Math"/>
              </a:rPr>
              <a:t>∀ x (P(x) ∨ Q(x)).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Translating from English to Logic</a:t>
            </a:r>
            <a:endParaRPr/>
          </a:p>
        </p:txBody>
      </p:sp>
      <p:sp>
        <p:nvSpPr>
          <p:cNvPr id="1010" name="Google Shape;1010;p12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3000"/>
              <a:buFont typeface="Noto Sans Symbols"/>
              <a:buNone/>
            </a:pPr>
            <a:r>
              <a:rPr b="1" lang="en-US" sz="3000"/>
              <a:t>Example </a:t>
            </a:r>
            <a:r>
              <a:rPr b="1" lang="en-US" sz="3000">
                <a:latin typeface="Cambria Math"/>
                <a:ea typeface="Cambria Math"/>
                <a:cs typeface="Cambria Math"/>
                <a:sym typeface="Cambria Math"/>
              </a:rPr>
              <a:t>1</a:t>
            </a:r>
            <a:r>
              <a:rPr lang="en-US" sz="3000"/>
              <a:t>:  Translate the following sentence into predicate logic: “Every student in this class has taken a course in Java.”</a:t>
            </a:r>
            <a:endParaRPr/>
          </a:p>
          <a:p>
            <a:pPr indent="-342900" lvl="0" marL="342900" rtl="0" algn="l">
              <a:lnSpc>
                <a:spcPct val="80000"/>
              </a:lnSpc>
              <a:spcBef>
                <a:spcPts val="600"/>
              </a:spcBef>
              <a:spcAft>
                <a:spcPts val="0"/>
              </a:spcAft>
              <a:buSzPts val="3000"/>
              <a:buFont typeface="Noto Sans Symbols"/>
              <a:buNone/>
            </a:pPr>
            <a:r>
              <a:rPr b="1" lang="en-US" sz="3000"/>
              <a:t>Solution</a:t>
            </a:r>
            <a:r>
              <a:rPr lang="en-US" sz="3000"/>
              <a:t>:</a:t>
            </a:r>
            <a:endParaRPr/>
          </a:p>
          <a:p>
            <a:pPr indent="-342900" lvl="0" marL="342900" rtl="0" algn="l">
              <a:lnSpc>
                <a:spcPct val="80000"/>
              </a:lnSpc>
              <a:spcBef>
                <a:spcPts val="600"/>
              </a:spcBef>
              <a:spcAft>
                <a:spcPts val="0"/>
              </a:spcAft>
              <a:buSzPts val="3000"/>
              <a:buFont typeface="Noto Sans Symbols"/>
              <a:buNone/>
            </a:pPr>
            <a:r>
              <a:rPr lang="en-US" sz="3000"/>
              <a:t>  First decide on the domain </a:t>
            </a:r>
            <a:r>
              <a:rPr i="1" lang="en-US" sz="3000"/>
              <a:t>U</a:t>
            </a:r>
            <a:r>
              <a:rPr lang="en-US" sz="3000"/>
              <a:t>. </a:t>
            </a:r>
            <a:endParaRPr/>
          </a:p>
          <a:p>
            <a:pPr indent="-285750" lvl="1" marL="742950" rtl="0" algn="l">
              <a:lnSpc>
                <a:spcPct val="80000"/>
              </a:lnSpc>
              <a:spcBef>
                <a:spcPts val="500"/>
              </a:spcBef>
              <a:spcAft>
                <a:spcPts val="0"/>
              </a:spcAft>
              <a:buSzPts val="2500"/>
              <a:buFont typeface="Noto Sans Symbols"/>
              <a:buNone/>
            </a:pPr>
            <a:r>
              <a:rPr b="1" lang="en-US" sz="2500"/>
              <a:t>Solution </a:t>
            </a:r>
            <a:r>
              <a:rPr b="1" lang="en-US" sz="2500">
                <a:latin typeface="Cambria Math"/>
                <a:ea typeface="Cambria Math"/>
                <a:cs typeface="Cambria Math"/>
                <a:sym typeface="Cambria Math"/>
              </a:rPr>
              <a:t>1</a:t>
            </a:r>
            <a:r>
              <a:rPr lang="en-US" sz="2500"/>
              <a:t>: If </a:t>
            </a:r>
            <a:r>
              <a:rPr i="1" lang="en-US" sz="2500"/>
              <a:t>U</a:t>
            </a:r>
            <a:r>
              <a:rPr lang="en-US" sz="2500"/>
              <a:t> is all students in this class, define a propositional function J(x) denoting “x has taken a course in Java” and translate as </a:t>
            </a:r>
            <a:r>
              <a:rPr i="1" lang="en-US" sz="2500">
                <a:latin typeface="Cambria Math"/>
                <a:ea typeface="Cambria Math"/>
                <a:cs typeface="Cambria Math"/>
                <a:sym typeface="Cambria Math"/>
              </a:rPr>
              <a:t>∀x J(x). </a:t>
            </a:r>
            <a:endParaRPr/>
          </a:p>
          <a:p>
            <a:pPr indent="-285750" lvl="1" marL="742950" rtl="0" algn="l">
              <a:lnSpc>
                <a:spcPct val="80000"/>
              </a:lnSpc>
              <a:spcBef>
                <a:spcPts val="500"/>
              </a:spcBef>
              <a:spcAft>
                <a:spcPts val="0"/>
              </a:spcAft>
              <a:buSzPts val="2500"/>
              <a:buFont typeface="Noto Sans Symbols"/>
              <a:buNone/>
            </a:pPr>
            <a:r>
              <a:rPr b="1" lang="en-US" sz="2500"/>
              <a:t>Solution </a:t>
            </a:r>
            <a:r>
              <a:rPr b="1" lang="en-US" sz="2500">
                <a:latin typeface="Cambria Math"/>
                <a:ea typeface="Cambria Math"/>
                <a:cs typeface="Cambria Math"/>
                <a:sym typeface="Cambria Math"/>
              </a:rPr>
              <a:t>2</a:t>
            </a:r>
            <a:r>
              <a:rPr lang="en-US" sz="2500"/>
              <a:t>:</a:t>
            </a:r>
            <a:r>
              <a:rPr b="1" lang="en-US" sz="2500">
                <a:latin typeface="Cambria Math"/>
                <a:ea typeface="Cambria Math"/>
                <a:cs typeface="Cambria Math"/>
                <a:sym typeface="Cambria Math"/>
              </a:rPr>
              <a:t> </a:t>
            </a:r>
            <a:r>
              <a:rPr lang="en-US" sz="2500"/>
              <a:t>But if </a:t>
            </a:r>
            <a:r>
              <a:rPr i="1" lang="en-US" sz="2500"/>
              <a:t>U</a:t>
            </a:r>
            <a:r>
              <a:rPr lang="en-US" sz="2500"/>
              <a:t> is all people, also define a propositional  function S(x) denoting “x is a student in this class” and translate as     </a:t>
            </a:r>
            <a:r>
              <a:rPr i="1" lang="en-US" sz="2500">
                <a:latin typeface="Cambria Math"/>
                <a:ea typeface="Cambria Math"/>
                <a:cs typeface="Cambria Math"/>
                <a:sym typeface="Cambria Math"/>
              </a:rPr>
              <a:t>∀x (S(x)→ J(x))</a:t>
            </a:r>
            <a:r>
              <a:rPr lang="en-US" sz="2500">
                <a:latin typeface="Cambria Math"/>
                <a:ea typeface="Cambria Math"/>
                <a:cs typeface="Cambria Math"/>
                <a:sym typeface="Cambria Math"/>
              </a:rPr>
              <a:t>.</a:t>
            </a:r>
            <a:r>
              <a:rPr i="1" lang="en-US" sz="2500">
                <a:latin typeface="Cambria Math"/>
                <a:ea typeface="Cambria Math"/>
                <a:cs typeface="Cambria Math"/>
                <a:sym typeface="Cambria Math"/>
              </a:rPr>
              <a:t> </a:t>
            </a:r>
            <a:endParaRPr/>
          </a:p>
          <a:p>
            <a:pPr indent="-228600" lvl="2" marL="1143000" rtl="0" algn="l">
              <a:lnSpc>
                <a:spcPct val="80000"/>
              </a:lnSpc>
              <a:spcBef>
                <a:spcPts val="420"/>
              </a:spcBef>
              <a:spcAft>
                <a:spcPts val="0"/>
              </a:spcAft>
              <a:buSzPts val="2100"/>
              <a:buFont typeface="Noto Sans Symbols"/>
              <a:buNone/>
            </a:pPr>
            <a:r>
              <a:rPr i="1" lang="en-US" sz="2100">
                <a:latin typeface="Cambria Math"/>
                <a:ea typeface="Cambria Math"/>
                <a:cs typeface="Cambria Math"/>
                <a:sym typeface="Cambria Math"/>
              </a:rPr>
              <a:t>             ∀x (S(x) </a:t>
            </a:r>
            <a:r>
              <a:rPr lang="en-US" sz="2100">
                <a:latin typeface="Cambria Math"/>
                <a:ea typeface="Cambria Math"/>
                <a:cs typeface="Cambria Math"/>
                <a:sym typeface="Cambria Math"/>
              </a:rPr>
              <a:t>∧</a:t>
            </a:r>
            <a:r>
              <a:rPr i="1" lang="en-US" sz="2100">
                <a:latin typeface="Cambria Math"/>
                <a:ea typeface="Cambria Math"/>
                <a:cs typeface="Cambria Math"/>
                <a:sym typeface="Cambria Math"/>
              </a:rPr>
              <a:t> J(x))</a:t>
            </a:r>
            <a:r>
              <a:rPr lang="en-US" sz="2100">
                <a:latin typeface="Cambria Math"/>
                <a:ea typeface="Cambria Math"/>
                <a:cs typeface="Cambria Math"/>
                <a:sym typeface="Cambria Math"/>
              </a:rPr>
              <a:t>  is not correct.  What does it mean?</a:t>
            </a:r>
            <a:endParaRPr/>
          </a:p>
          <a:p>
            <a:pPr indent="-127000" lvl="1" marL="742950" rtl="0" algn="l">
              <a:lnSpc>
                <a:spcPct val="80000"/>
              </a:lnSpc>
              <a:spcBef>
                <a:spcPts val="500"/>
              </a:spcBef>
              <a:spcAft>
                <a:spcPts val="0"/>
              </a:spcAft>
              <a:buSzPts val="2500"/>
              <a:buNone/>
            </a:pPr>
            <a:r>
              <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